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1.xml" ContentType="application/vnd.openxmlformats-officedocument.themeOverride+xml"/>
  <Override PartName="/ppt/notesSlides/notesSlide5.xml" ContentType="application/vnd.openxmlformats-officedocument.presentationml.notesSlide+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67"/>
  </p:notesMasterIdLst>
  <p:sldIdLst>
    <p:sldId id="258" r:id="rId3"/>
    <p:sldId id="263" r:id="rId4"/>
    <p:sldId id="312" r:id="rId5"/>
    <p:sldId id="314" r:id="rId6"/>
    <p:sldId id="315" r:id="rId7"/>
    <p:sldId id="321" r:id="rId8"/>
    <p:sldId id="322" r:id="rId9"/>
    <p:sldId id="316" r:id="rId10"/>
    <p:sldId id="317" r:id="rId11"/>
    <p:sldId id="323" r:id="rId12"/>
    <p:sldId id="324" r:id="rId13"/>
    <p:sldId id="320" r:id="rId14"/>
    <p:sldId id="358" r:id="rId15"/>
    <p:sldId id="343" r:id="rId16"/>
    <p:sldId id="344" r:id="rId17"/>
    <p:sldId id="345" r:id="rId18"/>
    <p:sldId id="346" r:id="rId19"/>
    <p:sldId id="347" r:id="rId20"/>
    <p:sldId id="350" r:id="rId21"/>
    <p:sldId id="264" r:id="rId22"/>
    <p:sldId id="265" r:id="rId23"/>
    <p:sldId id="266" r:id="rId24"/>
    <p:sldId id="267" r:id="rId25"/>
    <p:sldId id="268" r:id="rId26"/>
    <p:sldId id="269" r:id="rId27"/>
    <p:sldId id="270" r:id="rId28"/>
    <p:sldId id="271" r:id="rId29"/>
    <p:sldId id="272" r:id="rId30"/>
    <p:sldId id="273" r:id="rId31"/>
    <p:sldId id="274" r:id="rId32"/>
    <p:sldId id="275" r:id="rId33"/>
    <p:sldId id="276" r:id="rId34"/>
    <p:sldId id="277" r:id="rId35"/>
    <p:sldId id="278" r:id="rId36"/>
    <p:sldId id="279" r:id="rId37"/>
    <p:sldId id="280" r:id="rId38"/>
    <p:sldId id="281" r:id="rId39"/>
    <p:sldId id="282" r:id="rId40"/>
    <p:sldId id="283" r:id="rId41"/>
    <p:sldId id="284" r:id="rId42"/>
    <p:sldId id="285" r:id="rId43"/>
    <p:sldId id="286" r:id="rId44"/>
    <p:sldId id="287" r:id="rId45"/>
    <p:sldId id="288" r:id="rId46"/>
    <p:sldId id="289" r:id="rId47"/>
    <p:sldId id="290" r:id="rId48"/>
    <p:sldId id="291" r:id="rId49"/>
    <p:sldId id="292" r:id="rId50"/>
    <p:sldId id="293" r:id="rId51"/>
    <p:sldId id="294" r:id="rId52"/>
    <p:sldId id="295" r:id="rId53"/>
    <p:sldId id="297" r:id="rId54"/>
    <p:sldId id="298" r:id="rId55"/>
    <p:sldId id="299" r:id="rId56"/>
    <p:sldId id="300" r:id="rId57"/>
    <p:sldId id="301" r:id="rId58"/>
    <p:sldId id="303" r:id="rId59"/>
    <p:sldId id="304" r:id="rId60"/>
    <p:sldId id="305" r:id="rId61"/>
    <p:sldId id="306" r:id="rId62"/>
    <p:sldId id="307" r:id="rId63"/>
    <p:sldId id="308" r:id="rId64"/>
    <p:sldId id="309" r:id="rId65"/>
    <p:sldId id="259" r:id="rId66"/>
  </p:sldIdLst>
  <p:sldSz cx="9144000" cy="6858000" type="screen4x3"/>
  <p:notesSz cx="9144000" cy="6858000"/>
  <p:defaultTextStyle>
    <a:defPPr>
      <a:defRPr lang="zh-CN"/>
    </a:defPPr>
    <a:lvl1pPr algn="l" rtl="0" eaLnBrk="0" fontAlgn="base" hangingPunct="0">
      <a:spcBef>
        <a:spcPct val="0"/>
      </a:spcBef>
      <a:spcAft>
        <a:spcPct val="0"/>
      </a:spcAft>
      <a:defRPr kern="1200" baseline="-250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baseline="-250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baseline="-250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baseline="-250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baseline="-250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baseline="-250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baseline="-250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baseline="-250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baseline="-250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591" autoAdjust="0"/>
    <p:restoredTop sz="88581" autoAdjust="0"/>
  </p:normalViewPr>
  <p:slideViewPr>
    <p:cSldViewPr>
      <p:cViewPr varScale="1">
        <p:scale>
          <a:sx n="103" d="100"/>
          <a:sy n="103" d="100"/>
        </p:scale>
        <p:origin x="2028"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962400" cy="342900"/>
          </a:xfrm>
          <a:prstGeom prst="rect">
            <a:avLst/>
          </a:prstGeom>
        </p:spPr>
        <p:txBody>
          <a:bodyPr vert="horz" lIns="91440" tIns="45720" rIns="91440" bIns="45720" rtlCol="0"/>
          <a:lstStyle>
            <a:lvl1pPr algn="l" eaLnBrk="1" hangingPunct="1">
              <a:defRPr sz="1200">
                <a:latin typeface="Arial" charset="0"/>
                <a:ea typeface="宋体" charset="-122"/>
              </a:defRPr>
            </a:lvl1pPr>
          </a:lstStyle>
          <a:p>
            <a:pPr>
              <a:defRPr/>
            </a:pPr>
            <a:endParaRPr lang="zh-CN" altLang="en-US"/>
          </a:p>
        </p:txBody>
      </p:sp>
      <p:sp>
        <p:nvSpPr>
          <p:cNvPr id="3" name="日期占位符 2"/>
          <p:cNvSpPr>
            <a:spLocks noGrp="1"/>
          </p:cNvSpPr>
          <p:nvPr>
            <p:ph type="dt" idx="1"/>
          </p:nvPr>
        </p:nvSpPr>
        <p:spPr>
          <a:xfrm>
            <a:off x="5180013" y="0"/>
            <a:ext cx="3962400" cy="342900"/>
          </a:xfrm>
          <a:prstGeom prst="rect">
            <a:avLst/>
          </a:prstGeom>
        </p:spPr>
        <p:txBody>
          <a:bodyPr vert="horz" lIns="91440" tIns="45720" rIns="91440" bIns="45720" rtlCol="0"/>
          <a:lstStyle>
            <a:lvl1pPr algn="r" eaLnBrk="1" hangingPunct="1">
              <a:defRPr sz="1200">
                <a:latin typeface="Arial" charset="0"/>
                <a:ea typeface="宋体" charset="-122"/>
              </a:defRPr>
            </a:lvl1pPr>
          </a:lstStyle>
          <a:p>
            <a:pPr>
              <a:defRPr/>
            </a:pPr>
            <a:fld id="{BF0F5619-E0B6-4E5F-BC0C-357872DBA058}" type="datetimeFigureOut">
              <a:rPr lang="zh-CN" altLang="en-US"/>
              <a:pPr>
                <a:defRPr/>
              </a:pPr>
              <a:t>2014/12/19</a:t>
            </a:fld>
            <a:endParaRPr lang="zh-CN" altLang="en-US"/>
          </a:p>
        </p:txBody>
      </p:sp>
      <p:sp>
        <p:nvSpPr>
          <p:cNvPr id="4" name="幻灯片图像占位符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914400" y="3257550"/>
            <a:ext cx="7315200" cy="3086100"/>
          </a:xfrm>
          <a:prstGeom prst="rect">
            <a:avLst/>
          </a:prstGeom>
        </p:spPr>
        <p:txBody>
          <a:bodyPr vert="horz" lIns="91440" tIns="45720" rIns="91440" bIns="45720" rtlCol="0">
            <a:normAutofit/>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eaLnBrk="1" hangingPunct="1">
              <a:defRPr sz="1200">
                <a:latin typeface="Arial" charset="0"/>
                <a:ea typeface="宋体" charset="-122"/>
              </a:defRPr>
            </a:lvl1pPr>
          </a:lstStyle>
          <a:p>
            <a:pPr>
              <a:defRPr/>
            </a:pPr>
            <a:endParaRPr lang="zh-CN" altLang="en-US"/>
          </a:p>
        </p:txBody>
      </p:sp>
      <p:sp>
        <p:nvSpPr>
          <p:cNvPr id="7" name="灯片编号占位符 6"/>
          <p:cNvSpPr>
            <a:spLocks noGrp="1"/>
          </p:cNvSpPr>
          <p:nvPr>
            <p:ph type="sldNum" sz="quarter" idx="5"/>
          </p:nvPr>
        </p:nvSpPr>
        <p:spPr>
          <a:xfrm>
            <a:off x="5180013" y="6513513"/>
            <a:ext cx="3962400" cy="3429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32FC53A8-5F16-4E06-A3F3-3B4A96001940}" type="slidenum">
              <a:rPr lang="zh-CN" altLang="en-US"/>
              <a:pPr/>
              <a:t>‹#›</a:t>
            </a:fld>
            <a:endParaRPr lang="zh-CN" altLang="en-US"/>
          </a:p>
        </p:txBody>
      </p:sp>
    </p:spTree>
    <p:extLst>
      <p:ext uri="{BB962C8B-B14F-4D97-AF65-F5344CB8AC3E}">
        <p14:creationId xmlns:p14="http://schemas.microsoft.com/office/powerpoint/2010/main" val="169980350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slide" Target="../slides/slide21.xml"/><Relationship Id="rId2" Type="http://schemas.openxmlformats.org/officeDocument/2006/relationships/notesMaster" Target="../notesMasters/notesMaster1.xml"/><Relationship Id="rId1" Type="http://schemas.openxmlformats.org/officeDocument/2006/relationships/themeOverride" Target="../theme/themeOverride1.xml"/></Relationships>
</file>

<file path=ppt/notesSlides/_rels/notesSlide5.xml.rels><?xml version="1.0" encoding="UTF-8" standalone="yes"?>
<Relationships xmlns="http://schemas.openxmlformats.org/package/2006/relationships"><Relationship Id="rId3" Type="http://schemas.openxmlformats.org/officeDocument/2006/relationships/slide" Target="../slides/slide50.xml"/><Relationship Id="rId2" Type="http://schemas.openxmlformats.org/officeDocument/2006/relationships/notesMaster" Target="../notesMasters/notesMaster1.xml"/><Relationship Id="rId1" Type="http://schemas.openxmlformats.org/officeDocument/2006/relationships/themeOverride" Target="../theme/themeOverride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smtClean="0"/>
          </a:p>
        </p:txBody>
      </p:sp>
      <p:sp>
        <p:nvSpPr>
          <p:cNvPr id="9830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fld id="{E9EF8C8D-8F92-487A-8F96-31A60A892244}" type="slidenum">
              <a:rPr lang="zh-CN" altLang="en-US"/>
              <a:pPr/>
              <a:t>15</a:t>
            </a:fld>
            <a:endParaRPr lang="zh-CN" altLang="en-US"/>
          </a:p>
        </p:txBody>
      </p:sp>
    </p:spTree>
    <p:extLst>
      <p:ext uri="{BB962C8B-B14F-4D97-AF65-F5344CB8AC3E}">
        <p14:creationId xmlns:p14="http://schemas.microsoft.com/office/powerpoint/2010/main" val="5807563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smtClean="0"/>
          </a:p>
        </p:txBody>
      </p:sp>
      <p:sp>
        <p:nvSpPr>
          <p:cNvPr id="9933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fld id="{360EC9CC-B976-4A56-9413-DA26647EF382}" type="slidenum">
              <a:rPr lang="zh-CN" altLang="en-US"/>
              <a:pPr/>
              <a:t>16</a:t>
            </a:fld>
            <a:endParaRPr lang="zh-CN" altLang="en-US"/>
          </a:p>
        </p:txBody>
      </p:sp>
    </p:spTree>
    <p:extLst>
      <p:ext uri="{BB962C8B-B14F-4D97-AF65-F5344CB8AC3E}">
        <p14:creationId xmlns:p14="http://schemas.microsoft.com/office/powerpoint/2010/main" val="23659743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smtClean="0"/>
          </a:p>
        </p:txBody>
      </p:sp>
      <p:sp>
        <p:nvSpPr>
          <p:cNvPr id="10035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fld id="{C52746A6-0E3B-4FCC-96DE-D88AC81E4E66}" type="slidenum">
              <a:rPr lang="zh-CN" altLang="en-US"/>
              <a:pPr/>
              <a:t>17</a:t>
            </a:fld>
            <a:endParaRPr lang="zh-CN" altLang="en-US"/>
          </a:p>
        </p:txBody>
      </p:sp>
    </p:spTree>
    <p:extLst>
      <p:ext uri="{BB962C8B-B14F-4D97-AF65-F5344CB8AC3E}">
        <p14:creationId xmlns:p14="http://schemas.microsoft.com/office/powerpoint/2010/main" val="38028721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101378" name="Rectangle 2"/>
          <p:cNvSpPr>
            <a:spLocks noGrp="1" noRot="1" noChangeAspect="1" noChangeArrowheads="1" noTextEdit="1"/>
          </p:cNvSpPr>
          <p:nvPr>
            <p:ph type="sldImg" idx="4294967295"/>
          </p:nvPr>
        </p:nvSpPr>
        <p:spPr bwMode="auto">
          <a:xfrm>
            <a:off x="-83210400" y="0"/>
            <a:ext cx="166520813" cy="1248902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79" name="Rectangle 3"/>
          <p:cNvSpPr>
            <a:spLocks noGrp="1" noRot="1" noChangeAspect="1" noChangeArrowheads="1"/>
          </p:cNvSpPr>
          <p:nvPr>
            <p:ph type="body" idx="1"/>
          </p:nvPr>
        </p:nvSpPr>
        <p:spPr bwMode="auto">
          <a:xfrm>
            <a:off x="609600" y="881063"/>
            <a:ext cx="10972800" cy="24955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zh-CN" smtClean="0"/>
          </a:p>
          <a:p>
            <a:pPr eaLnBrk="1" hangingPunct="1">
              <a:spcBef>
                <a:spcPct val="0"/>
              </a:spcBef>
            </a:pPr>
            <a:endParaRPr lang="zh-CN" altLang="zh-CN" smtClean="0"/>
          </a:p>
          <a:p>
            <a:pPr eaLnBrk="1" hangingPunct="1">
              <a:spcBef>
                <a:spcPct val="0"/>
              </a:spcBef>
            </a:pPr>
            <a:endParaRPr lang="zh-CN" altLang="zh-CN" smtClean="0"/>
          </a:p>
          <a:p>
            <a:pPr eaLnBrk="1" hangingPunct="1">
              <a:spcBef>
                <a:spcPct val="0"/>
              </a:spcBef>
            </a:pPr>
            <a:endParaRPr lang="zh-CN" altLang="zh-CN" smtClean="0"/>
          </a:p>
          <a:p>
            <a:pPr eaLnBrk="1" hangingPunct="1">
              <a:spcBef>
                <a:spcPct val="0"/>
              </a:spcBef>
            </a:pPr>
            <a:endParaRPr lang="zh-CN" altLang="zh-CN" smtClean="0"/>
          </a:p>
        </p:txBody>
      </p:sp>
    </p:spTree>
    <p:extLst>
      <p:ext uri="{BB962C8B-B14F-4D97-AF65-F5344CB8AC3E}">
        <p14:creationId xmlns:p14="http://schemas.microsoft.com/office/powerpoint/2010/main" val="2623148330"/>
      </p:ext>
    </p:extLst>
  </p:cSld>
  <p:clrMapOvr>
    <a:overrideClrMapping bg1="lt1" tx1="dk1" bg2="lt2" tx2="dk2" accent1="accent1" accent2="accent2" accent3="accent3" accent4="accent4" accent5="accent5" accent6="accent6" hlink="hlink" folHlink="folHlink"/>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102402" name="幻灯片图像占位符 1"/>
          <p:cNvSpPr>
            <a:spLocks noGrp="1" noRot="1" noChangeAspect="1" noChangeArrowheads="1" noTextEdit="1"/>
          </p:cNvSpPr>
          <p:nvPr>
            <p:ph type="sldImg" idx="4294967295"/>
          </p:nvPr>
        </p:nvSpPr>
        <p:spPr bwMode="auto">
          <a:xfrm>
            <a:off x="-160338" y="0"/>
            <a:ext cx="1522413" cy="11414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03" name="备注占位符 2"/>
          <p:cNvSpPr>
            <a:spLocks noGrp="1" noRot="1" noChangeAspect="1" noChangeArrowheads="1"/>
          </p:cNvSpPr>
          <p:nvPr>
            <p:ph type="body" idx="1"/>
          </p:nvPr>
        </p:nvSpPr>
        <p:spPr bwMode="auto">
          <a:xfrm>
            <a:off x="608013" y="881063"/>
            <a:ext cx="10972800" cy="2493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smtClean="0"/>
              <a:t>在第三十个教师节来临之际，在全校范围内营造铭记师恩，感恩母校的氛围。以征文活动为契机，鼓励和感染同学们感恩母校老师，在教师节之际向自己的恩师送去来自科大的祝福，进行入微、渗透式宣传。随后借教师节征文活动，向学生所在高校进行宣传，</a:t>
            </a:r>
            <a:endParaRPr lang="en-US" altLang="zh-CN" smtClean="0"/>
          </a:p>
          <a:p>
            <a:pPr eaLnBrk="1" hangingPunct="1">
              <a:spcBef>
                <a:spcPct val="0"/>
              </a:spcBef>
            </a:pPr>
            <a:r>
              <a:rPr lang="zh-CN" altLang="en-US" smtClean="0"/>
              <a:t>提升科大形象和他们的导师对科大的好感，为今后的招生以及各项工作的开展埋下良好的伏笔和铺垫。</a:t>
            </a:r>
            <a:endParaRPr lang="en-US" altLang="zh-CN" smtClean="0"/>
          </a:p>
          <a:p>
            <a:pPr eaLnBrk="1" hangingPunct="1">
              <a:spcBef>
                <a:spcPct val="0"/>
              </a:spcBef>
            </a:pPr>
            <a:endParaRPr lang="zh-CN" altLang="en-US" smtClean="0"/>
          </a:p>
          <a:p>
            <a:pPr eaLnBrk="1" hangingPunct="1">
              <a:spcBef>
                <a:spcPct val="0"/>
              </a:spcBef>
            </a:pPr>
            <a:r>
              <a:rPr lang="zh-CN" altLang="en-US" smtClean="0"/>
              <a:t>本次教师节征文活动，在活动内容和形式创新的基础上，对宣传方式进行了全方位一体化的改进，使得本次活动的参与人数远远超过往年校内各次征文活动以及历届教师节活动，获得同学们广泛好评。</a:t>
            </a:r>
            <a:r>
              <a:rPr lang="en-US" altLang="zh-CN" smtClean="0"/>
              <a:t> BBS</a:t>
            </a:r>
            <a:r>
              <a:rPr lang="zh-CN" altLang="en-US" smtClean="0"/>
              <a:t>帖子的平均点击量在</a:t>
            </a:r>
            <a:r>
              <a:rPr lang="en-US" altLang="zh-CN" smtClean="0"/>
              <a:t>2500 – 3000</a:t>
            </a:r>
            <a:r>
              <a:rPr lang="zh-CN" altLang="en-US" smtClean="0"/>
              <a:t>次，微博阅读次数则达到数万次，</a:t>
            </a:r>
            <a:r>
              <a:rPr lang="en-US" altLang="zh-CN" smtClean="0"/>
              <a:t>3</a:t>
            </a:r>
            <a:r>
              <a:rPr lang="zh-CN" altLang="en-US" smtClean="0"/>
              <a:t>波海报、横幅以及展架等覆盖全校。</a:t>
            </a:r>
            <a:r>
              <a:rPr lang="en-US" altLang="zh-CN" smtClean="0"/>
              <a:t> </a:t>
            </a:r>
            <a:r>
              <a:rPr lang="zh-CN" altLang="en-US" smtClean="0"/>
              <a:t>整个征文活动共收到投稿作品</a:t>
            </a:r>
            <a:r>
              <a:rPr lang="en-US" altLang="zh-CN" smtClean="0"/>
              <a:t>232</a:t>
            </a:r>
            <a:r>
              <a:rPr lang="zh-CN" altLang="en-US" smtClean="0"/>
              <a:t>份，手写明信片</a:t>
            </a:r>
            <a:r>
              <a:rPr lang="en-US" altLang="zh-CN" smtClean="0"/>
              <a:t>1000</a:t>
            </a:r>
            <a:r>
              <a:rPr lang="zh-CN" altLang="en-US" smtClean="0"/>
              <a:t>多张，同时在线上提供了</a:t>
            </a:r>
            <a:r>
              <a:rPr lang="en-US" altLang="zh-CN" smtClean="0"/>
              <a:t>5</a:t>
            </a:r>
            <a:r>
              <a:rPr lang="zh-CN" altLang="en-US" smtClean="0"/>
              <a:t>份科大特色的教师节电子贺卡供同学们下载，邮件发送。</a:t>
            </a:r>
          </a:p>
          <a:p>
            <a:pPr eaLnBrk="1" hangingPunct="1">
              <a:spcBef>
                <a:spcPct val="0"/>
              </a:spcBef>
            </a:pPr>
            <a:endParaRPr lang="zh-CN" altLang="en-US" smtClean="0"/>
          </a:p>
        </p:txBody>
      </p:sp>
    </p:spTree>
    <p:extLst>
      <p:ext uri="{BB962C8B-B14F-4D97-AF65-F5344CB8AC3E}">
        <p14:creationId xmlns:p14="http://schemas.microsoft.com/office/powerpoint/2010/main" val="2815368918"/>
      </p:ext>
    </p:extLst>
  </p:cSld>
  <p:clrMapOvr>
    <a:overrideClrMapping bg1="lt1" tx1="dk1" bg2="lt2" tx2="dk2" accent1="accent1" accent2="accent2" accent3="accent3" accent4="accent4" accent5="accent5" accent6="accent6" hlink="hlink" folHlink="folHlink"/>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20E2D85C-1D01-47F7-9112-9FA462C607C2}" type="slidenum">
              <a:rPr lang="en-US" altLang="zh-CN"/>
              <a:pPr/>
              <a:t>‹#›</a:t>
            </a:fld>
            <a:endParaRPr lang="en-US" altLang="zh-CN"/>
          </a:p>
        </p:txBody>
      </p:sp>
    </p:spTree>
    <p:extLst>
      <p:ext uri="{BB962C8B-B14F-4D97-AF65-F5344CB8AC3E}">
        <p14:creationId xmlns:p14="http://schemas.microsoft.com/office/powerpoint/2010/main" val="752892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6BEDC555-D4F8-4B18-82B4-86BC02082425}" type="slidenum">
              <a:rPr lang="en-US" altLang="zh-CN"/>
              <a:pPr/>
              <a:t>‹#›</a:t>
            </a:fld>
            <a:endParaRPr lang="en-US" altLang="zh-CN"/>
          </a:p>
        </p:txBody>
      </p:sp>
    </p:spTree>
    <p:extLst>
      <p:ext uri="{BB962C8B-B14F-4D97-AF65-F5344CB8AC3E}">
        <p14:creationId xmlns:p14="http://schemas.microsoft.com/office/powerpoint/2010/main" val="2398737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2221FC5A-4F6C-411E-90CF-BA044312C817}" type="slidenum">
              <a:rPr lang="en-US" altLang="zh-CN"/>
              <a:pPr/>
              <a:t>‹#›</a:t>
            </a:fld>
            <a:endParaRPr lang="en-US" altLang="zh-CN"/>
          </a:p>
        </p:txBody>
      </p:sp>
    </p:spTree>
    <p:extLst>
      <p:ext uri="{BB962C8B-B14F-4D97-AF65-F5344CB8AC3E}">
        <p14:creationId xmlns:p14="http://schemas.microsoft.com/office/powerpoint/2010/main" val="37740955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fld id="{480F3E17-F80C-41B7-A0ED-ED52D43668B4}" type="slidenum">
              <a:rPr lang="en-US" altLang="zh-CN"/>
              <a:pPr/>
              <a:t>‹#›</a:t>
            </a:fld>
            <a:endParaRPr lang="en-US" altLang="zh-CN"/>
          </a:p>
        </p:txBody>
      </p:sp>
    </p:spTree>
    <p:extLst>
      <p:ext uri="{BB962C8B-B14F-4D97-AF65-F5344CB8AC3E}">
        <p14:creationId xmlns:p14="http://schemas.microsoft.com/office/powerpoint/2010/main" val="11123778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a:ln/>
        </p:spPr>
        <p:txBody>
          <a:bodyPr/>
          <a:lstStyle>
            <a:lvl1pPr>
              <a:defRPr/>
            </a:lvl1pPr>
          </a:lstStyle>
          <a:p>
            <a:fld id="{93123DD4-1B22-42AA-B6F2-4C44E6CC52E7}" type="slidenum">
              <a:rPr lang="en-US" altLang="zh-CN"/>
              <a:pPr/>
              <a:t>‹#›</a:t>
            </a:fld>
            <a:endParaRPr lang="en-US" altLang="zh-CN"/>
          </a:p>
        </p:txBody>
      </p:sp>
    </p:spTree>
    <p:extLst>
      <p:ext uri="{BB962C8B-B14F-4D97-AF65-F5344CB8AC3E}">
        <p14:creationId xmlns:p14="http://schemas.microsoft.com/office/powerpoint/2010/main" val="24963431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a:ln/>
        </p:spPr>
        <p:txBody>
          <a:bodyPr/>
          <a:lstStyle>
            <a:lvl1pPr>
              <a:defRPr/>
            </a:lvl1pPr>
          </a:lstStyle>
          <a:p>
            <a:fld id="{C88D4F56-BCB2-4502-9268-F92F41F5609B}" type="slidenum">
              <a:rPr lang="en-US" altLang="zh-CN"/>
              <a:pPr/>
              <a:t>‹#›</a:t>
            </a:fld>
            <a:endParaRPr lang="en-US" altLang="zh-CN"/>
          </a:p>
        </p:txBody>
      </p:sp>
    </p:spTree>
    <p:extLst>
      <p:ext uri="{BB962C8B-B14F-4D97-AF65-F5344CB8AC3E}">
        <p14:creationId xmlns:p14="http://schemas.microsoft.com/office/powerpoint/2010/main" val="28815100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4" name="Rectangle 6"/>
          <p:cNvSpPr>
            <a:spLocks noGrp="1" noChangeArrowheads="1"/>
          </p:cNvSpPr>
          <p:nvPr>
            <p:ph type="sldNum" sz="quarter" idx="12"/>
          </p:nvPr>
        </p:nvSpPr>
        <p:spPr>
          <a:ln/>
        </p:spPr>
        <p:txBody>
          <a:bodyPr/>
          <a:lstStyle>
            <a:lvl1pPr>
              <a:defRPr/>
            </a:lvl1pPr>
          </a:lstStyle>
          <a:p>
            <a:fld id="{B5D8749B-F179-406B-B42C-EA9C35A08513}" type="slidenum">
              <a:rPr lang="en-US" altLang="zh-CN"/>
              <a:pPr/>
              <a:t>‹#›</a:t>
            </a:fld>
            <a:endParaRPr lang="en-US" altLang="zh-CN"/>
          </a:p>
        </p:txBody>
      </p:sp>
    </p:spTree>
    <p:extLst>
      <p:ext uri="{BB962C8B-B14F-4D97-AF65-F5344CB8AC3E}">
        <p14:creationId xmlns:p14="http://schemas.microsoft.com/office/powerpoint/2010/main" val="1391656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fld id="{8DF3108C-C27B-4B44-968B-B85EDA8A286C}" type="slidenum">
              <a:rPr lang="en-US" altLang="zh-CN"/>
              <a:pPr/>
              <a:t>‹#›</a:t>
            </a:fld>
            <a:endParaRPr lang="en-US" altLang="zh-CN"/>
          </a:p>
        </p:txBody>
      </p:sp>
    </p:spTree>
    <p:extLst>
      <p:ext uri="{BB962C8B-B14F-4D97-AF65-F5344CB8AC3E}">
        <p14:creationId xmlns:p14="http://schemas.microsoft.com/office/powerpoint/2010/main" val="9648584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fld id="{1DD422F4-DB96-4937-BCBB-AD67AB37B83F}" type="slidenum">
              <a:rPr lang="en-US" altLang="zh-CN"/>
              <a:pPr/>
              <a:t>‹#›</a:t>
            </a:fld>
            <a:endParaRPr lang="en-US" altLang="zh-CN"/>
          </a:p>
        </p:txBody>
      </p:sp>
    </p:spTree>
    <p:extLst>
      <p:ext uri="{BB962C8B-B14F-4D97-AF65-F5344CB8AC3E}">
        <p14:creationId xmlns:p14="http://schemas.microsoft.com/office/powerpoint/2010/main" val="30166058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2163A23B-1AF2-4695-8139-31D2A72964A2}" type="slidenum">
              <a:rPr lang="en-US" altLang="zh-CN"/>
              <a:pPr/>
              <a:t>‹#›</a:t>
            </a:fld>
            <a:endParaRPr lang="en-US" altLang="zh-CN"/>
          </a:p>
        </p:txBody>
      </p:sp>
    </p:spTree>
    <p:extLst>
      <p:ext uri="{BB962C8B-B14F-4D97-AF65-F5344CB8AC3E}">
        <p14:creationId xmlns:p14="http://schemas.microsoft.com/office/powerpoint/2010/main" val="37489525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5805AEE4-0696-4BD2-A54C-EF4DAA28E49E}" type="slidenum">
              <a:rPr lang="en-US" altLang="zh-CN"/>
              <a:pPr/>
              <a:t>‹#›</a:t>
            </a:fld>
            <a:endParaRPr lang="en-US" altLang="zh-CN"/>
          </a:p>
        </p:txBody>
      </p:sp>
    </p:spTree>
    <p:extLst>
      <p:ext uri="{BB962C8B-B14F-4D97-AF65-F5344CB8AC3E}">
        <p14:creationId xmlns:p14="http://schemas.microsoft.com/office/powerpoint/2010/main" val="42615556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554C7281-01CD-455F-AC91-83251FD64C4C}" type="datetimeFigureOut">
              <a:rPr lang="zh-CN" altLang="en-US"/>
              <a:pPr>
                <a:defRPr/>
              </a:pPr>
              <a:t>2014/12/19</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fld id="{3D796806-3EE6-4A60-BADA-5E01637D0802}" type="slidenum">
              <a:rPr lang="zh-CN" altLang="en-US"/>
              <a:pPr/>
              <a:t>‹#›</a:t>
            </a:fld>
            <a:endParaRPr lang="zh-CN" altLang="en-US"/>
          </a:p>
        </p:txBody>
      </p:sp>
    </p:spTree>
    <p:extLst>
      <p:ext uri="{BB962C8B-B14F-4D97-AF65-F5344CB8AC3E}">
        <p14:creationId xmlns:p14="http://schemas.microsoft.com/office/powerpoint/2010/main" val="1219984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52CF9A57-D919-46BB-9C23-9BDB25C102A3}" type="datetimeFigureOut">
              <a:rPr lang="zh-CN" altLang="en-US"/>
              <a:pPr>
                <a:defRPr/>
              </a:pPr>
              <a:t>2014/12/19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C1879B08-E244-46CD-9E8B-328C6F138CA6}" type="slidenum">
              <a:rPr lang="zh-CN" altLang="en-US"/>
              <a:pPr/>
              <a:t>‹#›</a:t>
            </a:fld>
            <a:endParaRPr lang="zh-CN" altLang="en-US"/>
          </a:p>
        </p:txBody>
      </p:sp>
    </p:spTree>
    <p:extLst>
      <p:ext uri="{BB962C8B-B14F-4D97-AF65-F5344CB8AC3E}">
        <p14:creationId xmlns:p14="http://schemas.microsoft.com/office/powerpoint/2010/main" val="10038047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BD5ABE72-BBDB-4B03-8F8D-0DE1F4DCF5A8}" type="datetimeFigureOut">
              <a:rPr lang="zh-CN" altLang="en-US"/>
              <a:pPr>
                <a:defRPr/>
              </a:pPr>
              <a:t>2014/12/19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B264E24E-A608-41D1-B52E-A6B6B6E1A27B}" type="slidenum">
              <a:rPr lang="zh-CN" altLang="en-US"/>
              <a:pPr/>
              <a:t>‹#›</a:t>
            </a:fld>
            <a:endParaRPr lang="zh-CN" altLang="en-US"/>
          </a:p>
        </p:txBody>
      </p:sp>
    </p:spTree>
    <p:extLst>
      <p:ext uri="{BB962C8B-B14F-4D97-AF65-F5344CB8AC3E}">
        <p14:creationId xmlns:p14="http://schemas.microsoft.com/office/powerpoint/2010/main" val="19528191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F1E7B4E4-3528-4334-ADCD-68D4F5C196D1}" type="datetimeFigureOut">
              <a:rPr lang="zh-CN" altLang="en-US"/>
              <a:pPr>
                <a:defRPr/>
              </a:pPr>
              <a:t>2014/12/19</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fld id="{038A2830-47A2-4646-863E-4E1CBC08EEB1}" type="slidenum">
              <a:rPr lang="zh-CN" altLang="en-US"/>
              <a:pPr/>
              <a:t>‹#›</a:t>
            </a:fld>
            <a:endParaRPr lang="zh-CN" altLang="en-US"/>
          </a:p>
        </p:txBody>
      </p:sp>
    </p:spTree>
    <p:extLst>
      <p:ext uri="{BB962C8B-B14F-4D97-AF65-F5344CB8AC3E}">
        <p14:creationId xmlns:p14="http://schemas.microsoft.com/office/powerpoint/2010/main" val="10003665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D733182E-92D1-433A-8FB7-1B7A00908C53}" type="datetimeFigureOut">
              <a:rPr lang="zh-CN" altLang="en-US"/>
              <a:pPr>
                <a:defRPr/>
              </a:pPr>
              <a:t>2014/12/19</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fld id="{936276E3-80C9-4886-937B-C931469C8B26}" type="slidenum">
              <a:rPr lang="zh-CN" altLang="en-US"/>
              <a:pPr/>
              <a:t>‹#›</a:t>
            </a:fld>
            <a:endParaRPr lang="zh-CN" altLang="en-US"/>
          </a:p>
        </p:txBody>
      </p:sp>
    </p:spTree>
    <p:extLst>
      <p:ext uri="{BB962C8B-B14F-4D97-AF65-F5344CB8AC3E}">
        <p14:creationId xmlns:p14="http://schemas.microsoft.com/office/powerpoint/2010/main" val="42280762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D4E2AD69-920B-4191-B5D8-4229F2D0732A}" type="datetimeFigureOut">
              <a:rPr lang="zh-CN" altLang="en-US"/>
              <a:pPr>
                <a:defRPr/>
              </a:pPr>
              <a:t>2014/12/19</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fld id="{8A5E3B0D-A4B2-4A71-8FD1-3750C2849390}" type="slidenum">
              <a:rPr lang="zh-CN" altLang="en-US"/>
              <a:pPr/>
              <a:t>‹#›</a:t>
            </a:fld>
            <a:endParaRPr lang="zh-CN" altLang="en-US"/>
          </a:p>
        </p:txBody>
      </p:sp>
    </p:spTree>
    <p:extLst>
      <p:ext uri="{BB962C8B-B14F-4D97-AF65-F5344CB8AC3E}">
        <p14:creationId xmlns:p14="http://schemas.microsoft.com/office/powerpoint/2010/main" val="13930978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00439531-9D45-4231-8F1F-113E110A1D2B}" type="datetimeFigureOut">
              <a:rPr lang="zh-CN" altLang="en-US"/>
              <a:pPr>
                <a:defRPr/>
              </a:pPr>
              <a:t>2014/12/19</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fld id="{6C30E577-F6C7-4240-B4B3-7D3B7E3D5F10}" type="slidenum">
              <a:rPr lang="zh-CN" altLang="en-US"/>
              <a:pPr/>
              <a:t>‹#›</a:t>
            </a:fld>
            <a:endParaRPr lang="zh-CN" altLang="en-US"/>
          </a:p>
        </p:txBody>
      </p:sp>
    </p:spTree>
    <p:extLst>
      <p:ext uri="{BB962C8B-B14F-4D97-AF65-F5344CB8AC3E}">
        <p14:creationId xmlns:p14="http://schemas.microsoft.com/office/powerpoint/2010/main" val="26762845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50E3A846-D045-4BA3-87D4-7E3015762715}" type="datetimeFigureOut">
              <a:rPr lang="zh-CN" altLang="en-US"/>
              <a:pPr>
                <a:defRPr/>
              </a:pPr>
              <a:t>2014/12/19</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fld id="{B60826E4-A4A1-4CC3-8D06-EE9EC3E34356}" type="slidenum">
              <a:rPr lang="zh-CN" altLang="en-US"/>
              <a:pPr/>
              <a:t>‹#›</a:t>
            </a:fld>
            <a:endParaRPr lang="zh-CN" altLang="en-US"/>
          </a:p>
        </p:txBody>
      </p:sp>
    </p:spTree>
    <p:extLst>
      <p:ext uri="{BB962C8B-B14F-4D97-AF65-F5344CB8AC3E}">
        <p14:creationId xmlns:p14="http://schemas.microsoft.com/office/powerpoint/2010/main" val="36348074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4173AAF1-3BE6-4ADC-BB8E-4DF955B2564F}" type="datetimeFigureOut">
              <a:rPr lang="zh-CN" altLang="en-US"/>
              <a:pPr>
                <a:defRPr/>
              </a:pPr>
              <a:t>2014/12/19</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fld id="{92F8ECF5-1BD5-40EA-97A1-8AF7600C0014}" type="slidenum">
              <a:rPr lang="zh-CN" altLang="en-US"/>
              <a:pPr/>
              <a:t>‹#›</a:t>
            </a:fld>
            <a:endParaRPr lang="zh-CN" altLang="en-US"/>
          </a:p>
        </p:txBody>
      </p:sp>
    </p:spTree>
    <p:extLst>
      <p:ext uri="{BB962C8B-B14F-4D97-AF65-F5344CB8AC3E}">
        <p14:creationId xmlns:p14="http://schemas.microsoft.com/office/powerpoint/2010/main" val="10551098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28A3750D-2C75-43B4-AD70-C24079DE571F}" type="datetimeFigureOut">
              <a:rPr lang="zh-CN" altLang="en-US"/>
              <a:pPr>
                <a:defRPr/>
              </a:pPr>
              <a:t>2014/12/19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374D766A-A09B-49E7-88AB-215C99FFCDA3}" type="slidenum">
              <a:rPr lang="zh-CN" altLang="en-US"/>
              <a:pPr/>
              <a:t>‹#›</a:t>
            </a:fld>
            <a:endParaRPr lang="zh-CN" altLang="en-US"/>
          </a:p>
        </p:txBody>
      </p:sp>
    </p:spTree>
    <p:extLst>
      <p:ext uri="{BB962C8B-B14F-4D97-AF65-F5344CB8AC3E}">
        <p14:creationId xmlns:p14="http://schemas.microsoft.com/office/powerpoint/2010/main" val="18910483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79D3614F-DABB-4328-89B6-09895C03766D}" type="datetimeFigureOut">
              <a:rPr lang="zh-CN" altLang="en-US"/>
              <a:pPr>
                <a:defRPr/>
              </a:pPr>
              <a:t>2014/12/19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3CFC545A-3E8F-433D-98C9-21097EC32816}" type="slidenum">
              <a:rPr lang="zh-CN" altLang="en-US"/>
              <a:pPr/>
              <a:t>‹#›</a:t>
            </a:fld>
            <a:endParaRPr lang="zh-CN" altLang="en-US"/>
          </a:p>
        </p:txBody>
      </p:sp>
    </p:spTree>
    <p:extLst>
      <p:ext uri="{BB962C8B-B14F-4D97-AF65-F5344CB8AC3E}">
        <p14:creationId xmlns:p14="http://schemas.microsoft.com/office/powerpoint/2010/main" val="7142426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2" name="TextBox 5"/>
          <p:cNvSpPr txBox="1">
            <a:spLocks noChangeArrowheads="1"/>
          </p:cNvSpPr>
          <p:nvPr userDrawn="1"/>
        </p:nvSpPr>
        <p:spPr bwMode="auto">
          <a:xfrm>
            <a:off x="3419475" y="6453188"/>
            <a:ext cx="1214438" cy="307975"/>
          </a:xfrm>
          <a:prstGeom prst="rect">
            <a:avLst/>
          </a:prstGeom>
          <a:noFill/>
          <a:ln w="9525">
            <a:noFill/>
            <a:miter lim="800000"/>
            <a:headEnd/>
            <a:tailEnd/>
          </a:ln>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r" eaLnBrk="1" hangingPunct="1"/>
            <a:fld id="{7D937854-5951-48FE-A813-6DD9CA2B42BF}" type="slidenum">
              <a:rPr lang="zh-CN" altLang="en-US" sz="1400" b="1">
                <a:solidFill>
                  <a:srgbClr val="953735"/>
                </a:solidFill>
                <a:latin typeface="微软雅黑" panose="020B0503020204020204" pitchFamily="34" charset="-122"/>
                <a:ea typeface="微软雅黑" panose="020B0503020204020204" pitchFamily="34" charset="-122"/>
              </a:rPr>
              <a:pPr algn="r" eaLnBrk="1" hangingPunct="1"/>
              <a:t>‹#›</a:t>
            </a:fld>
            <a:endParaRPr lang="zh-CN" altLang="en-US" sz="1400" b="1">
              <a:solidFill>
                <a:srgbClr val="953735"/>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974845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
        <p:nvSpPr>
          <p:cNvPr id="2" name="TextBox 7"/>
          <p:cNvSpPr txBox="1"/>
          <p:nvPr userDrawn="1"/>
        </p:nvSpPr>
        <p:spPr>
          <a:xfrm>
            <a:off x="3419475" y="6453188"/>
            <a:ext cx="1214438" cy="307975"/>
          </a:xfrm>
          <a:prstGeom prst="rect">
            <a:avLst/>
          </a:prstGeom>
          <a:noFill/>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r"/>
            <a:fld id="{9A24C551-0C7B-49CC-9248-81A426C0FA10}" type="slidenum">
              <a:rPr lang="zh-CN" altLang="en-US" sz="1400" b="1">
                <a:solidFill>
                  <a:srgbClr val="953735"/>
                </a:solidFill>
                <a:latin typeface="微软雅黑" panose="020B0503020204020204" pitchFamily="34" charset="-122"/>
                <a:ea typeface="微软雅黑" panose="020B0503020204020204" pitchFamily="34" charset="-122"/>
              </a:rPr>
              <a:pPr algn="r"/>
              <a:t>‹#›</a:t>
            </a:fld>
            <a:endParaRPr lang="zh-CN" altLang="en-US" sz="1400" b="1">
              <a:solidFill>
                <a:srgbClr val="953735"/>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8939874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仅内容">
    <p:spTree>
      <p:nvGrpSpPr>
        <p:cNvPr id="1" name=""/>
        <p:cNvGrpSpPr/>
        <p:nvPr/>
      </p:nvGrpSpPr>
      <p:grpSpPr>
        <a:xfrm>
          <a:off x="0" y="0"/>
          <a:ext cx="0" cy="0"/>
          <a:chOff x="0" y="0"/>
          <a:chExt cx="0" cy="0"/>
        </a:xfrm>
      </p:grpSpPr>
      <p:sp>
        <p:nvSpPr>
          <p:cNvPr id="4" name="TextBox 7"/>
          <p:cNvSpPr txBox="1"/>
          <p:nvPr userDrawn="1"/>
        </p:nvSpPr>
        <p:spPr>
          <a:xfrm>
            <a:off x="3563938" y="6505575"/>
            <a:ext cx="1214437" cy="307975"/>
          </a:xfrm>
          <a:prstGeom prst="rect">
            <a:avLst/>
          </a:prstGeom>
          <a:noFill/>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r"/>
            <a:fld id="{74FD1E52-5C8E-4564-BB8C-21F0B451A617}" type="slidenum">
              <a:rPr lang="zh-CN" altLang="en-US" sz="1400" b="1">
                <a:solidFill>
                  <a:srgbClr val="953735"/>
                </a:solidFill>
                <a:latin typeface="微软雅黑" panose="020B0503020204020204" pitchFamily="34" charset="-122"/>
                <a:ea typeface="微软雅黑" panose="020B0503020204020204" pitchFamily="34" charset="-122"/>
              </a:rPr>
              <a:pPr algn="r"/>
              <a:t>‹#›</a:t>
            </a:fld>
            <a:endParaRPr lang="zh-CN" altLang="en-US" sz="1400" b="1">
              <a:solidFill>
                <a:srgbClr val="953735"/>
              </a:solidFill>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a:xfrm>
            <a:off x="457200" y="785794"/>
            <a:ext cx="8229600" cy="5340369"/>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9078972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p:txBody>
          <a:bodyPr/>
          <a:lstStyle>
            <a:lvl1pPr>
              <a:defRPr/>
            </a:lvl1pPr>
          </a:lstStyle>
          <a:p>
            <a:pPr>
              <a:defRPr/>
            </a:pPr>
            <a:fld id="{AA2A6071-2AEE-40B1-BDDD-6CBDCFDDD743}" type="datetime1">
              <a:rPr lang="zh-CN" altLang="en-US"/>
              <a:pPr>
                <a:defRPr/>
              </a:pPr>
              <a:t>2014/12/19</a:t>
            </a:fld>
            <a:endParaRPr lang="zh-CN" altLang="en-US" sz="1800">
              <a:solidFill>
                <a:schemeClr val="tx1"/>
              </a:solidFill>
            </a:endParaRPr>
          </a:p>
        </p:txBody>
      </p:sp>
      <p:sp>
        <p:nvSpPr>
          <p:cNvPr id="4"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5" name="灯片编号占位符 5"/>
          <p:cNvSpPr>
            <a:spLocks noGrp="1" noChangeArrowheads="1"/>
          </p:cNvSpPr>
          <p:nvPr>
            <p:ph type="sldNum" sz="quarter" idx="12"/>
          </p:nvPr>
        </p:nvSpPr>
        <p:spPr/>
        <p:txBody>
          <a:bodyPr/>
          <a:lstStyle>
            <a:lvl1pPr>
              <a:defRPr/>
            </a:lvl1pPr>
          </a:lstStyle>
          <a:p>
            <a:fld id="{92C2792C-B6C8-4909-A0C9-93BD0C925421}"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val="25479591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sp>
        <p:nvSpPr>
          <p:cNvPr id="2" name="TextBox 7"/>
          <p:cNvSpPr txBox="1"/>
          <p:nvPr userDrawn="1"/>
        </p:nvSpPr>
        <p:spPr>
          <a:xfrm>
            <a:off x="3419475" y="6453188"/>
            <a:ext cx="1214438" cy="307975"/>
          </a:xfrm>
          <a:prstGeom prst="rect">
            <a:avLst/>
          </a:prstGeom>
          <a:noFill/>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r"/>
            <a:fld id="{0C97F276-8B2A-4F86-8D9D-DF12222D5783}" type="slidenum">
              <a:rPr lang="zh-CN" altLang="en-US" sz="1400" b="1">
                <a:solidFill>
                  <a:srgbClr val="953735"/>
                </a:solidFill>
                <a:latin typeface="微软雅黑" panose="020B0503020204020204" pitchFamily="34" charset="-122"/>
                <a:ea typeface="微软雅黑" panose="020B0503020204020204" pitchFamily="34" charset="-122"/>
              </a:rPr>
              <a:pPr algn="r"/>
              <a:t>‹#›</a:t>
            </a:fld>
            <a:endParaRPr lang="zh-CN" altLang="en-US" sz="1400" b="1">
              <a:solidFill>
                <a:srgbClr val="953735"/>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3747704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sp>
        <p:nvSpPr>
          <p:cNvPr id="2" name="TextBox 7"/>
          <p:cNvSpPr txBox="1"/>
          <p:nvPr userDrawn="1"/>
        </p:nvSpPr>
        <p:spPr>
          <a:xfrm>
            <a:off x="3419475" y="6453188"/>
            <a:ext cx="1214438" cy="307975"/>
          </a:xfrm>
          <a:prstGeom prst="rect">
            <a:avLst/>
          </a:prstGeom>
          <a:noFill/>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r"/>
            <a:fld id="{7E033BE7-D748-4669-8650-3279E8297775}" type="slidenum">
              <a:rPr lang="zh-CN" altLang="en-US" sz="1400" b="1">
                <a:solidFill>
                  <a:srgbClr val="953735"/>
                </a:solidFill>
                <a:latin typeface="微软雅黑" panose="020B0503020204020204" pitchFamily="34" charset="-122"/>
                <a:ea typeface="微软雅黑" panose="020B0503020204020204" pitchFamily="34" charset="-122"/>
              </a:rPr>
              <a:pPr algn="r"/>
              <a:t>‹#›</a:t>
            </a:fld>
            <a:endParaRPr lang="zh-CN" altLang="en-US" sz="1400" b="1">
              <a:solidFill>
                <a:srgbClr val="953735"/>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487140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1.jpe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baseline="0">
                <a:latin typeface="Arial" charset="0"/>
                <a:ea typeface="宋体" charset="-122"/>
              </a:defRPr>
            </a:lvl1pPr>
          </a:lstStyle>
          <a:p>
            <a:pPr>
              <a:defRPr/>
            </a:pPr>
            <a:endParaRPr lang="en-US" altLang="zh-CN"/>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aseline="0">
                <a:latin typeface="Arial" charset="0"/>
                <a:ea typeface="宋体" charset="-122"/>
              </a:defRPr>
            </a:lvl1pPr>
          </a:lstStyle>
          <a:p>
            <a:pPr>
              <a:defRPr/>
            </a:pPr>
            <a:endParaRPr lang="en-US" altLang="zh-CN"/>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aseline="0"/>
            </a:lvl1pPr>
          </a:lstStyle>
          <a:p>
            <a:fld id="{CA9E06C1-9EF9-456F-9435-79290EA1EC13}" type="slidenum">
              <a:rPr lang="en-US" altLang="zh-CN"/>
              <a:pPr/>
              <a:t>‹#›</a:t>
            </a:fld>
            <a:endParaRPr lang="en-US" altLang="zh-CN"/>
          </a:p>
        </p:txBody>
      </p:sp>
    </p:spTree>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标题占位符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2051" name="文本占位符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hangingPunct="1">
              <a:defRPr sz="1200">
                <a:solidFill>
                  <a:schemeClr val="tx1">
                    <a:tint val="75000"/>
                  </a:schemeClr>
                </a:solidFill>
                <a:latin typeface="Arial" charset="0"/>
                <a:ea typeface="宋体" charset="-122"/>
              </a:defRPr>
            </a:lvl1pPr>
          </a:lstStyle>
          <a:p>
            <a:pPr>
              <a:defRPr/>
            </a:pPr>
            <a:fld id="{3B57E4E0-A200-437A-A506-E6E0E2F07C76}" type="datetimeFigureOut">
              <a:rPr lang="zh-CN" altLang="en-US"/>
              <a:pPr>
                <a:defRPr/>
              </a:pPr>
              <a:t>2014/12/19</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hangingPunct="1">
              <a:defRPr sz="1200">
                <a:solidFill>
                  <a:schemeClr val="tx1">
                    <a:tint val="75000"/>
                  </a:schemeClr>
                </a:solidFill>
                <a:latin typeface="Arial" charset="0"/>
                <a:ea typeface="宋体" charset="-122"/>
              </a:defRPr>
            </a:lvl1pPr>
          </a:lstStyle>
          <a:p>
            <a:pPr>
              <a:defRPr/>
            </a:pPr>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1F091893-65AF-449E-9206-C052591AD464}" type="slidenum">
              <a:rPr lang="zh-CN" altLang="en-US"/>
              <a:pPr/>
              <a:t>‹#›</a:t>
            </a:fld>
            <a:endParaRPr lang="zh-CN" altLang="en-US"/>
          </a:p>
        </p:txBody>
      </p:sp>
      <p:pic>
        <p:nvPicPr>
          <p:cNvPr id="2055" name="Picture 8" descr="PPT内页副本1"/>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0" y="0"/>
            <a:ext cx="9144000"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 id="2147483780" r:id="rId10"/>
    <p:sldLayoutId id="2147483781" r:id="rId11"/>
    <p:sldLayoutId id="2147483782" r:id="rId12"/>
    <p:sldLayoutId id="2147483783" r:id="rId13"/>
    <p:sldLayoutId id="2147483784" r:id="rId14"/>
    <p:sldLayoutId id="2147483786" r:id="rId15"/>
    <p:sldLayoutId id="2147483787" r:id="rId16"/>
    <p:sldLayoutId id="2147483788" r:id="rId17"/>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7.xml"/><Relationship Id="rId5" Type="http://schemas.openxmlformats.org/officeDocument/2006/relationships/image" Target="../media/image11.png"/><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25.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25.xml"/><Relationship Id="rId4" Type="http://schemas.openxmlformats.org/officeDocument/2006/relationships/image" Target="../media/image17.jpe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2.xml"/><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12.xml"/><Relationship Id="rId4" Type="http://schemas.openxmlformats.org/officeDocument/2006/relationships/image" Target="../media/image26.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12.xml"/><Relationship Id="rId4" Type="http://schemas.openxmlformats.org/officeDocument/2006/relationships/image" Target="../media/image37.png"/></Relationships>
</file>

<file path=ppt/slides/_rels/slide3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slideLayout" Target="../slideLayouts/slideLayout12.xml"/><Relationship Id="rId5" Type="http://schemas.openxmlformats.org/officeDocument/2006/relationships/image" Target="../media/image41.jpeg"/><Relationship Id="rId4" Type="http://schemas.openxmlformats.org/officeDocument/2006/relationships/image" Target="../media/image40.jpeg"/></Relationships>
</file>

<file path=ppt/slides/_rels/slide3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pn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jpeg"/><Relationship Id="rId1" Type="http://schemas.openxmlformats.org/officeDocument/2006/relationships/slideLayout" Target="../slideLayouts/slideLayout12.xml"/><Relationship Id="rId4" Type="http://schemas.openxmlformats.org/officeDocument/2006/relationships/image" Target="../media/image5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12.xml"/><Relationship Id="rId4" Type="http://schemas.openxmlformats.org/officeDocument/2006/relationships/image" Target="../media/image58.jpeg"/></Relationships>
</file>

<file path=ppt/slides/_rels/slide4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png"/><Relationship Id="rId1" Type="http://schemas.openxmlformats.org/officeDocument/2006/relationships/slideLayout" Target="../slideLayouts/slideLayout12.xml"/><Relationship Id="rId4" Type="http://schemas.openxmlformats.org/officeDocument/2006/relationships/image" Target="../media/image61.jpeg"/></Relationships>
</file>

<file path=ppt/slides/_rels/slide4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jpeg"/><Relationship Id="rId1" Type="http://schemas.openxmlformats.org/officeDocument/2006/relationships/slideLayout" Target="../slideLayouts/slideLayout12.xml"/><Relationship Id="rId4" Type="http://schemas.openxmlformats.org/officeDocument/2006/relationships/image" Target="../media/image64.png"/></Relationships>
</file>

<file path=ppt/slides/_rels/slide46.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12.xml"/><Relationship Id="rId5" Type="http://schemas.openxmlformats.org/officeDocument/2006/relationships/image" Target="../media/image69.jpeg"/><Relationship Id="rId4" Type="http://schemas.openxmlformats.org/officeDocument/2006/relationships/image" Target="../media/image68.jpeg"/></Relationships>
</file>

<file path=ppt/slides/_rels/slide48.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12.xml"/><Relationship Id="rId5" Type="http://schemas.openxmlformats.org/officeDocument/2006/relationships/image" Target="../media/image75.jpeg"/><Relationship Id="rId4" Type="http://schemas.openxmlformats.org/officeDocument/2006/relationships/image" Target="../media/image74.png"/></Relationships>
</file>

<file path=ppt/slides/_rels/slide5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png"/></Relationships>
</file>

<file path=ppt/slides/_rels/slide51.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81.png"/><Relationship Id="rId7" Type="http://schemas.openxmlformats.org/officeDocument/2006/relationships/image" Target="../media/image85.jpeg"/><Relationship Id="rId2" Type="http://schemas.openxmlformats.org/officeDocument/2006/relationships/image" Target="../media/image80.png"/><Relationship Id="rId1" Type="http://schemas.openxmlformats.org/officeDocument/2006/relationships/slideLayout" Target="../slideLayouts/slideLayout12.xml"/><Relationship Id="rId6" Type="http://schemas.openxmlformats.org/officeDocument/2006/relationships/image" Target="../media/image84.jpeg"/><Relationship Id="rId5" Type="http://schemas.openxmlformats.org/officeDocument/2006/relationships/image" Target="../media/image83.jpeg"/><Relationship Id="rId10" Type="http://schemas.openxmlformats.org/officeDocument/2006/relationships/image" Target="../media/image88.jpeg"/><Relationship Id="rId4" Type="http://schemas.openxmlformats.org/officeDocument/2006/relationships/image" Target="../media/image82.png"/><Relationship Id="rId9" Type="http://schemas.openxmlformats.org/officeDocument/2006/relationships/image" Target="../media/image87.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12.xml"/><Relationship Id="rId4" Type="http://schemas.openxmlformats.org/officeDocument/2006/relationships/image" Target="../media/image94.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96.png"/><Relationship Id="rId1" Type="http://schemas.openxmlformats.org/officeDocument/2006/relationships/slideLayout" Target="../slideLayouts/slideLayout12.xml"/><Relationship Id="rId4" Type="http://schemas.openxmlformats.org/officeDocument/2006/relationships/image" Target="../media/image98.jpeg"/></Relationships>
</file>

<file path=ppt/slides/_rels/slide60.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image" Target="../media/image99.jpeg"/><Relationship Id="rId1" Type="http://schemas.openxmlformats.org/officeDocument/2006/relationships/slideLayout" Target="../slideLayouts/slideLayout12.xml"/><Relationship Id="rId5" Type="http://schemas.openxmlformats.org/officeDocument/2006/relationships/image" Target="../media/image102.jpeg"/><Relationship Id="rId4" Type="http://schemas.openxmlformats.org/officeDocument/2006/relationships/image" Target="../media/image101.jpe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jpeg"/><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0" descr="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Rectangle 11"/>
          <p:cNvSpPr>
            <a:spLocks noGrp="1" noChangeArrowheads="1"/>
          </p:cNvSpPr>
          <p:nvPr>
            <p:ph type="ctrTitle"/>
          </p:nvPr>
        </p:nvSpPr>
        <p:spPr>
          <a:xfrm>
            <a:off x="762000" y="2743200"/>
            <a:ext cx="7772400" cy="1470025"/>
          </a:xfrm>
        </p:spPr>
        <p:txBody>
          <a:bodyPr/>
          <a:lstStyle/>
          <a:p>
            <a:pPr eaLnBrk="1" hangingPunct="1"/>
            <a:r>
              <a:rPr lang="zh-CN" altLang="en-US" b="1" smtClean="0">
                <a:solidFill>
                  <a:srgbClr val="17375E"/>
                </a:solidFill>
                <a:latin typeface="华康俪金黑W8(P)" pitchFamily="2" charset="-122"/>
                <a:ea typeface="黑体" panose="02010609060101010101" pitchFamily="49" charset="-122"/>
                <a:sym typeface="华康俪金黑W8(P)" pitchFamily="2" charset="-122"/>
              </a:rPr>
              <a:t>信息化环境下研究生招生宣传工作的探索与实践</a:t>
            </a:r>
            <a:r>
              <a:rPr lang="zh-CN" altLang="en-US" smtClean="0">
                <a:solidFill>
                  <a:srgbClr val="17375E"/>
                </a:solidFill>
                <a:latin typeface="华康俪金黑W8(P)" pitchFamily="2" charset="-122"/>
                <a:ea typeface="黑体" panose="02010609060101010101" pitchFamily="49" charset="-122"/>
                <a:sym typeface="华康俪金黑W8(P)" pitchFamily="2" charset="-122"/>
              </a:rPr>
              <a:t/>
            </a:r>
            <a:br>
              <a:rPr lang="zh-CN" altLang="en-US" smtClean="0">
                <a:solidFill>
                  <a:srgbClr val="17375E"/>
                </a:solidFill>
                <a:latin typeface="华康俪金黑W8(P)" pitchFamily="2" charset="-122"/>
                <a:ea typeface="黑体" panose="02010609060101010101" pitchFamily="49" charset="-122"/>
                <a:sym typeface="华康俪金黑W8(P)" pitchFamily="2" charset="-122"/>
              </a:rPr>
            </a:br>
            <a:endParaRPr lang="zh-CN" altLang="zh-CN" smtClean="0"/>
          </a:p>
        </p:txBody>
      </p:sp>
      <p:sp>
        <p:nvSpPr>
          <p:cNvPr id="10244" name="Rectangle 12"/>
          <p:cNvSpPr>
            <a:spLocks noGrp="1" noChangeArrowheads="1"/>
          </p:cNvSpPr>
          <p:nvPr>
            <p:ph type="subTitle" idx="1"/>
          </p:nvPr>
        </p:nvSpPr>
        <p:spPr>
          <a:xfrm>
            <a:off x="1181100" y="5334000"/>
            <a:ext cx="6934200" cy="762000"/>
          </a:xfrm>
        </p:spPr>
        <p:txBody>
          <a:bodyPr/>
          <a:lstStyle/>
          <a:p>
            <a:pPr eaLnBrk="1" hangingPunct="1"/>
            <a:r>
              <a:rPr lang="zh-CN" altLang="en-US" b="1" dirty="0" smtClean="0">
                <a:latin typeface="+mn-ea"/>
              </a:rPr>
              <a:t>古继宝</a:t>
            </a:r>
            <a:endParaRPr lang="zh-CN" altLang="zh-CN" b="1" dirty="0" smtClean="0">
              <a:latin typeface="+mn-ea"/>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矩形 4"/>
          <p:cNvSpPr>
            <a:spLocks noChangeArrowheads="1"/>
          </p:cNvSpPr>
          <p:nvPr/>
        </p:nvSpPr>
        <p:spPr bwMode="auto">
          <a:xfrm>
            <a:off x="0" y="6540500"/>
            <a:ext cx="9144000" cy="317500"/>
          </a:xfrm>
          <a:prstGeom prst="rect">
            <a:avLst/>
          </a:prstGeom>
          <a:solidFill>
            <a:schemeClr val="tx2"/>
          </a:solidFill>
          <a:ln w="25400">
            <a:solidFill>
              <a:schemeClr val="tx2"/>
            </a:solidFill>
            <a:miter lim="800000"/>
            <a:headEnd/>
            <a:tailEnd/>
          </a:ln>
        </p:spPr>
        <p:txBody>
          <a:bodyPr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0070C0"/>
              </a:solidFill>
              <a:latin typeface="宋体" panose="02010600030101010101" pitchFamily="2" charset="-122"/>
              <a:sym typeface="宋体" panose="02010600030101010101" pitchFamily="2" charset="-122"/>
            </a:endParaRPr>
          </a:p>
        </p:txBody>
      </p:sp>
      <p:sp>
        <p:nvSpPr>
          <p:cNvPr id="2" name="标题 1"/>
          <p:cNvSpPr>
            <a:spLocks noGrp="1"/>
          </p:cNvSpPr>
          <p:nvPr>
            <p:ph type="title"/>
          </p:nvPr>
        </p:nvSpPr>
        <p:spPr/>
        <p:txBody>
          <a:bodyPr/>
          <a:lstStyle/>
          <a:p>
            <a:r>
              <a:rPr lang="zh-CN" altLang="en-US" dirty="0"/>
              <a:t>目录</a:t>
            </a:r>
          </a:p>
        </p:txBody>
      </p:sp>
      <p:sp>
        <p:nvSpPr>
          <p:cNvPr id="3" name="内容占位符 2"/>
          <p:cNvSpPr>
            <a:spLocks noGrp="1"/>
          </p:cNvSpPr>
          <p:nvPr>
            <p:ph idx="1"/>
          </p:nvPr>
        </p:nvSpPr>
        <p:spPr/>
        <p:txBody>
          <a:bodyPr/>
          <a:lstStyle/>
          <a:p>
            <a:r>
              <a:rPr lang="zh-CN" altLang="en-US" dirty="0" smtClean="0"/>
              <a:t>招生的学科特色</a:t>
            </a:r>
            <a:endParaRPr lang="en-US" altLang="zh-CN" dirty="0" smtClean="0"/>
          </a:p>
          <a:p>
            <a:r>
              <a:rPr lang="zh-CN" altLang="en-US" dirty="0" smtClean="0"/>
              <a:t>三大品牌活动</a:t>
            </a:r>
            <a:endParaRPr lang="en-US" altLang="zh-CN" dirty="0" smtClean="0"/>
          </a:p>
          <a:p>
            <a:r>
              <a:rPr lang="zh-CN" altLang="en-US" dirty="0" smtClean="0"/>
              <a:t>信息技术的运用</a:t>
            </a:r>
            <a:endParaRPr lang="zh-CN" altLang="en-US" dirty="0"/>
          </a:p>
        </p:txBody>
      </p:sp>
    </p:spTree>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468313" y="3644900"/>
            <a:ext cx="8207375" cy="230505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23" name="矩形 22"/>
          <p:cNvSpPr/>
          <p:nvPr/>
        </p:nvSpPr>
        <p:spPr>
          <a:xfrm>
            <a:off x="468313" y="1989138"/>
            <a:ext cx="8207375" cy="143986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11268" name="矩形 7"/>
          <p:cNvSpPr>
            <a:spLocks noChangeArrowheads="1"/>
          </p:cNvSpPr>
          <p:nvPr/>
        </p:nvSpPr>
        <p:spPr bwMode="auto">
          <a:xfrm>
            <a:off x="2819400" y="366713"/>
            <a:ext cx="16891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zh-CN" altLang="en-US" sz="3600" b="1">
                <a:solidFill>
                  <a:srgbClr val="C00000"/>
                </a:solidFill>
                <a:latin typeface="微软雅黑" panose="020B0503020204020204" pitchFamily="34" charset="-122"/>
                <a:ea typeface="微软雅黑" panose="020B0503020204020204" pitchFamily="34" charset="-122"/>
              </a:rPr>
              <a:t>招 生 工 作</a:t>
            </a:r>
          </a:p>
        </p:txBody>
      </p:sp>
      <p:sp>
        <p:nvSpPr>
          <p:cNvPr id="12" name="矩形 11"/>
          <p:cNvSpPr/>
          <p:nvPr/>
        </p:nvSpPr>
        <p:spPr>
          <a:xfrm>
            <a:off x="1476375" y="1268413"/>
            <a:ext cx="7667625" cy="1444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pic>
        <p:nvPicPr>
          <p:cNvPr id="11270" name="图片 14" descr="u=1150491566,2995447500&amp;fm=52&amp;gp=0.jpg"/>
          <p:cNvPicPr>
            <a:picLocks noChangeAspect="1"/>
          </p:cNvPicPr>
          <p:nvPr/>
        </p:nvPicPr>
        <p:blipFill>
          <a:blip r:embed="rId2">
            <a:extLst>
              <a:ext uri="{28A0092B-C50C-407E-A947-70E740481C1C}">
                <a14:useLocalDpi xmlns:a14="http://schemas.microsoft.com/office/drawing/2010/main" val="0"/>
              </a:ext>
            </a:extLst>
          </a:blip>
          <a:srcRect l="15823" r="2089"/>
          <a:stretch>
            <a:fillRect/>
          </a:stretch>
        </p:blipFill>
        <p:spPr bwMode="auto">
          <a:xfrm>
            <a:off x="0" y="692150"/>
            <a:ext cx="1476375"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矩形 18"/>
          <p:cNvSpPr/>
          <p:nvPr/>
        </p:nvSpPr>
        <p:spPr>
          <a:xfrm>
            <a:off x="1652588" y="2157413"/>
            <a:ext cx="6553200" cy="942975"/>
          </a:xfrm>
          <a:prstGeom prst="rect">
            <a:avLst/>
          </a:prstGeom>
        </p:spPr>
        <p:txBody>
          <a:bodyPr>
            <a:spAutoFit/>
          </a:bodyPr>
          <a:lstStyle/>
          <a:p>
            <a:pPr marL="742950" lvl="1" indent="-285750" eaLnBrk="1" hangingPunct="1">
              <a:lnSpc>
                <a:spcPct val="150000"/>
              </a:lnSpc>
              <a:spcBef>
                <a:spcPct val="20000"/>
              </a:spcBef>
              <a:buFont typeface="Arial" pitchFamily="34" charset="0"/>
              <a:buChar char="–"/>
              <a:defRPr/>
            </a:pPr>
            <a:r>
              <a:rPr lang="zh-CN" altLang="zh-CN" sz="2800" b="1" dirty="0">
                <a:solidFill>
                  <a:prstClr val="black"/>
                </a:solidFill>
                <a:latin typeface="+mn-ea"/>
              </a:rPr>
              <a:t>工作</a:t>
            </a:r>
            <a:r>
              <a:rPr lang="zh-CN" altLang="en-US" sz="2800" b="1" dirty="0">
                <a:solidFill>
                  <a:prstClr val="black"/>
                </a:solidFill>
                <a:latin typeface="+mn-ea"/>
              </a:rPr>
              <a:t>中心：以考为中心</a:t>
            </a:r>
            <a:r>
              <a:rPr lang="en-US" altLang="zh-CN" sz="2800" b="1" dirty="0">
                <a:solidFill>
                  <a:prstClr val="black"/>
                </a:solidFill>
                <a:latin typeface="+mn-ea"/>
              </a:rPr>
              <a:t> </a:t>
            </a:r>
            <a:r>
              <a:rPr lang="zh-CN" altLang="en-US" sz="2800" b="1" dirty="0">
                <a:solidFill>
                  <a:srgbClr val="FF0000"/>
                </a:solidFill>
                <a:latin typeface="+mn-ea"/>
              </a:rPr>
              <a:t>→ </a:t>
            </a:r>
            <a:r>
              <a:rPr lang="zh-CN" altLang="en-US" sz="2800" b="1" dirty="0">
                <a:solidFill>
                  <a:prstClr val="black"/>
                </a:solidFill>
                <a:latin typeface="+mn-ea"/>
              </a:rPr>
              <a:t>以招为中心</a:t>
            </a:r>
            <a:endParaRPr lang="en-US" altLang="zh-CN" sz="2800" b="1" dirty="0">
              <a:solidFill>
                <a:prstClr val="black"/>
              </a:solidFill>
              <a:latin typeface="+mn-ea"/>
            </a:endParaRPr>
          </a:p>
          <a:p>
            <a:pPr marL="742950" lvl="1" indent="-285750" eaLnBrk="1" hangingPunct="1">
              <a:lnSpc>
                <a:spcPct val="150000"/>
              </a:lnSpc>
              <a:spcBef>
                <a:spcPct val="20000"/>
              </a:spcBef>
              <a:buFont typeface="Arial" pitchFamily="34" charset="0"/>
              <a:buChar char="–"/>
              <a:defRPr/>
            </a:pPr>
            <a:r>
              <a:rPr lang="zh-CN" altLang="en-US" sz="2800" b="1" dirty="0">
                <a:solidFill>
                  <a:prstClr val="black"/>
                </a:solidFill>
                <a:latin typeface="+mn-ea"/>
              </a:rPr>
              <a:t>理念策略：守势</a:t>
            </a:r>
            <a:r>
              <a:rPr lang="en-US" altLang="zh-CN" sz="2800" b="1" dirty="0">
                <a:solidFill>
                  <a:prstClr val="black"/>
                </a:solidFill>
                <a:latin typeface="+mn-ea"/>
              </a:rPr>
              <a:t> </a:t>
            </a:r>
            <a:r>
              <a:rPr lang="zh-CN" altLang="en-US" sz="2800" b="1" dirty="0">
                <a:solidFill>
                  <a:srgbClr val="FF0000"/>
                </a:solidFill>
                <a:latin typeface="+mn-ea"/>
              </a:rPr>
              <a:t>→ </a:t>
            </a:r>
            <a:r>
              <a:rPr lang="zh-CN" altLang="en-US" sz="2800" b="1" dirty="0">
                <a:solidFill>
                  <a:prstClr val="black"/>
                </a:solidFill>
                <a:latin typeface="+mn-ea"/>
              </a:rPr>
              <a:t>攻势</a:t>
            </a:r>
            <a:endParaRPr lang="en-US" altLang="zh-CN" sz="2800" b="1" dirty="0">
              <a:solidFill>
                <a:prstClr val="black"/>
              </a:solidFill>
              <a:latin typeface="+mn-ea"/>
            </a:endParaRPr>
          </a:p>
        </p:txBody>
      </p:sp>
      <p:sp>
        <p:nvSpPr>
          <p:cNvPr id="11272" name="矩形 19"/>
          <p:cNvSpPr>
            <a:spLocks noChangeArrowheads="1"/>
          </p:cNvSpPr>
          <p:nvPr/>
        </p:nvSpPr>
        <p:spPr bwMode="auto">
          <a:xfrm>
            <a:off x="674688" y="2157413"/>
            <a:ext cx="801687" cy="10525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spcBef>
                <a:spcPct val="20000"/>
              </a:spcBef>
            </a:pPr>
            <a:r>
              <a:rPr lang="zh-CN" altLang="en-US" sz="2400" b="1">
                <a:solidFill>
                  <a:srgbClr val="FF0000"/>
                </a:solidFill>
                <a:latin typeface="微软雅黑" panose="020B0503020204020204" pitchFamily="34" charset="-122"/>
                <a:ea typeface="微软雅黑" panose="020B0503020204020204" pitchFamily="34" charset="-122"/>
              </a:rPr>
              <a:t>工作</a:t>
            </a:r>
            <a:endParaRPr lang="en-US" altLang="zh-CN" sz="2400" b="1">
              <a:solidFill>
                <a:srgbClr val="FF0000"/>
              </a:solidFill>
              <a:latin typeface="微软雅黑" panose="020B0503020204020204" pitchFamily="34" charset="-122"/>
              <a:ea typeface="微软雅黑" panose="020B0503020204020204" pitchFamily="34" charset="-122"/>
            </a:endParaRPr>
          </a:p>
          <a:p>
            <a:pPr algn="ctr" eaLnBrk="1" hangingPunct="1">
              <a:lnSpc>
                <a:spcPct val="120000"/>
              </a:lnSpc>
              <a:spcBef>
                <a:spcPct val="20000"/>
              </a:spcBef>
            </a:pPr>
            <a:r>
              <a:rPr lang="zh-CN" altLang="en-US" sz="2400" b="1">
                <a:solidFill>
                  <a:srgbClr val="FF0000"/>
                </a:solidFill>
                <a:latin typeface="微软雅黑" panose="020B0503020204020204" pitchFamily="34" charset="-122"/>
                <a:ea typeface="微软雅黑" panose="020B0503020204020204" pitchFamily="34" charset="-122"/>
              </a:rPr>
              <a:t>重心</a:t>
            </a:r>
            <a:endParaRPr lang="en-US" altLang="zh-CN" sz="2400" b="1">
              <a:solidFill>
                <a:srgbClr val="FF0000"/>
              </a:solidFill>
              <a:latin typeface="微软雅黑" panose="020B0503020204020204" pitchFamily="34" charset="-122"/>
              <a:ea typeface="微软雅黑" panose="020B0503020204020204" pitchFamily="34" charset="-122"/>
            </a:endParaRPr>
          </a:p>
        </p:txBody>
      </p:sp>
      <p:sp>
        <p:nvSpPr>
          <p:cNvPr id="11273" name="矩形 20"/>
          <p:cNvSpPr>
            <a:spLocks noChangeArrowheads="1"/>
          </p:cNvSpPr>
          <p:nvPr/>
        </p:nvSpPr>
        <p:spPr bwMode="auto">
          <a:xfrm>
            <a:off x="674688" y="4300538"/>
            <a:ext cx="801687" cy="10525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spcBef>
                <a:spcPct val="20000"/>
              </a:spcBef>
            </a:pPr>
            <a:r>
              <a:rPr lang="zh-CN" altLang="zh-CN" sz="2400" b="1">
                <a:solidFill>
                  <a:srgbClr val="FF0000"/>
                </a:solidFill>
                <a:latin typeface="微软雅黑" panose="020B0503020204020204" pitchFamily="34" charset="-122"/>
                <a:ea typeface="微软雅黑" panose="020B0503020204020204" pitchFamily="34" charset="-122"/>
              </a:rPr>
              <a:t>招生</a:t>
            </a:r>
            <a:endParaRPr lang="en-US" altLang="zh-CN" sz="2400" b="1">
              <a:solidFill>
                <a:srgbClr val="FF0000"/>
              </a:solidFill>
              <a:latin typeface="微软雅黑" panose="020B0503020204020204" pitchFamily="34" charset="-122"/>
              <a:ea typeface="微软雅黑" panose="020B0503020204020204" pitchFamily="34" charset="-122"/>
            </a:endParaRPr>
          </a:p>
          <a:p>
            <a:pPr algn="ctr" eaLnBrk="1" hangingPunct="1">
              <a:lnSpc>
                <a:spcPct val="120000"/>
              </a:lnSpc>
              <a:spcBef>
                <a:spcPct val="20000"/>
              </a:spcBef>
            </a:pPr>
            <a:r>
              <a:rPr lang="zh-CN" altLang="zh-CN" sz="2400" b="1">
                <a:solidFill>
                  <a:srgbClr val="FF0000"/>
                </a:solidFill>
                <a:latin typeface="微软雅黑" panose="020B0503020204020204" pitchFamily="34" charset="-122"/>
                <a:ea typeface="微软雅黑" panose="020B0503020204020204" pitchFamily="34" charset="-122"/>
              </a:rPr>
              <a:t>思路</a:t>
            </a:r>
            <a:endParaRPr lang="en-US" altLang="zh-CN" sz="2400" b="1">
              <a:solidFill>
                <a:srgbClr val="FF0000"/>
              </a:solidFill>
              <a:latin typeface="微软雅黑" panose="020B0503020204020204" pitchFamily="34" charset="-122"/>
              <a:ea typeface="微软雅黑" panose="020B0503020204020204" pitchFamily="34" charset="-122"/>
            </a:endParaRPr>
          </a:p>
        </p:txBody>
      </p:sp>
      <p:sp>
        <p:nvSpPr>
          <p:cNvPr id="22" name="矩形 21"/>
          <p:cNvSpPr/>
          <p:nvPr/>
        </p:nvSpPr>
        <p:spPr>
          <a:xfrm>
            <a:off x="1258888" y="3868738"/>
            <a:ext cx="7345362" cy="1628775"/>
          </a:xfrm>
          <a:prstGeom prst="rect">
            <a:avLst/>
          </a:prstGeom>
        </p:spPr>
        <p:txBody>
          <a:bodyPr>
            <a:spAutoFit/>
          </a:bodyPr>
          <a:lstStyle/>
          <a:p>
            <a:pPr marL="742950" lvl="1" indent="-285750" eaLnBrk="1" hangingPunct="1">
              <a:lnSpc>
                <a:spcPct val="120000"/>
              </a:lnSpc>
              <a:spcBef>
                <a:spcPct val="20000"/>
              </a:spcBef>
              <a:buFont typeface="Arial" pitchFamily="34" charset="0"/>
              <a:buChar char="–"/>
              <a:defRPr/>
            </a:pPr>
            <a:r>
              <a:rPr lang="zh-CN" altLang="zh-CN" sz="2400" b="1" dirty="0">
                <a:solidFill>
                  <a:prstClr val="black"/>
                </a:solidFill>
                <a:latin typeface="+mn-ea"/>
              </a:rPr>
              <a:t>基础学科以</a:t>
            </a:r>
            <a:r>
              <a:rPr lang="zh-CN" altLang="en-US" sz="2400" b="1" dirty="0">
                <a:solidFill>
                  <a:prstClr val="black"/>
                </a:solidFill>
                <a:latin typeface="+mn-ea"/>
              </a:rPr>
              <a:t>培养</a:t>
            </a:r>
            <a:r>
              <a:rPr lang="zh-CN" altLang="zh-CN" sz="2400" b="1" dirty="0">
                <a:solidFill>
                  <a:prstClr val="black"/>
                </a:solidFill>
                <a:latin typeface="+mn-ea"/>
              </a:rPr>
              <a:t>长周期</a:t>
            </a:r>
            <a:r>
              <a:rPr lang="zh-CN" altLang="en-US" sz="2400" b="1" dirty="0">
                <a:solidFill>
                  <a:prstClr val="black"/>
                </a:solidFill>
                <a:latin typeface="+mn-ea"/>
              </a:rPr>
              <a:t>本</a:t>
            </a:r>
            <a:r>
              <a:rPr lang="zh-CN" altLang="zh-CN" sz="2400" b="1" dirty="0">
                <a:solidFill>
                  <a:prstClr val="black"/>
                </a:solidFill>
                <a:latin typeface="+mn-ea"/>
              </a:rPr>
              <a:t>硕博贯通的博士究生为主；应用学科以培养专业学位硕士研究生为主</a:t>
            </a:r>
            <a:endParaRPr lang="en-US" altLang="zh-CN" sz="2400" b="1" dirty="0">
              <a:solidFill>
                <a:prstClr val="black"/>
              </a:solidFill>
              <a:latin typeface="+mn-ea"/>
            </a:endParaRPr>
          </a:p>
          <a:p>
            <a:pPr marL="742950" lvl="1" indent="-285750" eaLnBrk="1" hangingPunct="1">
              <a:lnSpc>
                <a:spcPct val="120000"/>
              </a:lnSpc>
              <a:spcBef>
                <a:spcPct val="20000"/>
              </a:spcBef>
              <a:buFont typeface="Arial" pitchFamily="34" charset="0"/>
              <a:buChar char="–"/>
              <a:defRPr/>
            </a:pPr>
            <a:r>
              <a:rPr lang="zh-CN" altLang="zh-CN" sz="2400" b="1" dirty="0">
                <a:solidFill>
                  <a:prstClr val="black"/>
                </a:solidFill>
                <a:latin typeface="+mn-ea"/>
              </a:rPr>
              <a:t>硕士层面，</a:t>
            </a:r>
            <a:r>
              <a:rPr lang="zh-CN" altLang="en-US" sz="2400" b="1" dirty="0">
                <a:solidFill>
                  <a:prstClr val="black"/>
                </a:solidFill>
                <a:latin typeface="+mn-ea"/>
              </a:rPr>
              <a:t>积极</a:t>
            </a:r>
            <a:r>
              <a:rPr lang="zh-CN" altLang="zh-CN" sz="2400" b="1" dirty="0">
                <a:solidFill>
                  <a:prstClr val="black"/>
                </a:solidFill>
                <a:latin typeface="+mn-ea"/>
              </a:rPr>
              <a:t>争取推免指标，扩大推免生比例，提高“</a:t>
            </a:r>
            <a:r>
              <a:rPr lang="en-US" altLang="zh-CN" sz="2400" b="1" dirty="0">
                <a:solidFill>
                  <a:prstClr val="black"/>
                </a:solidFill>
                <a:latin typeface="+mn-ea"/>
              </a:rPr>
              <a:t>985</a:t>
            </a:r>
            <a:r>
              <a:rPr lang="zh-CN" altLang="zh-CN" sz="2400" b="1" dirty="0">
                <a:solidFill>
                  <a:prstClr val="black"/>
                </a:solidFill>
                <a:latin typeface="+mn-ea"/>
              </a:rPr>
              <a:t>工程”、“</a:t>
            </a:r>
            <a:r>
              <a:rPr lang="en-US" altLang="zh-CN" sz="2400" b="1" dirty="0">
                <a:solidFill>
                  <a:prstClr val="black"/>
                </a:solidFill>
                <a:latin typeface="+mn-ea"/>
              </a:rPr>
              <a:t>211</a:t>
            </a:r>
            <a:r>
              <a:rPr lang="zh-CN" altLang="zh-CN" sz="2400" b="1" dirty="0">
                <a:solidFill>
                  <a:prstClr val="black"/>
                </a:solidFill>
                <a:latin typeface="+mn-ea"/>
              </a:rPr>
              <a:t>工程”大学生源</a:t>
            </a:r>
            <a:endParaRPr lang="en-US" altLang="zh-CN" sz="2400" b="1" dirty="0">
              <a:solidFill>
                <a:prstClr val="black"/>
              </a:solidFill>
              <a:latin typeface="+mn-ea"/>
            </a:endParaRPr>
          </a:p>
          <a:p>
            <a:pPr marL="742950" lvl="1" indent="-285750" eaLnBrk="1" hangingPunct="1">
              <a:lnSpc>
                <a:spcPct val="120000"/>
              </a:lnSpc>
              <a:spcBef>
                <a:spcPct val="20000"/>
              </a:spcBef>
              <a:buFont typeface="Arial" pitchFamily="34" charset="0"/>
              <a:buChar char="–"/>
              <a:defRPr/>
            </a:pPr>
            <a:r>
              <a:rPr lang="zh-CN" altLang="zh-CN" sz="2400" b="1" dirty="0">
                <a:solidFill>
                  <a:prstClr val="black"/>
                </a:solidFill>
                <a:latin typeface="+mn-ea"/>
              </a:rPr>
              <a:t>博士层面，加大硕博连读比例、部分学科取消三年制博士</a:t>
            </a:r>
            <a:r>
              <a:rPr lang="zh-CN" altLang="en-US" sz="2400" b="1" dirty="0">
                <a:solidFill>
                  <a:prstClr val="black"/>
                </a:solidFill>
                <a:latin typeface="+mn-ea"/>
              </a:rPr>
              <a:t>招生</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1042988" y="2133600"/>
            <a:ext cx="7567612" cy="10795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dirty="0">
              <a:solidFill>
                <a:srgbClr val="6699FF"/>
              </a:solidFill>
            </a:endParaRPr>
          </a:p>
        </p:txBody>
      </p:sp>
      <p:sp>
        <p:nvSpPr>
          <p:cNvPr id="12" name="矩形 11"/>
          <p:cNvSpPr/>
          <p:nvPr/>
        </p:nvSpPr>
        <p:spPr>
          <a:xfrm>
            <a:off x="1476375" y="1268413"/>
            <a:ext cx="7667625" cy="7302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pic>
        <p:nvPicPr>
          <p:cNvPr id="14340" name="图片 14" descr="rdn_4f68537b1ba31.jpg"/>
          <p:cNvPicPr>
            <a:picLocks noChangeAspect="1"/>
          </p:cNvPicPr>
          <p:nvPr/>
        </p:nvPicPr>
        <p:blipFill>
          <a:blip r:embed="rId2">
            <a:extLst>
              <a:ext uri="{28A0092B-C50C-407E-A947-70E740481C1C}">
                <a14:useLocalDpi xmlns:a14="http://schemas.microsoft.com/office/drawing/2010/main" val="0"/>
              </a:ext>
            </a:extLst>
          </a:blip>
          <a:srcRect l="2306" r="4546"/>
          <a:stretch>
            <a:fillRect/>
          </a:stretch>
        </p:blipFill>
        <p:spPr bwMode="auto">
          <a:xfrm>
            <a:off x="0" y="692150"/>
            <a:ext cx="1476375"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1" name="矩形 15"/>
          <p:cNvSpPr>
            <a:spLocks noChangeArrowheads="1"/>
          </p:cNvSpPr>
          <p:nvPr/>
        </p:nvSpPr>
        <p:spPr bwMode="auto">
          <a:xfrm>
            <a:off x="2530247" y="2422722"/>
            <a:ext cx="59353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2800" b="1" dirty="0">
                <a:solidFill>
                  <a:srgbClr val="000000"/>
                </a:solidFill>
              </a:rPr>
              <a:t>以培养博士为目标，以创新能力与研究能力培养为核心</a:t>
            </a:r>
            <a:endParaRPr lang="zh-CN" altLang="en-US" sz="2800" dirty="0"/>
          </a:p>
        </p:txBody>
      </p:sp>
      <p:sp>
        <p:nvSpPr>
          <p:cNvPr id="14342" name="矩形 16"/>
          <p:cNvSpPr>
            <a:spLocks noChangeArrowheads="1"/>
          </p:cNvSpPr>
          <p:nvPr/>
        </p:nvSpPr>
        <p:spPr bwMode="auto">
          <a:xfrm>
            <a:off x="1258888" y="2276475"/>
            <a:ext cx="1187397" cy="66684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a:r>
              <a:rPr lang="zh-CN" altLang="en-US" sz="2800" b="1">
                <a:solidFill>
                  <a:srgbClr val="FF0000"/>
                </a:solidFill>
                <a:latin typeface="微软雅黑" panose="020B0503020204020204" pitchFamily="34" charset="-122"/>
                <a:ea typeface="微软雅黑" panose="020B0503020204020204" pitchFamily="34" charset="-122"/>
              </a:rPr>
              <a:t>科学</a:t>
            </a:r>
            <a:endParaRPr lang="en-US" altLang="zh-CN" sz="2800" b="1">
              <a:solidFill>
                <a:srgbClr val="FF0000"/>
              </a:solidFill>
              <a:latin typeface="微软雅黑" panose="020B0503020204020204" pitchFamily="34" charset="-122"/>
              <a:ea typeface="微软雅黑" panose="020B0503020204020204" pitchFamily="34" charset="-122"/>
            </a:endParaRPr>
          </a:p>
          <a:p>
            <a:pPr algn="ctr"/>
            <a:r>
              <a:rPr lang="zh-CN" altLang="en-US" sz="2800" b="1">
                <a:solidFill>
                  <a:srgbClr val="FF0000"/>
                </a:solidFill>
                <a:latin typeface="微软雅黑" panose="020B0503020204020204" pitchFamily="34" charset="-122"/>
                <a:ea typeface="微软雅黑" panose="020B0503020204020204" pitchFamily="34" charset="-122"/>
              </a:rPr>
              <a:t>学位</a:t>
            </a:r>
          </a:p>
        </p:txBody>
      </p:sp>
      <p:sp>
        <p:nvSpPr>
          <p:cNvPr id="21" name="矩形 20"/>
          <p:cNvSpPr/>
          <p:nvPr/>
        </p:nvSpPr>
        <p:spPr>
          <a:xfrm>
            <a:off x="1042988" y="3809206"/>
            <a:ext cx="7567612" cy="10795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14344" name="矩形 18"/>
          <p:cNvSpPr>
            <a:spLocks noChangeArrowheads="1"/>
          </p:cNvSpPr>
          <p:nvPr/>
        </p:nvSpPr>
        <p:spPr bwMode="auto">
          <a:xfrm>
            <a:off x="2494621" y="4055856"/>
            <a:ext cx="58601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2800" b="1" dirty="0">
                <a:solidFill>
                  <a:srgbClr val="000000"/>
                </a:solidFill>
              </a:rPr>
              <a:t>以培养职业胜任力、实践能力为核心</a:t>
            </a:r>
          </a:p>
        </p:txBody>
      </p:sp>
      <p:sp>
        <p:nvSpPr>
          <p:cNvPr id="14345" name="矩形 21"/>
          <p:cNvSpPr>
            <a:spLocks noChangeArrowheads="1"/>
          </p:cNvSpPr>
          <p:nvPr/>
        </p:nvSpPr>
        <p:spPr bwMode="auto">
          <a:xfrm>
            <a:off x="1258888" y="3933825"/>
            <a:ext cx="1187397" cy="66684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a:r>
              <a:rPr lang="zh-CN" altLang="en-US" sz="2800" b="1">
                <a:solidFill>
                  <a:srgbClr val="FF0000"/>
                </a:solidFill>
                <a:latin typeface="微软雅黑" panose="020B0503020204020204" pitchFamily="34" charset="-122"/>
                <a:ea typeface="微软雅黑" panose="020B0503020204020204" pitchFamily="34" charset="-122"/>
              </a:rPr>
              <a:t>专业</a:t>
            </a:r>
            <a:endParaRPr lang="en-US" altLang="zh-CN" sz="2800" b="1">
              <a:solidFill>
                <a:srgbClr val="FF0000"/>
              </a:solidFill>
              <a:latin typeface="微软雅黑" panose="020B0503020204020204" pitchFamily="34" charset="-122"/>
              <a:ea typeface="微软雅黑" panose="020B0503020204020204" pitchFamily="34" charset="-122"/>
            </a:endParaRPr>
          </a:p>
          <a:p>
            <a:pPr algn="ctr"/>
            <a:r>
              <a:rPr lang="zh-CN" altLang="en-US" sz="2800" b="1">
                <a:solidFill>
                  <a:srgbClr val="FF0000"/>
                </a:solidFill>
                <a:latin typeface="微软雅黑" panose="020B0503020204020204" pitchFamily="34" charset="-122"/>
                <a:ea typeface="微软雅黑" panose="020B0503020204020204" pitchFamily="34" charset="-122"/>
              </a:rPr>
              <a:t>学位</a:t>
            </a:r>
          </a:p>
        </p:txBody>
      </p:sp>
      <p:sp>
        <p:nvSpPr>
          <p:cNvPr id="11" name="矩形 10"/>
          <p:cNvSpPr/>
          <p:nvPr/>
        </p:nvSpPr>
        <p:spPr>
          <a:xfrm>
            <a:off x="2133600" y="457200"/>
            <a:ext cx="2895600" cy="420628"/>
          </a:xfrm>
          <a:prstGeom prst="rect">
            <a:avLst/>
          </a:prstGeom>
        </p:spPr>
        <p:txBody>
          <a:bodyPr wrap="square">
            <a:spAutoFit/>
          </a:bodyPr>
          <a:lstStyle/>
          <a:p>
            <a:pPr>
              <a:defRPr/>
            </a:pPr>
            <a:r>
              <a:rPr lang="zh-CN" altLang="en-US" sz="3200" b="1" dirty="0">
                <a:solidFill>
                  <a:srgbClr val="C00000"/>
                </a:solidFill>
                <a:effectLst>
                  <a:outerShdw blurRad="38100" dist="38100" dir="2700000" algn="tl">
                    <a:srgbClr val="000000">
                      <a:alpha val="43137"/>
                    </a:srgbClr>
                  </a:outerShdw>
                </a:effectLst>
                <a:latin typeface="微软雅黑" pitchFamily="34" charset="-122"/>
                <a:ea typeface="微软雅黑" pitchFamily="34" charset="-122"/>
                <a:cs typeface="+mj-cs"/>
              </a:rPr>
              <a:t>一</a:t>
            </a:r>
            <a:r>
              <a:rPr lang="zh-CN" altLang="en-US" sz="3200" b="1" dirty="0" smtClean="0">
                <a:solidFill>
                  <a:srgbClr val="C00000"/>
                </a:solidFill>
                <a:effectLst>
                  <a:outerShdw blurRad="38100" dist="38100" dir="2700000" algn="tl">
                    <a:srgbClr val="000000">
                      <a:alpha val="43137"/>
                    </a:srgbClr>
                  </a:outerShdw>
                </a:effectLst>
                <a:latin typeface="微软雅黑" pitchFamily="34" charset="-122"/>
                <a:ea typeface="微软雅黑" pitchFamily="34" charset="-122"/>
                <a:cs typeface="+mj-cs"/>
              </a:rPr>
              <a:t>、招生的学科特色</a:t>
            </a:r>
            <a:endParaRPr lang="zh-CN" altLang="en-US" sz="3200" b="1" dirty="0">
              <a:solidFill>
                <a:srgbClr val="C00000"/>
              </a:solidFill>
              <a:effectLst>
                <a:outerShdw blurRad="38100" dist="38100" dir="2700000" algn="tl">
                  <a:srgbClr val="000000">
                    <a:alpha val="43137"/>
                  </a:srgbClr>
                </a:outerShdw>
              </a:effectLst>
              <a:latin typeface="微软雅黑" pitchFamily="34" charset="-122"/>
              <a:ea typeface="微软雅黑" pitchFamily="34" charset="-122"/>
              <a:cs typeface="+mj-cs"/>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标题 2"/>
          <p:cNvSpPr>
            <a:spLocks noGrp="1" noChangeArrowheads="1"/>
          </p:cNvSpPr>
          <p:nvPr>
            <p:ph type="title"/>
          </p:nvPr>
        </p:nvSpPr>
        <p:spPr>
          <a:xfrm>
            <a:off x="-838200" y="228600"/>
            <a:ext cx="5715000" cy="1143000"/>
          </a:xfrm>
        </p:spPr>
        <p:txBody>
          <a:bodyPr/>
          <a:lstStyle/>
          <a:p>
            <a:r>
              <a:rPr lang="zh-CN" altLang="en-US" sz="3200" smtClean="0">
                <a:solidFill>
                  <a:srgbClr val="0000CC"/>
                </a:solidFill>
                <a:latin typeface="黑体" panose="02010609060101010101" pitchFamily="49" charset="-122"/>
                <a:ea typeface="黑体" panose="02010609060101010101" pitchFamily="49" charset="-122"/>
                <a:sym typeface="黑体" panose="02010609060101010101" pitchFamily="49" charset="-122"/>
              </a:rPr>
              <a:t>科学学位</a:t>
            </a:r>
            <a:endParaRPr lang="zh-CN" altLang="zh-CN" sz="3200" smtClean="0"/>
          </a:p>
        </p:txBody>
      </p:sp>
      <p:graphicFrame>
        <p:nvGraphicFramePr>
          <p:cNvPr id="19459" name="表格 3"/>
          <p:cNvGraphicFramePr>
            <a:graphicFrameLocks noGrp="1"/>
          </p:cNvGraphicFramePr>
          <p:nvPr/>
        </p:nvGraphicFramePr>
        <p:xfrm>
          <a:off x="731838" y="1830388"/>
          <a:ext cx="3529012" cy="3960813"/>
        </p:xfrm>
        <a:graphic>
          <a:graphicData uri="http://schemas.openxmlformats.org/drawingml/2006/table">
            <a:tbl>
              <a:tblPr/>
              <a:tblGrid>
                <a:gridCol w="352425"/>
                <a:gridCol w="847725"/>
                <a:gridCol w="565150"/>
                <a:gridCol w="1763712"/>
              </a:tblGrid>
              <a:tr h="609600">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zh-CN" sz="1600" b="1" i="1" u="none" strike="noStrike" cap="none" normalizeH="0" baseline="0" dirty="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序</a:t>
                      </a:r>
                    </a:p>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zh-CN" sz="1600" b="1" i="1" u="none" strike="noStrike" cap="none" normalizeH="0" baseline="0" dirty="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号</a:t>
                      </a:r>
                      <a:endParaRPr kumimoji="0" lang="zh-CN" sz="2800" b="0"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zh-CN"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学科</a:t>
                      </a:r>
                    </a:p>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zh-CN"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门类</a:t>
                      </a:r>
                      <a:endParaRPr kumimoji="0" lang="zh-CN"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zh-CN" sz="1600" b="1" i="1" u="none" strike="noStrike" cap="none" normalizeH="0" baseline="0" dirty="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学科</a:t>
                      </a:r>
                    </a:p>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zh-CN" sz="1600" b="1" i="1" u="none" strike="noStrike" cap="none" normalizeH="0" baseline="0" dirty="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代码</a:t>
                      </a:r>
                      <a:endParaRPr kumimoji="0" lang="zh-CN" sz="2800" b="0"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zh-CN"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学科名称</a:t>
                      </a:r>
                      <a:endParaRPr kumimoji="0" lang="zh-CN"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4800">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1</a:t>
                      </a:r>
                      <a:endParaRPr kumimoji="0" lang="zh-CN" altLang="en-US"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01</a:t>
                      </a:r>
                      <a:r>
                        <a:rPr kumimoji="0" lang="zh-CN" altLang="en-US"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哲学</a:t>
                      </a:r>
                      <a:endParaRPr kumimoji="0" lang="zh-CN" altLang="en-US"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0101</a:t>
                      </a:r>
                      <a:endParaRPr kumimoji="0" lang="zh-CN" altLang="en-US"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zh-CN"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哲学</a:t>
                      </a:r>
                      <a:endParaRPr kumimoji="0" lang="zh-CN"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4800">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2</a:t>
                      </a:r>
                      <a:endParaRPr kumimoji="0" lang="zh-CN" altLang="en-US"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10">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07</a:t>
                      </a:r>
                      <a:r>
                        <a:rPr kumimoji="0" lang="zh-CN" altLang="en-US"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理学</a:t>
                      </a:r>
                      <a:endParaRPr kumimoji="0" lang="zh-CN" altLang="en-US"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0701</a:t>
                      </a:r>
                      <a:endParaRPr kumimoji="0" lang="zh-CN" altLang="en-US"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zh-CN"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数学</a:t>
                      </a:r>
                      <a:endParaRPr kumimoji="0" lang="zh-CN"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4800">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3</a:t>
                      </a:r>
                      <a:endParaRPr kumimoji="0" lang="zh-CN" altLang="en-US"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0702</a:t>
                      </a:r>
                      <a:endParaRPr kumimoji="0" lang="zh-CN" altLang="en-US"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zh-CN"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物理学</a:t>
                      </a:r>
                      <a:endParaRPr kumimoji="0" lang="zh-CN"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4800">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4</a:t>
                      </a:r>
                      <a:endParaRPr kumimoji="0" lang="zh-CN" altLang="en-US"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0703</a:t>
                      </a:r>
                      <a:endParaRPr kumimoji="0" lang="zh-CN" altLang="en-US"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zh-CN"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化学</a:t>
                      </a:r>
                      <a:endParaRPr kumimoji="0" lang="zh-CN"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3213">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5</a:t>
                      </a:r>
                      <a:endParaRPr kumimoji="0" lang="zh-CN" altLang="en-US"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0704</a:t>
                      </a:r>
                      <a:endParaRPr kumimoji="0" lang="zh-CN" altLang="en-US"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zh-CN"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天文学</a:t>
                      </a:r>
                      <a:endParaRPr kumimoji="0" lang="zh-CN"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4800">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6</a:t>
                      </a:r>
                      <a:endParaRPr kumimoji="0" lang="zh-CN" altLang="en-US"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0708</a:t>
                      </a:r>
                      <a:endParaRPr kumimoji="0" lang="zh-CN" altLang="en-US"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zh-CN"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地球物理学</a:t>
                      </a:r>
                      <a:endParaRPr kumimoji="0" lang="zh-CN"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4800">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7</a:t>
                      </a:r>
                      <a:endParaRPr kumimoji="0" lang="zh-CN" altLang="en-US"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0709</a:t>
                      </a:r>
                      <a:endParaRPr kumimoji="0" lang="zh-CN" altLang="en-US"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zh-CN"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地质学</a:t>
                      </a:r>
                      <a:endParaRPr kumimoji="0" lang="zh-CN"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4800">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8</a:t>
                      </a:r>
                      <a:endParaRPr kumimoji="0" lang="zh-CN" altLang="en-US"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0710</a:t>
                      </a:r>
                      <a:endParaRPr kumimoji="0" lang="zh-CN" altLang="en-US"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zh-CN"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生物学</a:t>
                      </a:r>
                      <a:endParaRPr kumimoji="0" lang="zh-CN"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4800">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9</a:t>
                      </a:r>
                      <a:endParaRPr kumimoji="0" lang="zh-CN" altLang="en-US"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0712</a:t>
                      </a:r>
                      <a:endParaRPr kumimoji="0" lang="zh-CN" altLang="en-US"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zh-CN"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科学技术史</a:t>
                      </a:r>
                      <a:endParaRPr kumimoji="0" lang="zh-CN"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4800">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10</a:t>
                      </a:r>
                      <a:endParaRPr kumimoji="0" lang="zh-CN" altLang="en-US"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0713</a:t>
                      </a:r>
                      <a:endParaRPr kumimoji="0" lang="zh-CN" altLang="en-US"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zh-CN"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生态学</a:t>
                      </a:r>
                      <a:endParaRPr kumimoji="0" lang="zh-CN"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4800">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11</a:t>
                      </a:r>
                      <a:endParaRPr kumimoji="0" lang="zh-CN" altLang="en-US"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0714</a:t>
                      </a:r>
                      <a:endParaRPr kumimoji="0" lang="zh-CN" altLang="en-US"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zh-CN" sz="1600" b="1" i="1" u="none" strike="noStrike" cap="none" normalizeH="0" baseline="0" dirty="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统计学</a:t>
                      </a:r>
                      <a:endParaRPr kumimoji="0" lang="zh-CN" sz="2800" b="0"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aphicFrame>
        <p:nvGraphicFramePr>
          <p:cNvPr id="19526" name="表格 4"/>
          <p:cNvGraphicFramePr>
            <a:graphicFrameLocks noGrp="1"/>
          </p:cNvGraphicFramePr>
          <p:nvPr/>
        </p:nvGraphicFramePr>
        <p:xfrm>
          <a:off x="4572000" y="1773238"/>
          <a:ext cx="4176713" cy="4554537"/>
        </p:xfrm>
        <a:graphic>
          <a:graphicData uri="http://schemas.openxmlformats.org/drawingml/2006/table">
            <a:tbl>
              <a:tblPr/>
              <a:tblGrid>
                <a:gridCol w="411163"/>
                <a:gridCol w="852487"/>
                <a:gridCol w="639763"/>
                <a:gridCol w="2273300"/>
              </a:tblGrid>
              <a:tr h="628738">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zh-CN"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序</a:t>
                      </a:r>
                    </a:p>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zh-CN"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号</a:t>
                      </a:r>
                      <a:endParaRPr kumimoji="0" lang="zh-CN"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zh-CN"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学科</a:t>
                      </a:r>
                    </a:p>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zh-CN"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门类</a:t>
                      </a:r>
                      <a:endParaRPr kumimoji="0" lang="zh-CN"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zh-CN"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学科</a:t>
                      </a:r>
                    </a:p>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zh-CN"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代码</a:t>
                      </a:r>
                      <a:endParaRPr kumimoji="0" lang="zh-CN"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zh-CN"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学科名称</a:t>
                      </a:r>
                      <a:endParaRPr kumimoji="0" lang="zh-CN"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509">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12</a:t>
                      </a:r>
                      <a:endParaRPr kumimoji="0" lang="zh-CN" altLang="en-US"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13">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08</a:t>
                      </a:r>
                      <a:r>
                        <a:rPr kumimoji="0" lang="zh-CN" altLang="en-US"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工学</a:t>
                      </a:r>
                      <a:endParaRPr kumimoji="0" lang="zh-CN" altLang="en-US"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0801</a:t>
                      </a:r>
                      <a:endParaRPr kumimoji="0" lang="zh-CN" altLang="en-US"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zh-CN"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力学</a:t>
                      </a:r>
                      <a:endParaRPr kumimoji="0" lang="zh-CN"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3874">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13</a:t>
                      </a:r>
                      <a:endParaRPr kumimoji="0" lang="zh-CN" altLang="en-US"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0804</a:t>
                      </a:r>
                      <a:endParaRPr kumimoji="0" lang="zh-CN" altLang="en-US"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zh-CN"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仪器科学与技术</a:t>
                      </a:r>
                      <a:endParaRPr kumimoji="0" lang="zh-CN"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509">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14</a:t>
                      </a:r>
                      <a:endParaRPr kumimoji="0" lang="zh-CN" altLang="en-US"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0805</a:t>
                      </a:r>
                      <a:endParaRPr kumimoji="0" lang="zh-CN" altLang="en-US"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zh-CN"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材料科学与工程</a:t>
                      </a:r>
                      <a:endParaRPr kumimoji="0" lang="zh-CN"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52448">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15</a:t>
                      </a:r>
                      <a:endParaRPr kumimoji="0" lang="zh-CN" altLang="en-US"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0807</a:t>
                      </a:r>
                      <a:endParaRPr kumimoji="0" lang="zh-CN" altLang="en-US"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zh-CN"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动力工程及工程热物理</a:t>
                      </a:r>
                      <a:endParaRPr kumimoji="0" lang="zh-CN"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509">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16</a:t>
                      </a:r>
                      <a:endParaRPr kumimoji="0" lang="zh-CN" altLang="en-US"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0809</a:t>
                      </a:r>
                      <a:endParaRPr kumimoji="0" lang="zh-CN" altLang="en-US"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zh-CN"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电子科学与技术</a:t>
                      </a:r>
                      <a:endParaRPr kumimoji="0" lang="zh-CN"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509">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17</a:t>
                      </a:r>
                      <a:endParaRPr kumimoji="0" lang="zh-CN" altLang="en-US"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0810</a:t>
                      </a:r>
                      <a:endParaRPr kumimoji="0" lang="zh-CN" altLang="en-US"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zh-CN"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信息与通信工程</a:t>
                      </a:r>
                      <a:endParaRPr kumimoji="0" lang="zh-CN"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509">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18</a:t>
                      </a:r>
                      <a:endParaRPr kumimoji="0" lang="zh-CN" altLang="en-US"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0811</a:t>
                      </a:r>
                      <a:endParaRPr kumimoji="0" lang="zh-CN" altLang="en-US"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zh-CN"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控制科学与工程</a:t>
                      </a:r>
                      <a:endParaRPr kumimoji="0" lang="zh-CN"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50860">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19</a:t>
                      </a:r>
                      <a:endParaRPr kumimoji="0" lang="zh-CN" altLang="en-US"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0812</a:t>
                      </a:r>
                      <a:endParaRPr kumimoji="0" lang="zh-CN" altLang="en-US"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zh-CN"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计算机科学与技术</a:t>
                      </a:r>
                      <a:endParaRPr kumimoji="0" lang="zh-CN"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509">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20</a:t>
                      </a:r>
                      <a:endParaRPr kumimoji="0" lang="zh-CN" altLang="en-US"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0827</a:t>
                      </a:r>
                      <a:endParaRPr kumimoji="0" lang="zh-CN" altLang="en-US"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zh-CN"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核科学与技术</a:t>
                      </a:r>
                      <a:endParaRPr kumimoji="0" lang="zh-CN"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509">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21</a:t>
                      </a:r>
                      <a:endParaRPr kumimoji="0" lang="zh-CN" altLang="en-US"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0830</a:t>
                      </a:r>
                      <a:endParaRPr kumimoji="0" lang="zh-CN" altLang="en-US"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zh-CN"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环境科学与工程</a:t>
                      </a:r>
                      <a:endParaRPr kumimoji="0" lang="zh-CN"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509">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22</a:t>
                      </a:r>
                      <a:endParaRPr kumimoji="0" lang="zh-CN" altLang="en-US"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0831</a:t>
                      </a:r>
                      <a:endParaRPr kumimoji="0" lang="zh-CN" altLang="en-US"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zh-CN"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生物医学工程</a:t>
                      </a:r>
                      <a:endParaRPr kumimoji="0" lang="zh-CN"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509">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23</a:t>
                      </a:r>
                      <a:endParaRPr kumimoji="0" lang="zh-CN" altLang="en-US"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0835</a:t>
                      </a:r>
                      <a:endParaRPr kumimoji="0" lang="zh-CN" altLang="en-US"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zh-CN"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软件工程</a:t>
                      </a:r>
                      <a:endParaRPr kumimoji="0" lang="zh-CN"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509">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24</a:t>
                      </a:r>
                      <a:endParaRPr kumimoji="0" lang="zh-CN" altLang="en-US"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0837</a:t>
                      </a:r>
                      <a:endParaRPr kumimoji="0" lang="zh-CN" altLang="en-US"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zh-CN"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安全科学与工程</a:t>
                      </a:r>
                      <a:endParaRPr kumimoji="0" lang="zh-CN"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509">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25</a:t>
                      </a:r>
                      <a:endParaRPr kumimoji="0" lang="zh-CN" altLang="en-US"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3">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12</a:t>
                      </a:r>
                      <a:r>
                        <a:rPr kumimoji="0" lang="zh-CN" altLang="en-US"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管理学</a:t>
                      </a:r>
                      <a:endParaRPr kumimoji="0" lang="zh-CN" altLang="en-US"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1201</a:t>
                      </a:r>
                      <a:endParaRPr kumimoji="0" lang="zh-CN" altLang="en-US"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zh-CN"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管理科学与工程</a:t>
                      </a:r>
                      <a:endParaRPr kumimoji="0" lang="zh-CN"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509">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26</a:t>
                      </a:r>
                      <a:endParaRPr kumimoji="0" lang="zh-CN" altLang="en-US"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1202</a:t>
                      </a:r>
                      <a:endParaRPr kumimoji="0" lang="zh-CN" altLang="en-US"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zh-CN"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工商管理</a:t>
                      </a:r>
                      <a:endParaRPr kumimoji="0" lang="zh-CN"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509">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27</a:t>
                      </a:r>
                      <a:endParaRPr kumimoji="0" lang="zh-CN" altLang="en-US"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1204</a:t>
                      </a:r>
                      <a:endParaRPr kumimoji="0" lang="zh-CN" altLang="en-US"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zh-CN" sz="1600" b="1" i="1" u="none" strike="noStrike" cap="none" normalizeH="0" baseline="0" smtClean="0">
                          <a:ln>
                            <a:noFill/>
                          </a:ln>
                          <a:solidFill>
                            <a:srgbClr val="0066CC"/>
                          </a:solidFill>
                          <a:effectLst/>
                          <a:latin typeface="黑体" panose="02010609060101010101" pitchFamily="49" charset="-122"/>
                          <a:ea typeface="黑体" panose="02010609060101010101" pitchFamily="49" charset="-122"/>
                          <a:sym typeface="黑体" panose="02010609060101010101" pitchFamily="49" charset="-122"/>
                        </a:rPr>
                        <a:t>公共管理</a:t>
                      </a:r>
                      <a:endParaRPr kumimoji="0" lang="zh-CN"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5522" name="云形标注 6"/>
          <p:cNvSpPr>
            <a:spLocks noChangeArrowheads="1"/>
          </p:cNvSpPr>
          <p:nvPr/>
        </p:nvSpPr>
        <p:spPr bwMode="auto">
          <a:xfrm>
            <a:off x="468313" y="6080125"/>
            <a:ext cx="3887787" cy="717550"/>
          </a:xfrm>
          <a:prstGeom prst="cloudCallout">
            <a:avLst>
              <a:gd name="adj1" fmla="val 33954"/>
              <a:gd name="adj2" fmla="val -88264"/>
            </a:avLst>
          </a:prstGeom>
          <a:solidFill>
            <a:srgbClr val="92D050"/>
          </a:solidFill>
          <a:ln w="9525">
            <a:solidFill>
              <a:schemeClr val="accent1"/>
            </a:solidFill>
            <a:round/>
            <a:headEnd/>
            <a:tailEnd/>
          </a:ln>
        </p:spPr>
        <p:txBody>
          <a:bodyPr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r>
              <a:rPr lang="zh-CN" altLang="en-US" sz="2000">
                <a:solidFill>
                  <a:srgbClr val="000099"/>
                </a:solidFill>
                <a:latin typeface="黑体" panose="02010609060101010101" pitchFamily="49" charset="-122"/>
                <a:ea typeface="黑体" panose="02010609060101010101" pitchFamily="49" charset="-122"/>
                <a:sym typeface="黑体" panose="02010609060101010101" pitchFamily="49" charset="-122"/>
              </a:rPr>
              <a:t>一级学科授权覆盖我校所有博士生招生</a:t>
            </a:r>
            <a:endParaRPr lang="zh-CN" altLang="en-US"/>
          </a:p>
        </p:txBody>
      </p:sp>
      <p:sp>
        <p:nvSpPr>
          <p:cNvPr id="15523" name="AutoShape 11"/>
          <p:cNvSpPr>
            <a:spLocks noChangeArrowheads="1"/>
          </p:cNvSpPr>
          <p:nvPr/>
        </p:nvSpPr>
        <p:spPr bwMode="auto">
          <a:xfrm>
            <a:off x="3779838" y="1196975"/>
            <a:ext cx="5040312" cy="533400"/>
          </a:xfrm>
          <a:prstGeom prst="roundRect">
            <a:avLst>
              <a:gd name="adj" fmla="val 16667"/>
            </a:avLst>
          </a:prstGeom>
          <a:solidFill>
            <a:srgbClr val="0066C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marL="355600" indent="-355600">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r>
              <a:rPr lang="zh-CN" altLang="en-US" sz="2400" b="1">
                <a:solidFill>
                  <a:srgbClr val="FFFFFF"/>
                </a:solidFill>
                <a:ea typeface="黑体" panose="02010609060101010101" pitchFamily="49" charset="-122"/>
                <a:sym typeface="Baskerville Old Face" panose="02020602080505020303" pitchFamily="18" charset="0"/>
              </a:rPr>
              <a:t>我校一级学科博士点</a:t>
            </a:r>
            <a:r>
              <a:rPr lang="en-US" altLang="zh-CN" sz="2400" b="1">
                <a:solidFill>
                  <a:srgbClr val="FFFFFF"/>
                </a:solidFill>
                <a:ea typeface="黑体" panose="02010609060101010101" pitchFamily="49" charset="-122"/>
                <a:sym typeface="Baskerville Old Face" panose="02020602080505020303" pitchFamily="18" charset="0"/>
              </a:rPr>
              <a:t>27</a:t>
            </a:r>
            <a:r>
              <a:rPr lang="zh-CN" altLang="en-US" sz="2400" b="1">
                <a:solidFill>
                  <a:srgbClr val="FFFFFF"/>
                </a:solidFill>
                <a:ea typeface="黑体" panose="02010609060101010101" pitchFamily="49" charset="-122"/>
                <a:sym typeface="Baskerville Old Face" panose="02020602080505020303" pitchFamily="18" charset="0"/>
              </a:rPr>
              <a:t>个</a:t>
            </a:r>
            <a:endParaRPr lang="zh-CN" alt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内容占位符 4"/>
          <p:cNvSpPr>
            <a:spLocks noGrp="1" noChangeArrowheads="1"/>
          </p:cNvSpPr>
          <p:nvPr>
            <p:ph sz="half" idx="4294967295"/>
          </p:nvPr>
        </p:nvSpPr>
        <p:spPr>
          <a:xfrm>
            <a:off x="249238" y="2492375"/>
            <a:ext cx="3314700" cy="3759200"/>
          </a:xfrm>
        </p:spPr>
        <p:txBody>
          <a:bodyPr/>
          <a:lstStyle/>
          <a:p>
            <a:pPr eaLnBrk="1" hangingPunct="1"/>
            <a:r>
              <a:rPr lang="en-US" altLang="zh-CN" sz="2400" smtClean="0">
                <a:solidFill>
                  <a:srgbClr val="000099"/>
                </a:solidFill>
                <a:latin typeface="黑体" panose="02010609060101010101" pitchFamily="49" charset="-122"/>
                <a:ea typeface="黑体" panose="02010609060101010101" pitchFamily="49" charset="-122"/>
                <a:sym typeface="黑体" panose="02010609060101010101" pitchFamily="49" charset="-122"/>
              </a:rPr>
              <a:t>1</a:t>
            </a:r>
            <a:r>
              <a:rPr lang="zh-CN" altLang="en-US" sz="2400" smtClean="0">
                <a:solidFill>
                  <a:srgbClr val="000099"/>
                </a:solidFill>
                <a:latin typeface="黑体" panose="02010609060101010101" pitchFamily="49" charset="-122"/>
                <a:ea typeface="黑体" panose="02010609060101010101" pitchFamily="49" charset="-122"/>
                <a:sym typeface="黑体" panose="02010609060101010101" pitchFamily="49" charset="-122"/>
              </a:rPr>
              <a:t>．数学</a:t>
            </a:r>
          </a:p>
          <a:p>
            <a:pPr eaLnBrk="1" hangingPunct="1"/>
            <a:r>
              <a:rPr lang="en-US" altLang="zh-CN" sz="2400" smtClean="0">
                <a:solidFill>
                  <a:srgbClr val="000099"/>
                </a:solidFill>
                <a:latin typeface="黑体" panose="02010609060101010101" pitchFamily="49" charset="-122"/>
                <a:ea typeface="黑体" panose="02010609060101010101" pitchFamily="49" charset="-122"/>
                <a:sym typeface="黑体" panose="02010609060101010101" pitchFamily="49" charset="-122"/>
              </a:rPr>
              <a:t>2</a:t>
            </a:r>
            <a:r>
              <a:rPr lang="zh-CN" altLang="en-US" sz="2400" smtClean="0">
                <a:solidFill>
                  <a:srgbClr val="000099"/>
                </a:solidFill>
                <a:latin typeface="黑体" panose="02010609060101010101" pitchFamily="49" charset="-122"/>
                <a:ea typeface="黑体" panose="02010609060101010101" pitchFamily="49" charset="-122"/>
                <a:sym typeface="黑体" panose="02010609060101010101" pitchFamily="49" charset="-122"/>
              </a:rPr>
              <a:t>．物理学</a:t>
            </a:r>
          </a:p>
          <a:p>
            <a:pPr eaLnBrk="1" hangingPunct="1"/>
            <a:r>
              <a:rPr lang="en-US" altLang="zh-CN" sz="2400" smtClean="0">
                <a:solidFill>
                  <a:srgbClr val="000099"/>
                </a:solidFill>
                <a:latin typeface="黑体" panose="02010609060101010101" pitchFamily="49" charset="-122"/>
                <a:ea typeface="黑体" panose="02010609060101010101" pitchFamily="49" charset="-122"/>
                <a:sym typeface="黑体" panose="02010609060101010101" pitchFamily="49" charset="-122"/>
              </a:rPr>
              <a:t>3</a:t>
            </a:r>
            <a:r>
              <a:rPr lang="zh-CN" altLang="en-US" sz="2400" smtClean="0">
                <a:solidFill>
                  <a:srgbClr val="000099"/>
                </a:solidFill>
                <a:latin typeface="黑体" panose="02010609060101010101" pitchFamily="49" charset="-122"/>
                <a:ea typeface="黑体" panose="02010609060101010101" pitchFamily="49" charset="-122"/>
                <a:sym typeface="黑体" panose="02010609060101010101" pitchFamily="49" charset="-122"/>
              </a:rPr>
              <a:t>．化学</a:t>
            </a:r>
          </a:p>
          <a:p>
            <a:pPr eaLnBrk="1" hangingPunct="1"/>
            <a:r>
              <a:rPr lang="en-US" altLang="zh-CN" sz="2400" smtClean="0">
                <a:solidFill>
                  <a:srgbClr val="000099"/>
                </a:solidFill>
                <a:latin typeface="黑体" panose="02010609060101010101" pitchFamily="49" charset="-122"/>
                <a:ea typeface="黑体" panose="02010609060101010101" pitchFamily="49" charset="-122"/>
                <a:sym typeface="黑体" panose="02010609060101010101" pitchFamily="49" charset="-122"/>
              </a:rPr>
              <a:t>4</a:t>
            </a:r>
            <a:r>
              <a:rPr lang="zh-CN" altLang="en-US" sz="2400" smtClean="0">
                <a:solidFill>
                  <a:srgbClr val="000099"/>
                </a:solidFill>
                <a:latin typeface="黑体" panose="02010609060101010101" pitchFamily="49" charset="-122"/>
                <a:ea typeface="黑体" panose="02010609060101010101" pitchFamily="49" charset="-122"/>
                <a:sym typeface="黑体" panose="02010609060101010101" pitchFamily="49" charset="-122"/>
              </a:rPr>
              <a:t>．地球物理学</a:t>
            </a:r>
          </a:p>
          <a:p>
            <a:pPr eaLnBrk="1" hangingPunct="1"/>
            <a:r>
              <a:rPr lang="en-US" altLang="zh-CN" sz="2400" smtClean="0">
                <a:solidFill>
                  <a:srgbClr val="000099"/>
                </a:solidFill>
                <a:latin typeface="黑体" panose="02010609060101010101" pitchFamily="49" charset="-122"/>
                <a:ea typeface="黑体" panose="02010609060101010101" pitchFamily="49" charset="-122"/>
                <a:sym typeface="黑体" panose="02010609060101010101" pitchFamily="49" charset="-122"/>
              </a:rPr>
              <a:t>5</a:t>
            </a:r>
            <a:r>
              <a:rPr lang="zh-CN" altLang="en-US" sz="2400" smtClean="0">
                <a:solidFill>
                  <a:srgbClr val="000099"/>
                </a:solidFill>
                <a:latin typeface="黑体" panose="02010609060101010101" pitchFamily="49" charset="-122"/>
                <a:ea typeface="黑体" panose="02010609060101010101" pitchFamily="49" charset="-122"/>
                <a:sym typeface="黑体" panose="02010609060101010101" pitchFamily="49" charset="-122"/>
              </a:rPr>
              <a:t>．生物学</a:t>
            </a:r>
            <a:endParaRPr lang="zh-CN" altLang="en-US" smtClean="0"/>
          </a:p>
        </p:txBody>
      </p:sp>
      <p:sp>
        <p:nvSpPr>
          <p:cNvPr id="16387" name="内容占位符 5"/>
          <p:cNvSpPr>
            <a:spLocks noGrp="1" noChangeArrowheads="1"/>
          </p:cNvSpPr>
          <p:nvPr>
            <p:ph sz="half" idx="4294967295"/>
          </p:nvPr>
        </p:nvSpPr>
        <p:spPr>
          <a:xfrm>
            <a:off x="4894263" y="2347913"/>
            <a:ext cx="4249737" cy="3759200"/>
          </a:xfrm>
        </p:spPr>
        <p:txBody>
          <a:bodyPr/>
          <a:lstStyle/>
          <a:p>
            <a:pPr eaLnBrk="1" hangingPunct="1"/>
            <a:r>
              <a:rPr lang="en-US" altLang="zh-CN" sz="2400" smtClean="0">
                <a:solidFill>
                  <a:srgbClr val="000099"/>
                </a:solidFill>
                <a:latin typeface="黑体" panose="02010609060101010101" pitchFamily="49" charset="-122"/>
                <a:ea typeface="黑体" panose="02010609060101010101" pitchFamily="49" charset="-122"/>
                <a:sym typeface="黑体" panose="02010609060101010101" pitchFamily="49" charset="-122"/>
              </a:rPr>
              <a:t>6</a:t>
            </a:r>
            <a:r>
              <a:rPr lang="zh-CN" altLang="en-US" sz="2400" smtClean="0">
                <a:solidFill>
                  <a:srgbClr val="000099"/>
                </a:solidFill>
                <a:latin typeface="黑体" panose="02010609060101010101" pitchFamily="49" charset="-122"/>
                <a:ea typeface="黑体" panose="02010609060101010101" pitchFamily="49" charset="-122"/>
                <a:sym typeface="黑体" panose="02010609060101010101" pitchFamily="49" charset="-122"/>
              </a:rPr>
              <a:t>．科学技术史</a:t>
            </a:r>
          </a:p>
          <a:p>
            <a:pPr eaLnBrk="1" hangingPunct="1"/>
            <a:r>
              <a:rPr lang="en-US" altLang="zh-CN" sz="2400" smtClean="0">
                <a:solidFill>
                  <a:srgbClr val="000099"/>
                </a:solidFill>
                <a:latin typeface="黑体" panose="02010609060101010101" pitchFamily="49" charset="-122"/>
                <a:ea typeface="黑体" panose="02010609060101010101" pitchFamily="49" charset="-122"/>
                <a:sym typeface="黑体" panose="02010609060101010101" pitchFamily="49" charset="-122"/>
              </a:rPr>
              <a:t>7</a:t>
            </a:r>
            <a:r>
              <a:rPr lang="zh-CN" altLang="en-US" sz="2400" smtClean="0">
                <a:solidFill>
                  <a:srgbClr val="000099"/>
                </a:solidFill>
                <a:latin typeface="黑体" panose="02010609060101010101" pitchFamily="49" charset="-122"/>
                <a:ea typeface="黑体" panose="02010609060101010101" pitchFamily="49" charset="-122"/>
                <a:sym typeface="黑体" panose="02010609060101010101" pitchFamily="49" charset="-122"/>
              </a:rPr>
              <a:t>．力学</a:t>
            </a:r>
          </a:p>
          <a:p>
            <a:pPr eaLnBrk="1" hangingPunct="1"/>
            <a:r>
              <a:rPr lang="en-US" altLang="zh-CN" sz="2400" smtClean="0">
                <a:solidFill>
                  <a:srgbClr val="000099"/>
                </a:solidFill>
                <a:latin typeface="黑体" panose="02010609060101010101" pitchFamily="49" charset="-122"/>
                <a:ea typeface="黑体" panose="02010609060101010101" pitchFamily="49" charset="-122"/>
                <a:sym typeface="黑体" panose="02010609060101010101" pitchFamily="49" charset="-122"/>
              </a:rPr>
              <a:t>8</a:t>
            </a:r>
            <a:r>
              <a:rPr lang="zh-CN" altLang="en-US" sz="2400" smtClean="0">
                <a:solidFill>
                  <a:srgbClr val="000099"/>
                </a:solidFill>
                <a:latin typeface="黑体" panose="02010609060101010101" pitchFamily="49" charset="-122"/>
                <a:ea typeface="黑体" panose="02010609060101010101" pitchFamily="49" charset="-122"/>
                <a:sym typeface="黑体" panose="02010609060101010101" pitchFamily="49" charset="-122"/>
              </a:rPr>
              <a:t>．核科学与技术</a:t>
            </a:r>
          </a:p>
          <a:p>
            <a:pPr eaLnBrk="1" hangingPunct="1"/>
            <a:r>
              <a:rPr lang="en-US" altLang="zh-CN" sz="2400" smtClean="0">
                <a:solidFill>
                  <a:srgbClr val="000099"/>
                </a:solidFill>
                <a:latin typeface="黑体" panose="02010609060101010101" pitchFamily="49" charset="-122"/>
                <a:ea typeface="黑体" panose="02010609060101010101" pitchFamily="49" charset="-122"/>
                <a:sym typeface="黑体" panose="02010609060101010101" pitchFamily="49" charset="-122"/>
              </a:rPr>
              <a:t>9</a:t>
            </a:r>
            <a:r>
              <a:rPr lang="zh-CN" altLang="en-US" sz="2400" smtClean="0">
                <a:solidFill>
                  <a:srgbClr val="000099"/>
                </a:solidFill>
                <a:latin typeface="黑体" panose="02010609060101010101" pitchFamily="49" charset="-122"/>
                <a:ea typeface="黑体" panose="02010609060101010101" pitchFamily="49" charset="-122"/>
                <a:sym typeface="黑体" panose="02010609060101010101" pitchFamily="49" charset="-122"/>
              </a:rPr>
              <a:t>．安全技术及工程（培育）</a:t>
            </a:r>
          </a:p>
          <a:p>
            <a:pPr eaLnBrk="1" hangingPunct="1"/>
            <a:r>
              <a:rPr lang="en-US" altLang="zh-CN" sz="2400" smtClean="0">
                <a:solidFill>
                  <a:srgbClr val="000099"/>
                </a:solidFill>
                <a:latin typeface="黑体" panose="02010609060101010101" pitchFamily="49" charset="-122"/>
                <a:ea typeface="黑体" panose="02010609060101010101" pitchFamily="49" charset="-122"/>
                <a:sym typeface="黑体" panose="02010609060101010101" pitchFamily="49" charset="-122"/>
              </a:rPr>
              <a:t>10</a:t>
            </a:r>
            <a:r>
              <a:rPr lang="zh-CN" altLang="en-US" sz="2400" smtClean="0">
                <a:solidFill>
                  <a:srgbClr val="000099"/>
                </a:solidFill>
                <a:latin typeface="黑体" panose="02010609060101010101" pitchFamily="49" charset="-122"/>
                <a:ea typeface="黑体" panose="02010609060101010101" pitchFamily="49" charset="-122"/>
                <a:sym typeface="黑体" panose="02010609060101010101" pitchFamily="49" charset="-122"/>
              </a:rPr>
              <a:t>．管理科学与工程（培育）</a:t>
            </a:r>
            <a:endParaRPr lang="zh-CN" altLang="en-US" smtClean="0"/>
          </a:p>
        </p:txBody>
      </p:sp>
      <p:sp>
        <p:nvSpPr>
          <p:cNvPr id="16388" name="AutoShape 11"/>
          <p:cNvSpPr>
            <a:spLocks noChangeArrowheads="1"/>
          </p:cNvSpPr>
          <p:nvPr/>
        </p:nvSpPr>
        <p:spPr bwMode="auto">
          <a:xfrm>
            <a:off x="609600" y="1411288"/>
            <a:ext cx="5041900" cy="533400"/>
          </a:xfrm>
          <a:prstGeom prst="roundRect">
            <a:avLst>
              <a:gd name="adj" fmla="val 16667"/>
            </a:avLst>
          </a:prstGeom>
          <a:solidFill>
            <a:srgbClr val="0066C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marL="355600" indent="-355600">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zh-CN" altLang="en-US" sz="2400" b="1">
                <a:solidFill>
                  <a:srgbClr val="FFFFFF"/>
                </a:solidFill>
                <a:ea typeface="黑体" panose="02010609060101010101" pitchFamily="49" charset="-122"/>
                <a:sym typeface="Baskerville Old Face" panose="02020602080505020303" pitchFamily="18" charset="0"/>
              </a:rPr>
              <a:t>获批国家重点一级学科  </a:t>
            </a:r>
            <a:r>
              <a:rPr lang="en-US" altLang="zh-CN" sz="2400" b="1">
                <a:solidFill>
                  <a:srgbClr val="FFFFFF"/>
                </a:solidFill>
                <a:ea typeface="黑体" panose="02010609060101010101" pitchFamily="49" charset="-122"/>
                <a:sym typeface="Baskerville Old Face" panose="02020602080505020303" pitchFamily="18" charset="0"/>
              </a:rPr>
              <a:t>8</a:t>
            </a:r>
            <a:r>
              <a:rPr lang="zh-CN" altLang="en-US" sz="2400" b="1">
                <a:solidFill>
                  <a:srgbClr val="FFFFFF"/>
                </a:solidFill>
                <a:ea typeface="黑体" panose="02010609060101010101" pitchFamily="49" charset="-122"/>
                <a:sym typeface="Baskerville Old Face" panose="02020602080505020303" pitchFamily="18" charset="0"/>
              </a:rPr>
              <a:t>（</a:t>
            </a:r>
            <a:r>
              <a:rPr lang="en-US" altLang="zh-CN" sz="2400" b="1">
                <a:solidFill>
                  <a:srgbClr val="FFFFFF"/>
                </a:solidFill>
                <a:ea typeface="黑体" panose="02010609060101010101" pitchFamily="49" charset="-122"/>
                <a:sym typeface="Baskerville Old Face" panose="02020602080505020303" pitchFamily="18" charset="0"/>
              </a:rPr>
              <a:t>+2</a:t>
            </a:r>
            <a:r>
              <a:rPr lang="zh-CN" altLang="en-US" sz="2400" b="1">
                <a:solidFill>
                  <a:srgbClr val="FFFFFF"/>
                </a:solidFill>
                <a:ea typeface="黑体" panose="02010609060101010101" pitchFamily="49" charset="-122"/>
                <a:sym typeface="Baskerville Old Face" panose="02020602080505020303" pitchFamily="18" charset="0"/>
              </a:rPr>
              <a:t>）个</a:t>
            </a:r>
            <a:endParaRPr lang="zh-CN" alt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内容占位符 4"/>
          <p:cNvSpPr>
            <a:spLocks noGrp="1" noChangeArrowheads="1"/>
          </p:cNvSpPr>
          <p:nvPr>
            <p:ph sz="half" idx="4294967295"/>
          </p:nvPr>
        </p:nvSpPr>
        <p:spPr>
          <a:xfrm>
            <a:off x="609600" y="2276475"/>
            <a:ext cx="3924300" cy="3889375"/>
          </a:xfrm>
        </p:spPr>
        <p:txBody>
          <a:bodyPr/>
          <a:lstStyle/>
          <a:p>
            <a:pPr eaLnBrk="1" hangingPunct="1"/>
            <a:r>
              <a:rPr lang="en-US" altLang="zh-CN" sz="2000" smtClean="0">
                <a:solidFill>
                  <a:srgbClr val="000099"/>
                </a:solidFill>
                <a:latin typeface="黑体" panose="02010609060101010101" pitchFamily="49" charset="-122"/>
                <a:ea typeface="黑体" panose="02010609060101010101" pitchFamily="49" charset="-122"/>
                <a:sym typeface="黑体" panose="02010609060101010101" pitchFamily="49" charset="-122"/>
              </a:rPr>
              <a:t>1</a:t>
            </a:r>
            <a:r>
              <a:rPr lang="zh-CN" altLang="en-US" sz="2000" smtClean="0">
                <a:solidFill>
                  <a:srgbClr val="000099"/>
                </a:solidFill>
                <a:latin typeface="黑体" panose="02010609060101010101" pitchFamily="49" charset="-122"/>
                <a:ea typeface="黑体" panose="02010609060101010101" pitchFamily="49" charset="-122"/>
                <a:sym typeface="黑体" panose="02010609060101010101" pitchFamily="49" charset="-122"/>
              </a:rPr>
              <a:t>．哲学</a:t>
            </a:r>
          </a:p>
          <a:p>
            <a:pPr eaLnBrk="1" hangingPunct="1"/>
            <a:r>
              <a:rPr lang="en-US" altLang="zh-CN" sz="2000" smtClean="0">
                <a:solidFill>
                  <a:srgbClr val="000099"/>
                </a:solidFill>
                <a:latin typeface="黑体" panose="02010609060101010101" pitchFamily="49" charset="-122"/>
                <a:ea typeface="黑体" panose="02010609060101010101" pitchFamily="49" charset="-122"/>
                <a:sym typeface="黑体" panose="02010609060101010101" pitchFamily="49" charset="-122"/>
              </a:rPr>
              <a:t>2</a:t>
            </a:r>
            <a:r>
              <a:rPr lang="zh-CN" altLang="en-US" sz="2000" smtClean="0">
                <a:solidFill>
                  <a:srgbClr val="000099"/>
                </a:solidFill>
                <a:latin typeface="黑体" panose="02010609060101010101" pitchFamily="49" charset="-122"/>
                <a:ea typeface="黑体" panose="02010609060101010101" pitchFamily="49" charset="-122"/>
                <a:sym typeface="黑体" panose="02010609060101010101" pitchFamily="49" charset="-122"/>
              </a:rPr>
              <a:t>．地质学</a:t>
            </a:r>
          </a:p>
          <a:p>
            <a:pPr eaLnBrk="1" hangingPunct="1"/>
            <a:r>
              <a:rPr lang="en-US" altLang="zh-CN" sz="2000" smtClean="0">
                <a:solidFill>
                  <a:srgbClr val="000099"/>
                </a:solidFill>
                <a:latin typeface="黑体" panose="02010609060101010101" pitchFamily="49" charset="-122"/>
                <a:ea typeface="黑体" panose="02010609060101010101" pitchFamily="49" charset="-122"/>
                <a:sym typeface="黑体" panose="02010609060101010101" pitchFamily="49" charset="-122"/>
              </a:rPr>
              <a:t>3</a:t>
            </a:r>
            <a:r>
              <a:rPr lang="zh-CN" altLang="en-US" sz="2000" smtClean="0">
                <a:solidFill>
                  <a:srgbClr val="000099"/>
                </a:solidFill>
                <a:latin typeface="黑体" panose="02010609060101010101" pitchFamily="49" charset="-122"/>
                <a:ea typeface="黑体" panose="02010609060101010101" pitchFamily="49" charset="-122"/>
                <a:sym typeface="黑体" panose="02010609060101010101" pitchFamily="49" charset="-122"/>
              </a:rPr>
              <a:t>．生态学</a:t>
            </a:r>
          </a:p>
          <a:p>
            <a:pPr eaLnBrk="1" hangingPunct="1"/>
            <a:r>
              <a:rPr lang="en-US" altLang="zh-CN" sz="2000" smtClean="0">
                <a:solidFill>
                  <a:srgbClr val="000099"/>
                </a:solidFill>
                <a:latin typeface="黑体" panose="02010609060101010101" pitchFamily="49" charset="-122"/>
                <a:ea typeface="黑体" panose="02010609060101010101" pitchFamily="49" charset="-122"/>
                <a:sym typeface="黑体" panose="02010609060101010101" pitchFamily="49" charset="-122"/>
              </a:rPr>
              <a:t>4</a:t>
            </a:r>
            <a:r>
              <a:rPr lang="zh-CN" altLang="en-US" sz="2000" smtClean="0">
                <a:solidFill>
                  <a:srgbClr val="000099"/>
                </a:solidFill>
                <a:latin typeface="黑体" panose="02010609060101010101" pitchFamily="49" charset="-122"/>
                <a:ea typeface="黑体" panose="02010609060101010101" pitchFamily="49" charset="-122"/>
                <a:sym typeface="黑体" panose="02010609060101010101" pitchFamily="49" charset="-122"/>
              </a:rPr>
              <a:t>．统计学</a:t>
            </a:r>
          </a:p>
          <a:p>
            <a:pPr eaLnBrk="1" hangingPunct="1"/>
            <a:r>
              <a:rPr lang="en-US" altLang="zh-CN" sz="2000" smtClean="0">
                <a:solidFill>
                  <a:srgbClr val="000099"/>
                </a:solidFill>
                <a:latin typeface="黑体" panose="02010609060101010101" pitchFamily="49" charset="-122"/>
                <a:ea typeface="黑体" panose="02010609060101010101" pitchFamily="49" charset="-122"/>
                <a:sym typeface="黑体" panose="02010609060101010101" pitchFamily="49" charset="-122"/>
              </a:rPr>
              <a:t>5</a:t>
            </a:r>
            <a:r>
              <a:rPr lang="zh-CN" altLang="en-US" sz="2000" smtClean="0">
                <a:solidFill>
                  <a:srgbClr val="000099"/>
                </a:solidFill>
                <a:latin typeface="黑体" panose="02010609060101010101" pitchFamily="49" charset="-122"/>
                <a:ea typeface="黑体" panose="02010609060101010101" pitchFamily="49" charset="-122"/>
                <a:sym typeface="黑体" panose="02010609060101010101" pitchFamily="49" charset="-122"/>
              </a:rPr>
              <a:t>．光学工程</a:t>
            </a:r>
          </a:p>
          <a:p>
            <a:pPr eaLnBrk="1" hangingPunct="1"/>
            <a:r>
              <a:rPr lang="en-US" altLang="zh-CN" sz="2000" smtClean="0">
                <a:solidFill>
                  <a:srgbClr val="000099"/>
                </a:solidFill>
                <a:latin typeface="黑体" panose="02010609060101010101" pitchFamily="49" charset="-122"/>
                <a:ea typeface="黑体" panose="02010609060101010101" pitchFamily="49" charset="-122"/>
                <a:sym typeface="黑体" panose="02010609060101010101" pitchFamily="49" charset="-122"/>
              </a:rPr>
              <a:t>6</a:t>
            </a:r>
            <a:r>
              <a:rPr lang="zh-CN" altLang="en-US" sz="2000" smtClean="0">
                <a:solidFill>
                  <a:srgbClr val="000099"/>
                </a:solidFill>
                <a:latin typeface="黑体" panose="02010609060101010101" pitchFamily="49" charset="-122"/>
                <a:ea typeface="黑体" panose="02010609060101010101" pitchFamily="49" charset="-122"/>
                <a:sym typeface="黑体" panose="02010609060101010101" pitchFamily="49" charset="-122"/>
              </a:rPr>
              <a:t>．仪器科学与工程</a:t>
            </a:r>
          </a:p>
          <a:p>
            <a:pPr eaLnBrk="1" hangingPunct="1"/>
            <a:r>
              <a:rPr lang="en-US" altLang="zh-CN" sz="2000" smtClean="0">
                <a:solidFill>
                  <a:srgbClr val="000099"/>
                </a:solidFill>
                <a:latin typeface="黑体" panose="02010609060101010101" pitchFamily="49" charset="-122"/>
                <a:ea typeface="黑体" panose="02010609060101010101" pitchFamily="49" charset="-122"/>
                <a:sym typeface="黑体" panose="02010609060101010101" pitchFamily="49" charset="-122"/>
              </a:rPr>
              <a:t>7</a:t>
            </a:r>
            <a:r>
              <a:rPr lang="zh-CN" altLang="en-US" sz="2000" smtClean="0">
                <a:solidFill>
                  <a:srgbClr val="000099"/>
                </a:solidFill>
                <a:latin typeface="黑体" panose="02010609060101010101" pitchFamily="49" charset="-122"/>
                <a:ea typeface="黑体" panose="02010609060101010101" pitchFamily="49" charset="-122"/>
                <a:sym typeface="黑体" panose="02010609060101010101" pitchFamily="49" charset="-122"/>
              </a:rPr>
              <a:t>．材料科学与工程</a:t>
            </a:r>
          </a:p>
          <a:p>
            <a:pPr eaLnBrk="1" hangingPunct="1"/>
            <a:r>
              <a:rPr lang="en-US" altLang="zh-CN" sz="2000" smtClean="0">
                <a:solidFill>
                  <a:srgbClr val="000099"/>
                </a:solidFill>
                <a:latin typeface="黑体" panose="02010609060101010101" pitchFamily="49" charset="-122"/>
                <a:ea typeface="黑体" panose="02010609060101010101" pitchFamily="49" charset="-122"/>
                <a:sym typeface="黑体" panose="02010609060101010101" pitchFamily="49" charset="-122"/>
              </a:rPr>
              <a:t>8</a:t>
            </a:r>
            <a:r>
              <a:rPr lang="zh-CN" altLang="en-US" sz="2000" smtClean="0">
                <a:solidFill>
                  <a:srgbClr val="000099"/>
                </a:solidFill>
                <a:latin typeface="黑体" panose="02010609060101010101" pitchFamily="49" charset="-122"/>
                <a:ea typeface="黑体" panose="02010609060101010101" pitchFamily="49" charset="-122"/>
                <a:sym typeface="黑体" panose="02010609060101010101" pitchFamily="49" charset="-122"/>
              </a:rPr>
              <a:t>．动力工程与工程热物理</a:t>
            </a:r>
          </a:p>
          <a:p>
            <a:pPr eaLnBrk="1" hangingPunct="1"/>
            <a:r>
              <a:rPr lang="en-US" altLang="zh-CN" sz="2000" smtClean="0">
                <a:solidFill>
                  <a:srgbClr val="000099"/>
                </a:solidFill>
                <a:latin typeface="黑体" panose="02010609060101010101" pitchFamily="49" charset="-122"/>
                <a:ea typeface="黑体" panose="02010609060101010101" pitchFamily="49" charset="-122"/>
                <a:sym typeface="黑体" panose="02010609060101010101" pitchFamily="49" charset="-122"/>
              </a:rPr>
              <a:t>9</a:t>
            </a:r>
            <a:r>
              <a:rPr lang="zh-CN" altLang="en-US" sz="2000" smtClean="0">
                <a:solidFill>
                  <a:srgbClr val="000099"/>
                </a:solidFill>
                <a:latin typeface="黑体" panose="02010609060101010101" pitchFamily="49" charset="-122"/>
                <a:ea typeface="黑体" panose="02010609060101010101" pitchFamily="49" charset="-122"/>
                <a:sym typeface="黑体" panose="02010609060101010101" pitchFamily="49" charset="-122"/>
              </a:rPr>
              <a:t>．电子科学与技术</a:t>
            </a:r>
            <a:endParaRPr lang="zh-CN" altLang="en-US" smtClean="0"/>
          </a:p>
        </p:txBody>
      </p:sp>
      <p:sp>
        <p:nvSpPr>
          <p:cNvPr id="17411" name="内容占位符 5"/>
          <p:cNvSpPr>
            <a:spLocks noGrp="1" noChangeArrowheads="1"/>
          </p:cNvSpPr>
          <p:nvPr>
            <p:ph sz="half" idx="4294967295"/>
          </p:nvPr>
        </p:nvSpPr>
        <p:spPr>
          <a:xfrm>
            <a:off x="5076825" y="2276475"/>
            <a:ext cx="3924300" cy="3889375"/>
          </a:xfrm>
        </p:spPr>
        <p:txBody>
          <a:bodyPr/>
          <a:lstStyle/>
          <a:p>
            <a:pPr eaLnBrk="1" hangingPunct="1"/>
            <a:r>
              <a:rPr lang="en-US" altLang="zh-CN" sz="2000" smtClean="0">
                <a:solidFill>
                  <a:srgbClr val="000099"/>
                </a:solidFill>
                <a:latin typeface="黑体" panose="02010609060101010101" pitchFamily="49" charset="-122"/>
                <a:ea typeface="黑体" panose="02010609060101010101" pitchFamily="49" charset="-122"/>
                <a:sym typeface="黑体" panose="02010609060101010101" pitchFamily="49" charset="-122"/>
              </a:rPr>
              <a:t>10</a:t>
            </a:r>
            <a:r>
              <a:rPr lang="zh-CN" altLang="en-US" sz="2000" smtClean="0">
                <a:solidFill>
                  <a:srgbClr val="000099"/>
                </a:solidFill>
                <a:latin typeface="黑体" panose="02010609060101010101" pitchFamily="49" charset="-122"/>
                <a:ea typeface="黑体" panose="02010609060101010101" pitchFamily="49" charset="-122"/>
                <a:sym typeface="黑体" panose="02010609060101010101" pitchFamily="49" charset="-122"/>
              </a:rPr>
              <a:t>．信息与通信工程</a:t>
            </a:r>
          </a:p>
          <a:p>
            <a:pPr eaLnBrk="1" hangingPunct="1"/>
            <a:r>
              <a:rPr lang="en-US" altLang="zh-CN" sz="2000" smtClean="0">
                <a:solidFill>
                  <a:srgbClr val="000099"/>
                </a:solidFill>
                <a:latin typeface="黑体" panose="02010609060101010101" pitchFamily="49" charset="-122"/>
                <a:ea typeface="黑体" panose="02010609060101010101" pitchFamily="49" charset="-122"/>
                <a:sym typeface="黑体" panose="02010609060101010101" pitchFamily="49" charset="-122"/>
              </a:rPr>
              <a:t>11</a:t>
            </a:r>
            <a:r>
              <a:rPr lang="zh-CN" altLang="en-US" sz="2000" smtClean="0">
                <a:solidFill>
                  <a:srgbClr val="000099"/>
                </a:solidFill>
                <a:latin typeface="黑体" panose="02010609060101010101" pitchFamily="49" charset="-122"/>
                <a:ea typeface="黑体" panose="02010609060101010101" pitchFamily="49" charset="-122"/>
                <a:sym typeface="黑体" panose="02010609060101010101" pitchFamily="49" charset="-122"/>
              </a:rPr>
              <a:t>．控制科学与工程</a:t>
            </a:r>
          </a:p>
          <a:p>
            <a:pPr eaLnBrk="1" hangingPunct="1"/>
            <a:r>
              <a:rPr lang="en-US" altLang="zh-CN" sz="2000" smtClean="0">
                <a:solidFill>
                  <a:srgbClr val="000099"/>
                </a:solidFill>
                <a:latin typeface="黑体" panose="02010609060101010101" pitchFamily="49" charset="-122"/>
                <a:ea typeface="黑体" panose="02010609060101010101" pitchFamily="49" charset="-122"/>
                <a:sym typeface="黑体" panose="02010609060101010101" pitchFamily="49" charset="-122"/>
              </a:rPr>
              <a:t>12</a:t>
            </a:r>
            <a:r>
              <a:rPr lang="zh-CN" altLang="en-US" sz="2000" smtClean="0">
                <a:solidFill>
                  <a:srgbClr val="000099"/>
                </a:solidFill>
                <a:latin typeface="黑体" panose="02010609060101010101" pitchFamily="49" charset="-122"/>
                <a:ea typeface="黑体" panose="02010609060101010101" pitchFamily="49" charset="-122"/>
                <a:sym typeface="黑体" panose="02010609060101010101" pitchFamily="49" charset="-122"/>
              </a:rPr>
              <a:t>．计算机科学与技术</a:t>
            </a:r>
          </a:p>
          <a:p>
            <a:pPr eaLnBrk="1" hangingPunct="1"/>
            <a:r>
              <a:rPr lang="en-US" altLang="zh-CN" sz="2000" smtClean="0">
                <a:solidFill>
                  <a:srgbClr val="000099"/>
                </a:solidFill>
                <a:latin typeface="黑体" panose="02010609060101010101" pitchFamily="49" charset="-122"/>
                <a:ea typeface="黑体" panose="02010609060101010101" pitchFamily="49" charset="-122"/>
                <a:sym typeface="黑体" panose="02010609060101010101" pitchFamily="49" charset="-122"/>
              </a:rPr>
              <a:t>13</a:t>
            </a:r>
            <a:r>
              <a:rPr lang="zh-CN" altLang="en-US" sz="2000" smtClean="0">
                <a:solidFill>
                  <a:srgbClr val="000099"/>
                </a:solidFill>
                <a:latin typeface="黑体" panose="02010609060101010101" pitchFamily="49" charset="-122"/>
                <a:ea typeface="黑体" panose="02010609060101010101" pitchFamily="49" charset="-122"/>
                <a:sym typeface="黑体" panose="02010609060101010101" pitchFamily="49" charset="-122"/>
              </a:rPr>
              <a:t>．环境科学与工程</a:t>
            </a:r>
          </a:p>
          <a:p>
            <a:pPr eaLnBrk="1" hangingPunct="1"/>
            <a:r>
              <a:rPr lang="en-US" altLang="zh-CN" sz="2000" smtClean="0">
                <a:solidFill>
                  <a:srgbClr val="000099"/>
                </a:solidFill>
                <a:latin typeface="黑体" panose="02010609060101010101" pitchFamily="49" charset="-122"/>
                <a:ea typeface="黑体" panose="02010609060101010101" pitchFamily="49" charset="-122"/>
                <a:sym typeface="黑体" panose="02010609060101010101" pitchFamily="49" charset="-122"/>
              </a:rPr>
              <a:t>14</a:t>
            </a:r>
            <a:r>
              <a:rPr lang="zh-CN" altLang="en-US" sz="2000" smtClean="0">
                <a:solidFill>
                  <a:srgbClr val="000099"/>
                </a:solidFill>
                <a:latin typeface="黑体" panose="02010609060101010101" pitchFamily="49" charset="-122"/>
                <a:ea typeface="黑体" panose="02010609060101010101" pitchFamily="49" charset="-122"/>
                <a:sym typeface="黑体" panose="02010609060101010101" pitchFamily="49" charset="-122"/>
              </a:rPr>
              <a:t>．生物医学工程</a:t>
            </a:r>
          </a:p>
          <a:p>
            <a:pPr eaLnBrk="1" hangingPunct="1"/>
            <a:r>
              <a:rPr lang="en-US" altLang="zh-CN" sz="2000" smtClean="0">
                <a:solidFill>
                  <a:srgbClr val="000099"/>
                </a:solidFill>
                <a:latin typeface="黑体" panose="02010609060101010101" pitchFamily="49" charset="-122"/>
                <a:ea typeface="黑体" panose="02010609060101010101" pitchFamily="49" charset="-122"/>
                <a:sym typeface="黑体" panose="02010609060101010101" pitchFamily="49" charset="-122"/>
              </a:rPr>
              <a:t>15</a:t>
            </a:r>
            <a:r>
              <a:rPr lang="zh-CN" altLang="en-US" sz="2000" smtClean="0">
                <a:solidFill>
                  <a:srgbClr val="000099"/>
                </a:solidFill>
                <a:latin typeface="黑体" panose="02010609060101010101" pitchFamily="49" charset="-122"/>
                <a:ea typeface="黑体" panose="02010609060101010101" pitchFamily="49" charset="-122"/>
                <a:sym typeface="黑体" panose="02010609060101010101" pitchFamily="49" charset="-122"/>
              </a:rPr>
              <a:t>．软件工程</a:t>
            </a:r>
          </a:p>
          <a:p>
            <a:pPr eaLnBrk="1" hangingPunct="1"/>
            <a:r>
              <a:rPr lang="en-US" altLang="zh-CN" sz="2000" smtClean="0">
                <a:solidFill>
                  <a:srgbClr val="000099"/>
                </a:solidFill>
                <a:latin typeface="黑体" panose="02010609060101010101" pitchFamily="49" charset="-122"/>
                <a:ea typeface="黑体" panose="02010609060101010101" pitchFamily="49" charset="-122"/>
                <a:sym typeface="黑体" panose="02010609060101010101" pitchFamily="49" charset="-122"/>
              </a:rPr>
              <a:t>16</a:t>
            </a:r>
            <a:r>
              <a:rPr lang="zh-CN" altLang="en-US" sz="2000" smtClean="0">
                <a:solidFill>
                  <a:srgbClr val="000099"/>
                </a:solidFill>
                <a:latin typeface="黑体" panose="02010609060101010101" pitchFamily="49" charset="-122"/>
                <a:ea typeface="黑体" panose="02010609060101010101" pitchFamily="49" charset="-122"/>
                <a:sym typeface="黑体" panose="02010609060101010101" pitchFamily="49" charset="-122"/>
              </a:rPr>
              <a:t>．管理科学与工程</a:t>
            </a:r>
          </a:p>
          <a:p>
            <a:pPr eaLnBrk="1" hangingPunct="1"/>
            <a:r>
              <a:rPr lang="en-US" altLang="zh-CN" sz="2000" smtClean="0">
                <a:solidFill>
                  <a:srgbClr val="000099"/>
                </a:solidFill>
                <a:latin typeface="黑体" panose="02010609060101010101" pitchFamily="49" charset="-122"/>
                <a:ea typeface="黑体" panose="02010609060101010101" pitchFamily="49" charset="-122"/>
                <a:sym typeface="黑体" panose="02010609060101010101" pitchFamily="49" charset="-122"/>
              </a:rPr>
              <a:t>17</a:t>
            </a:r>
            <a:r>
              <a:rPr lang="zh-CN" altLang="en-US" sz="2000" smtClean="0">
                <a:solidFill>
                  <a:srgbClr val="000099"/>
                </a:solidFill>
                <a:latin typeface="黑体" panose="02010609060101010101" pitchFamily="49" charset="-122"/>
                <a:ea typeface="黑体" panose="02010609060101010101" pitchFamily="49" charset="-122"/>
                <a:sym typeface="黑体" panose="02010609060101010101" pitchFamily="49" charset="-122"/>
              </a:rPr>
              <a:t>．工商管理</a:t>
            </a:r>
          </a:p>
          <a:p>
            <a:pPr eaLnBrk="1" hangingPunct="1"/>
            <a:r>
              <a:rPr lang="en-US" altLang="zh-CN" sz="2000" smtClean="0">
                <a:solidFill>
                  <a:srgbClr val="000099"/>
                </a:solidFill>
                <a:latin typeface="黑体" panose="02010609060101010101" pitchFamily="49" charset="-122"/>
                <a:ea typeface="黑体" panose="02010609060101010101" pitchFamily="49" charset="-122"/>
                <a:sym typeface="黑体" panose="02010609060101010101" pitchFamily="49" charset="-122"/>
              </a:rPr>
              <a:t>18</a:t>
            </a:r>
            <a:r>
              <a:rPr lang="zh-CN" altLang="en-US" sz="2000" smtClean="0">
                <a:solidFill>
                  <a:srgbClr val="000099"/>
                </a:solidFill>
                <a:latin typeface="黑体" panose="02010609060101010101" pitchFamily="49" charset="-122"/>
                <a:ea typeface="黑体" panose="02010609060101010101" pitchFamily="49" charset="-122"/>
                <a:sym typeface="黑体" panose="02010609060101010101" pitchFamily="49" charset="-122"/>
              </a:rPr>
              <a:t>．公共管理</a:t>
            </a:r>
          </a:p>
          <a:p>
            <a:pPr eaLnBrk="1" hangingPunct="1"/>
            <a:endParaRPr lang="zh-CN" altLang="en-US" sz="2000" smtClean="0">
              <a:latin typeface="黑体" panose="02010609060101010101" pitchFamily="49" charset="-122"/>
              <a:ea typeface="黑体" panose="02010609060101010101" pitchFamily="49" charset="-122"/>
              <a:sym typeface="黑体" panose="02010609060101010101" pitchFamily="49" charset="-122"/>
            </a:endParaRPr>
          </a:p>
        </p:txBody>
      </p:sp>
      <p:sp>
        <p:nvSpPr>
          <p:cNvPr id="17412" name="AutoShape 11"/>
          <p:cNvSpPr>
            <a:spLocks noChangeArrowheads="1"/>
          </p:cNvSpPr>
          <p:nvPr/>
        </p:nvSpPr>
        <p:spPr bwMode="auto">
          <a:xfrm>
            <a:off x="609600" y="1339850"/>
            <a:ext cx="5041900" cy="533400"/>
          </a:xfrm>
          <a:prstGeom prst="roundRect">
            <a:avLst>
              <a:gd name="adj" fmla="val 16667"/>
            </a:avLst>
          </a:prstGeom>
          <a:solidFill>
            <a:srgbClr val="0066C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marL="355600" indent="-355600">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zh-CN" altLang="en-US" sz="2400" b="1">
                <a:solidFill>
                  <a:srgbClr val="FFFFFF"/>
                </a:solidFill>
                <a:ea typeface="黑体" panose="02010609060101010101" pitchFamily="49" charset="-122"/>
                <a:sym typeface="Baskerville Old Face" panose="02020602080505020303" pitchFamily="18" charset="0"/>
              </a:rPr>
              <a:t>获批安徽省重点一级学科</a:t>
            </a:r>
            <a:r>
              <a:rPr lang="en-US" altLang="zh-CN" sz="2400" b="1">
                <a:solidFill>
                  <a:srgbClr val="FFFFFF"/>
                </a:solidFill>
                <a:ea typeface="黑体" panose="02010609060101010101" pitchFamily="49" charset="-122"/>
                <a:sym typeface="Baskerville Old Face" panose="02020602080505020303" pitchFamily="18" charset="0"/>
              </a:rPr>
              <a:t>18</a:t>
            </a:r>
            <a:r>
              <a:rPr lang="zh-CN" altLang="en-US" sz="2400" b="1">
                <a:solidFill>
                  <a:srgbClr val="FFFFFF"/>
                </a:solidFill>
                <a:ea typeface="黑体" panose="02010609060101010101" pitchFamily="49" charset="-122"/>
                <a:sym typeface="Baskerville Old Face" panose="02020602080505020303" pitchFamily="18" charset="0"/>
              </a:rPr>
              <a:t>个</a:t>
            </a:r>
            <a:endParaRPr lang="zh-CN" alt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3-1.jpg"/>
          <p:cNvPicPr>
            <a:picLocks noChangeAspect="1"/>
          </p:cNvPicPr>
          <p:nvPr/>
        </p:nvPicPr>
        <p:blipFill>
          <a:blip r:embed="rId2"/>
          <a:stretch>
            <a:fillRect/>
          </a:stretch>
        </p:blipFill>
        <p:spPr>
          <a:xfrm>
            <a:off x="5724525" y="2997200"/>
            <a:ext cx="2417763" cy="3311525"/>
          </a:xfrm>
          <a:prstGeom prst="rect">
            <a:avLst/>
          </a:prstGeom>
          <a:ln>
            <a:solidFill>
              <a:schemeClr val="bg1">
                <a:lumMod val="65000"/>
              </a:schemeClr>
            </a:solidFill>
          </a:ln>
          <a:effectLst>
            <a:outerShdw blurRad="292100" dist="139700" dir="2700000" algn="tl" rotWithShape="0">
              <a:srgbClr val="333333">
                <a:alpha val="65000"/>
              </a:srgbClr>
            </a:outerShdw>
          </a:effectLst>
        </p:spPr>
      </p:pic>
      <p:pic>
        <p:nvPicPr>
          <p:cNvPr id="8" name="图片 7"/>
          <p:cNvPicPr>
            <a:picLocks noChangeAspect="1"/>
          </p:cNvPicPr>
          <p:nvPr/>
        </p:nvPicPr>
        <p:blipFill>
          <a:blip r:embed="rId3" cstate="print">
            <a:extLst/>
          </a:blip>
          <a:stretch>
            <a:fillRect/>
          </a:stretch>
        </p:blipFill>
        <p:spPr>
          <a:xfrm>
            <a:off x="899592" y="3119145"/>
            <a:ext cx="4386556" cy="292802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8436" name="矩形 9"/>
          <p:cNvSpPr>
            <a:spLocks noChangeArrowheads="1"/>
          </p:cNvSpPr>
          <p:nvPr/>
        </p:nvSpPr>
        <p:spPr bwMode="auto">
          <a:xfrm>
            <a:off x="457200" y="1524000"/>
            <a:ext cx="8280400"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2800" b="1"/>
              <a:t>         我校是</a:t>
            </a:r>
            <a:r>
              <a:rPr lang="zh-CN" altLang="en-US" sz="2800">
                <a:latin typeface="黑体" panose="02010609060101010101" pitchFamily="49" charset="-122"/>
                <a:ea typeface="黑体" panose="02010609060101010101" pitchFamily="49" charset="-122"/>
              </a:rPr>
              <a:t>全国首批入选工程博士专业学位授权点的</a:t>
            </a:r>
            <a:r>
              <a:rPr lang="en-US" altLang="zh-CN" sz="2800">
                <a:latin typeface="黑体" panose="02010609060101010101" pitchFamily="49" charset="-122"/>
                <a:ea typeface="黑体" panose="02010609060101010101" pitchFamily="49" charset="-122"/>
              </a:rPr>
              <a:t>25</a:t>
            </a:r>
            <a:r>
              <a:rPr lang="zh-CN" altLang="en-US" sz="2800">
                <a:latin typeface="黑体" panose="02010609060101010101" pitchFamily="49" charset="-122"/>
                <a:ea typeface="黑体" panose="02010609060101010101" pitchFamily="49" charset="-122"/>
              </a:rPr>
              <a:t>个单位之一，在</a:t>
            </a:r>
            <a:r>
              <a:rPr lang="zh-CN" altLang="en-US" sz="2800" b="1">
                <a:solidFill>
                  <a:srgbClr val="C00000"/>
                </a:solidFill>
                <a:latin typeface="微软雅黑" panose="020B0503020204020204" pitchFamily="34" charset="-122"/>
                <a:ea typeface="微软雅黑" panose="020B0503020204020204" pitchFamily="34" charset="-122"/>
              </a:rPr>
              <a:t>电子与信息</a:t>
            </a:r>
            <a:r>
              <a:rPr lang="zh-CN" altLang="en-US" sz="2800" b="1">
                <a:solidFill>
                  <a:srgbClr val="C00000"/>
                </a:solidFill>
              </a:rPr>
              <a:t>、</a:t>
            </a:r>
            <a:r>
              <a:rPr lang="zh-CN" altLang="en-US" sz="2800" b="1">
                <a:solidFill>
                  <a:srgbClr val="C00000"/>
                </a:solidFill>
                <a:latin typeface="微软雅黑" panose="020B0503020204020204" pitchFamily="34" charset="-122"/>
                <a:ea typeface="微软雅黑" panose="020B0503020204020204" pitchFamily="34" charset="-122"/>
              </a:rPr>
              <a:t>能源与环保</a:t>
            </a:r>
            <a:r>
              <a:rPr lang="zh-CN" altLang="en-US" sz="2800">
                <a:latin typeface="黑体" panose="02010609060101010101" pitchFamily="49" charset="-122"/>
                <a:ea typeface="黑体" panose="02010609060101010101" pitchFamily="49" charset="-122"/>
              </a:rPr>
              <a:t>两个领域招收与培养工程博士。根据教育部的部署，我校过去两年分别招生</a:t>
            </a:r>
            <a:r>
              <a:rPr lang="en-US" altLang="zh-CN" sz="2800">
                <a:latin typeface="黑体" panose="02010609060101010101" pitchFamily="49" charset="-122"/>
                <a:ea typeface="黑体" panose="02010609060101010101" pitchFamily="49" charset="-122"/>
              </a:rPr>
              <a:t>17</a:t>
            </a:r>
            <a:r>
              <a:rPr lang="zh-CN" altLang="en-US" sz="2800">
                <a:latin typeface="黑体" panose="02010609060101010101" pitchFamily="49" charset="-122"/>
                <a:ea typeface="黑体" panose="02010609060101010101" pitchFamily="49" charset="-122"/>
              </a:rPr>
              <a:t>、</a:t>
            </a:r>
            <a:r>
              <a:rPr lang="en-US" altLang="zh-CN" sz="2800">
                <a:latin typeface="黑体" panose="02010609060101010101" pitchFamily="49" charset="-122"/>
                <a:ea typeface="黑体" panose="02010609060101010101" pitchFamily="49" charset="-122"/>
              </a:rPr>
              <a:t>16</a:t>
            </a:r>
            <a:r>
              <a:rPr lang="zh-CN" altLang="en-US" sz="2800">
                <a:latin typeface="黑体" panose="02010609060101010101" pitchFamily="49" charset="-122"/>
                <a:ea typeface="黑体" panose="02010609060101010101" pitchFamily="49" charset="-122"/>
              </a:rPr>
              <a:t>名。课程工作已全面展开。</a:t>
            </a:r>
            <a:endParaRPr lang="en-US" altLang="zh-CN" sz="2800">
              <a:latin typeface="黑体" panose="02010609060101010101" pitchFamily="49" charset="-122"/>
              <a:ea typeface="黑体" panose="02010609060101010101" pitchFamily="49" charset="-122"/>
            </a:endParaRPr>
          </a:p>
        </p:txBody>
      </p:sp>
      <p:sp>
        <p:nvSpPr>
          <p:cNvPr id="18437" name="标题 3"/>
          <p:cNvSpPr>
            <a:spLocks noGrp="1"/>
          </p:cNvSpPr>
          <p:nvPr>
            <p:ph type="title"/>
          </p:nvPr>
        </p:nvSpPr>
        <p:spPr>
          <a:xfrm>
            <a:off x="381000" y="152400"/>
            <a:ext cx="4038600" cy="1143000"/>
          </a:xfrm>
        </p:spPr>
        <p:txBody>
          <a:bodyPr/>
          <a:lstStyle/>
          <a:p>
            <a:r>
              <a:rPr lang="zh-CN" altLang="en-US" sz="3200" smtClean="0">
                <a:solidFill>
                  <a:srgbClr val="0000CC"/>
                </a:solidFill>
                <a:latin typeface="黑体" panose="02010609060101010101" pitchFamily="49" charset="-122"/>
                <a:ea typeface="黑体" panose="02010609060101010101" pitchFamily="49" charset="-122"/>
                <a:sym typeface="黑体" panose="02010609060101010101" pitchFamily="49" charset="-122"/>
              </a:rPr>
              <a:t>专业学位</a:t>
            </a:r>
            <a:endParaRPr lang="zh-CN" altLang="en-US" sz="3200" b="1" smtClean="0">
              <a:solidFill>
                <a:srgbClr val="0033CC"/>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p:nvPr/>
        </p:nvSpPr>
        <p:spPr>
          <a:xfrm>
            <a:off x="468313" y="2852738"/>
            <a:ext cx="8351837" cy="345598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31" name="矩形 30"/>
          <p:cNvSpPr/>
          <p:nvPr/>
        </p:nvSpPr>
        <p:spPr>
          <a:xfrm>
            <a:off x="468313" y="1196975"/>
            <a:ext cx="8351837" cy="1584325"/>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19460" name="矩形 16"/>
          <p:cNvSpPr>
            <a:spLocks noChangeArrowheads="1"/>
          </p:cNvSpPr>
          <p:nvPr/>
        </p:nvSpPr>
        <p:spPr bwMode="auto">
          <a:xfrm>
            <a:off x="603250" y="1341438"/>
            <a:ext cx="1476375" cy="6111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a:r>
              <a:rPr lang="en-US" altLang="zh-CN" sz="1600" b="1">
                <a:latin typeface="Arial Unicode MS" panose="020B0604020202020204" pitchFamily="34" charset="-122"/>
              </a:rPr>
              <a:t>MBA</a:t>
            </a:r>
            <a:endParaRPr lang="zh-CN" altLang="en-US" sz="1600" b="1">
              <a:latin typeface="Arial Unicode MS" panose="020B0604020202020204" pitchFamily="34" charset="-122"/>
            </a:endParaRPr>
          </a:p>
        </p:txBody>
      </p:sp>
      <p:sp>
        <p:nvSpPr>
          <p:cNvPr id="19461" name="矩形 17"/>
          <p:cNvSpPr>
            <a:spLocks noChangeArrowheads="1"/>
          </p:cNvSpPr>
          <p:nvPr/>
        </p:nvSpPr>
        <p:spPr bwMode="auto">
          <a:xfrm>
            <a:off x="2252663" y="1341438"/>
            <a:ext cx="1476375" cy="6111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a:r>
              <a:rPr lang="en-US" altLang="zh-CN" sz="1600" b="1">
                <a:latin typeface="Arial Unicode MS" panose="020B0604020202020204" pitchFamily="34" charset="-122"/>
              </a:rPr>
              <a:t>MPA</a:t>
            </a:r>
            <a:endParaRPr lang="zh-CN" altLang="en-US" sz="1600" b="1">
              <a:latin typeface="Arial Unicode MS" panose="020B0604020202020204" pitchFamily="34" charset="-122"/>
            </a:endParaRPr>
          </a:p>
        </p:txBody>
      </p:sp>
      <p:sp>
        <p:nvSpPr>
          <p:cNvPr id="19462" name="矩形 18"/>
          <p:cNvSpPr>
            <a:spLocks noChangeArrowheads="1"/>
          </p:cNvSpPr>
          <p:nvPr/>
        </p:nvSpPr>
        <p:spPr bwMode="auto">
          <a:xfrm>
            <a:off x="611188" y="2060575"/>
            <a:ext cx="1476375" cy="612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a:r>
              <a:rPr lang="en-US" altLang="zh-CN" sz="1600" b="1">
                <a:latin typeface="Arial Unicode MS" panose="020B0604020202020204" pitchFamily="34" charset="-122"/>
              </a:rPr>
              <a:t>EMBA</a:t>
            </a:r>
            <a:endParaRPr lang="zh-CN" altLang="en-US" sz="1600" b="1">
              <a:latin typeface="Arial Unicode MS" panose="020B0604020202020204" pitchFamily="34" charset="-122"/>
            </a:endParaRPr>
          </a:p>
        </p:txBody>
      </p:sp>
      <p:sp>
        <p:nvSpPr>
          <p:cNvPr id="19463" name="矩形 19"/>
          <p:cNvSpPr>
            <a:spLocks noChangeArrowheads="1"/>
          </p:cNvSpPr>
          <p:nvPr/>
        </p:nvSpPr>
        <p:spPr bwMode="auto">
          <a:xfrm>
            <a:off x="3902075" y="1341438"/>
            <a:ext cx="1476375" cy="6111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a:r>
              <a:rPr lang="zh-CN" altLang="en-US" sz="1600" b="1">
                <a:latin typeface="Arial Unicode MS" panose="020B0604020202020204" pitchFamily="34" charset="-122"/>
              </a:rPr>
              <a:t>法律硕士</a:t>
            </a:r>
          </a:p>
        </p:txBody>
      </p:sp>
      <p:sp>
        <p:nvSpPr>
          <p:cNvPr id="19464" name="矩形 20"/>
          <p:cNvSpPr>
            <a:spLocks noChangeArrowheads="1"/>
          </p:cNvSpPr>
          <p:nvPr/>
        </p:nvSpPr>
        <p:spPr bwMode="auto">
          <a:xfrm>
            <a:off x="539750" y="2924175"/>
            <a:ext cx="1584325" cy="8318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a:r>
              <a:rPr lang="zh-CN" altLang="en-US" sz="1600" b="1">
                <a:latin typeface="Arial Unicode MS" panose="020B0604020202020204" pitchFamily="34" charset="-122"/>
              </a:rPr>
              <a:t>工程硕士（共</a:t>
            </a:r>
            <a:r>
              <a:rPr lang="en-US" altLang="zh-CN" sz="1600" b="1">
                <a:latin typeface="Arial Unicode MS" panose="020B0604020202020204" pitchFamily="34" charset="-122"/>
              </a:rPr>
              <a:t>18</a:t>
            </a:r>
            <a:r>
              <a:rPr lang="zh-CN" altLang="en-US" sz="1600" b="1">
                <a:latin typeface="Arial Unicode MS" panose="020B0604020202020204" pitchFamily="34" charset="-122"/>
              </a:rPr>
              <a:t>个授权领域）</a:t>
            </a:r>
          </a:p>
        </p:txBody>
      </p:sp>
      <p:sp>
        <p:nvSpPr>
          <p:cNvPr id="19465" name="矩形 21"/>
          <p:cNvSpPr>
            <a:spLocks noChangeArrowheads="1"/>
          </p:cNvSpPr>
          <p:nvPr/>
        </p:nvSpPr>
        <p:spPr bwMode="auto">
          <a:xfrm>
            <a:off x="7199313" y="1341438"/>
            <a:ext cx="1476375" cy="6111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a:r>
              <a:rPr lang="zh-CN" altLang="en-US" sz="1600" b="1">
                <a:latin typeface="Arial Unicode MS" panose="020B0604020202020204" pitchFamily="34" charset="-122"/>
              </a:rPr>
              <a:t>金融硕士</a:t>
            </a:r>
          </a:p>
        </p:txBody>
      </p:sp>
      <p:sp>
        <p:nvSpPr>
          <p:cNvPr id="19466" name="矩形 22"/>
          <p:cNvSpPr>
            <a:spLocks noChangeArrowheads="1"/>
          </p:cNvSpPr>
          <p:nvPr/>
        </p:nvSpPr>
        <p:spPr bwMode="auto">
          <a:xfrm>
            <a:off x="5553075" y="2060575"/>
            <a:ext cx="1476375" cy="612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a:r>
              <a:rPr lang="zh-CN" altLang="en-US" sz="1600" b="1">
                <a:latin typeface="Arial Unicode MS" panose="020B0604020202020204" pitchFamily="34" charset="-122"/>
              </a:rPr>
              <a:t>应用统计</a:t>
            </a:r>
            <a:endParaRPr lang="en-US" altLang="zh-CN" sz="1600" b="1">
              <a:latin typeface="Arial Unicode MS" panose="020B0604020202020204" pitchFamily="34" charset="-122"/>
            </a:endParaRPr>
          </a:p>
          <a:p>
            <a:pPr algn="ctr"/>
            <a:r>
              <a:rPr lang="zh-CN" altLang="en-US" sz="1600" b="1">
                <a:latin typeface="Arial Unicode MS" panose="020B0604020202020204" pitchFamily="34" charset="-122"/>
              </a:rPr>
              <a:t>硕士</a:t>
            </a:r>
          </a:p>
        </p:txBody>
      </p:sp>
      <p:sp>
        <p:nvSpPr>
          <p:cNvPr id="19467" name="矩形 23"/>
          <p:cNvSpPr>
            <a:spLocks noChangeArrowheads="1"/>
          </p:cNvSpPr>
          <p:nvPr/>
        </p:nvSpPr>
        <p:spPr bwMode="auto">
          <a:xfrm>
            <a:off x="5551488" y="1341438"/>
            <a:ext cx="1474787" cy="6111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a:r>
              <a:rPr lang="zh-CN" altLang="en-US" sz="1600" b="1">
                <a:latin typeface="Arial Unicode MS" panose="020B0604020202020204" pitchFamily="34" charset="-122"/>
              </a:rPr>
              <a:t>翻译硕士</a:t>
            </a:r>
          </a:p>
        </p:txBody>
      </p:sp>
      <p:sp>
        <p:nvSpPr>
          <p:cNvPr id="19468" name="矩形 24"/>
          <p:cNvSpPr>
            <a:spLocks noChangeArrowheads="1"/>
          </p:cNvSpPr>
          <p:nvPr/>
        </p:nvSpPr>
        <p:spPr bwMode="auto">
          <a:xfrm>
            <a:off x="3905250" y="2060575"/>
            <a:ext cx="1476375" cy="612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a:r>
              <a:rPr lang="zh-CN" altLang="en-US" sz="1600" b="1">
                <a:latin typeface="Arial Unicode MS" panose="020B0604020202020204" pitchFamily="34" charset="-122"/>
              </a:rPr>
              <a:t>新闻与传播</a:t>
            </a:r>
            <a:endParaRPr lang="en-US" altLang="zh-CN" sz="1600" b="1">
              <a:latin typeface="Arial Unicode MS" panose="020B0604020202020204" pitchFamily="34" charset="-122"/>
            </a:endParaRPr>
          </a:p>
          <a:p>
            <a:pPr algn="ctr"/>
            <a:r>
              <a:rPr lang="zh-CN" altLang="en-US" sz="1600" b="1">
                <a:latin typeface="Arial Unicode MS" panose="020B0604020202020204" pitchFamily="34" charset="-122"/>
              </a:rPr>
              <a:t>硕士</a:t>
            </a:r>
          </a:p>
        </p:txBody>
      </p:sp>
      <p:sp>
        <p:nvSpPr>
          <p:cNvPr id="19469" name="矩形 25"/>
          <p:cNvSpPr>
            <a:spLocks noChangeArrowheads="1"/>
          </p:cNvSpPr>
          <p:nvPr/>
        </p:nvSpPr>
        <p:spPr bwMode="auto">
          <a:xfrm>
            <a:off x="7200900" y="2060575"/>
            <a:ext cx="1474788" cy="612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a:r>
              <a:rPr lang="zh-CN" altLang="en-US" sz="1600" b="1">
                <a:latin typeface="Arial Unicode MS" panose="020B0604020202020204" pitchFamily="34" charset="-122"/>
              </a:rPr>
              <a:t>文物与博物馆</a:t>
            </a:r>
            <a:endParaRPr lang="en-US" altLang="zh-CN" sz="1600" b="1">
              <a:latin typeface="Arial Unicode MS" panose="020B0604020202020204" pitchFamily="34" charset="-122"/>
            </a:endParaRPr>
          </a:p>
          <a:p>
            <a:pPr algn="ctr"/>
            <a:r>
              <a:rPr lang="zh-CN" altLang="en-US" sz="1600" b="1">
                <a:latin typeface="Arial Unicode MS" panose="020B0604020202020204" pitchFamily="34" charset="-122"/>
              </a:rPr>
              <a:t>硕士</a:t>
            </a:r>
          </a:p>
        </p:txBody>
      </p:sp>
      <p:sp>
        <p:nvSpPr>
          <p:cNvPr id="19470" name="矩形 26"/>
          <p:cNvSpPr>
            <a:spLocks noChangeArrowheads="1"/>
          </p:cNvSpPr>
          <p:nvPr/>
        </p:nvSpPr>
        <p:spPr bwMode="auto">
          <a:xfrm>
            <a:off x="2259013" y="2060575"/>
            <a:ext cx="1476375" cy="612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a:r>
              <a:rPr lang="zh-CN" altLang="en-US" sz="1600" b="1">
                <a:latin typeface="Arial Unicode MS" panose="020B0604020202020204" pitchFamily="34" charset="-122"/>
              </a:rPr>
              <a:t>工程管理</a:t>
            </a:r>
            <a:endParaRPr lang="en-US" altLang="zh-CN" sz="1600" b="1">
              <a:latin typeface="Arial Unicode MS" panose="020B0604020202020204" pitchFamily="34" charset="-122"/>
            </a:endParaRPr>
          </a:p>
          <a:p>
            <a:pPr algn="ctr"/>
            <a:r>
              <a:rPr lang="zh-CN" altLang="en-US" sz="1600" b="1">
                <a:latin typeface="Arial Unicode MS" panose="020B0604020202020204" pitchFamily="34" charset="-122"/>
              </a:rPr>
              <a:t>硕士 </a:t>
            </a:r>
          </a:p>
        </p:txBody>
      </p:sp>
      <p:graphicFrame>
        <p:nvGraphicFramePr>
          <p:cNvPr id="28" name="表格 27"/>
          <p:cNvGraphicFramePr>
            <a:graphicFrameLocks noGrp="1"/>
          </p:cNvGraphicFramePr>
          <p:nvPr/>
        </p:nvGraphicFramePr>
        <p:xfrm>
          <a:off x="2267744" y="2924944"/>
          <a:ext cx="6408713" cy="2978091"/>
        </p:xfrm>
        <a:graphic>
          <a:graphicData uri="http://schemas.openxmlformats.org/drawingml/2006/table">
            <a:tbl>
              <a:tblPr>
                <a:tableStyleId>{08FB837D-C827-4EFA-A057-4D05807E0F7C}</a:tableStyleId>
              </a:tblPr>
              <a:tblGrid>
                <a:gridCol w="2912090"/>
                <a:gridCol w="3496623"/>
              </a:tblGrid>
              <a:tr h="281878">
                <a:tc>
                  <a:txBody>
                    <a:bodyPr/>
                    <a:lstStyle/>
                    <a:p>
                      <a:pPr marL="0" marR="0" lvl="0" indent="0" algn="ctr" defTabSz="914400" rtl="0" eaLnBrk="1" fontAlgn="base" latinLnBrk="0" hangingPunct="1">
                        <a:lnSpc>
                          <a:spcPct val="150000"/>
                        </a:lnSpc>
                        <a:spcBef>
                          <a:spcPct val="0"/>
                        </a:spcBef>
                        <a:spcAft>
                          <a:spcPct val="0"/>
                        </a:spcAft>
                        <a:buClrTx/>
                        <a:buSzTx/>
                        <a:buFont typeface="Arial" pitchFamily="34" charset="0"/>
                        <a:buNone/>
                        <a:tabLst/>
                      </a:pPr>
                      <a:r>
                        <a:rPr kumimoji="0" lang="zh-CN" altLang="en-US" sz="1600" b="1" u="none" strike="noStrike" cap="none" normalizeH="0" baseline="0" dirty="0" smtClean="0">
                          <a:ln>
                            <a:noFill/>
                          </a:ln>
                          <a:solidFill>
                            <a:schemeClr val="tx1"/>
                          </a:solidFill>
                          <a:effectLst/>
                          <a:latin typeface="华文楷体" pitchFamily="2" charset="-122"/>
                          <a:ea typeface="华文楷体" pitchFamily="2" charset="-122"/>
                        </a:rPr>
                        <a:t>电子与信息工程</a:t>
                      </a:r>
                      <a:endParaRPr kumimoji="0" lang="zh-CN" altLang="en-US" sz="1600" b="1" i="0" u="none" strike="noStrike" cap="none" normalizeH="0" baseline="0" dirty="0" smtClean="0">
                        <a:ln>
                          <a:noFill/>
                        </a:ln>
                        <a:solidFill>
                          <a:schemeClr val="tx1"/>
                        </a:solidFill>
                        <a:effectLst/>
                        <a:latin typeface="华文楷体" pitchFamily="2" charset="-122"/>
                        <a:ea typeface="华文楷体" pitchFamily="2" charset="-122"/>
                        <a:cs typeface="Times New Roman" pitchFamily="18" charset="0"/>
                      </a:endParaRPr>
                    </a:p>
                  </a:txBody>
                  <a:tcPr marL="68580" marR="68580" marT="0" marB="0" horzOverflow="overflow">
                    <a:solidFill>
                      <a:schemeClr val="bg1"/>
                    </a:solidFill>
                  </a:tcPr>
                </a:tc>
                <a:tc>
                  <a:txBody>
                    <a:bodyPr/>
                    <a:lstStyle/>
                    <a:p>
                      <a:pPr marL="0" marR="0" lvl="0" indent="0" algn="ctr" defTabSz="914400" rtl="0" eaLnBrk="1" fontAlgn="base" latinLnBrk="0" hangingPunct="1">
                        <a:lnSpc>
                          <a:spcPct val="150000"/>
                        </a:lnSpc>
                        <a:spcBef>
                          <a:spcPct val="0"/>
                        </a:spcBef>
                        <a:spcAft>
                          <a:spcPct val="0"/>
                        </a:spcAft>
                        <a:buClrTx/>
                        <a:buSzTx/>
                        <a:buFont typeface="Arial" pitchFamily="34" charset="0"/>
                        <a:buNone/>
                        <a:tabLst/>
                      </a:pPr>
                      <a:r>
                        <a:rPr kumimoji="0" lang="zh-CN" altLang="en-US" sz="1600" b="1" u="none" strike="noStrike" cap="none" normalizeH="0" baseline="0" smtClean="0">
                          <a:ln>
                            <a:noFill/>
                          </a:ln>
                          <a:solidFill>
                            <a:schemeClr val="tx1"/>
                          </a:solidFill>
                          <a:effectLst/>
                          <a:latin typeface="华文楷体" pitchFamily="2" charset="-122"/>
                          <a:ea typeface="华文楷体" pitchFamily="2" charset="-122"/>
                        </a:rPr>
                        <a:t>核能与核技术工程</a:t>
                      </a:r>
                      <a:endParaRPr kumimoji="0" lang="zh-CN" altLang="en-US" sz="1600" b="1" i="0" u="none" strike="noStrike" cap="none" normalizeH="0" baseline="0" smtClean="0">
                        <a:ln>
                          <a:noFill/>
                        </a:ln>
                        <a:solidFill>
                          <a:schemeClr val="tx1"/>
                        </a:solidFill>
                        <a:effectLst/>
                        <a:latin typeface="华文楷体" pitchFamily="2" charset="-122"/>
                        <a:ea typeface="华文楷体" pitchFamily="2" charset="-122"/>
                        <a:cs typeface="Times New Roman" pitchFamily="18" charset="0"/>
                      </a:endParaRPr>
                    </a:p>
                  </a:txBody>
                  <a:tcPr marL="68580" marR="68580" marT="0" marB="0" horzOverflow="overflow">
                    <a:solidFill>
                      <a:schemeClr val="bg1"/>
                    </a:solidFill>
                  </a:tcPr>
                </a:tc>
              </a:tr>
              <a:tr h="281878">
                <a:tc>
                  <a:txBody>
                    <a:bodyPr/>
                    <a:lstStyle/>
                    <a:p>
                      <a:pPr marL="0" marR="0" lvl="0" indent="0" algn="ctr" defTabSz="914400" rtl="0" eaLnBrk="1" fontAlgn="base" latinLnBrk="0" hangingPunct="1">
                        <a:lnSpc>
                          <a:spcPct val="150000"/>
                        </a:lnSpc>
                        <a:spcBef>
                          <a:spcPct val="0"/>
                        </a:spcBef>
                        <a:spcAft>
                          <a:spcPct val="0"/>
                        </a:spcAft>
                        <a:buClrTx/>
                        <a:buSzTx/>
                        <a:buFont typeface="Arial" pitchFamily="34" charset="0"/>
                        <a:buNone/>
                        <a:tabLst/>
                      </a:pPr>
                      <a:r>
                        <a:rPr kumimoji="0" lang="zh-CN" altLang="en-US" sz="1600" b="1" u="none" strike="noStrike" cap="none" normalizeH="0" baseline="0" dirty="0" smtClean="0">
                          <a:ln>
                            <a:noFill/>
                          </a:ln>
                          <a:solidFill>
                            <a:schemeClr val="tx1"/>
                          </a:solidFill>
                          <a:effectLst/>
                          <a:latin typeface="华文楷体" pitchFamily="2" charset="-122"/>
                          <a:ea typeface="华文楷体" pitchFamily="2" charset="-122"/>
                        </a:rPr>
                        <a:t>计算机技术</a:t>
                      </a:r>
                      <a:endParaRPr kumimoji="0" lang="zh-CN" altLang="en-US" sz="1600" b="1" i="0" u="none" strike="noStrike" cap="none" normalizeH="0" baseline="0" dirty="0" smtClean="0">
                        <a:ln>
                          <a:noFill/>
                        </a:ln>
                        <a:solidFill>
                          <a:schemeClr val="tx1"/>
                        </a:solidFill>
                        <a:effectLst/>
                        <a:latin typeface="华文楷体" pitchFamily="2" charset="-122"/>
                        <a:ea typeface="华文楷体" pitchFamily="2" charset="-122"/>
                        <a:cs typeface="Times New Roman" pitchFamily="18" charset="0"/>
                      </a:endParaRPr>
                    </a:p>
                  </a:txBody>
                  <a:tcPr marL="68580" marR="68580" marT="0" marB="0" horzOverflow="overflow">
                    <a:solidFill>
                      <a:schemeClr val="bg1"/>
                    </a:solidFill>
                  </a:tcPr>
                </a:tc>
                <a:tc>
                  <a:txBody>
                    <a:bodyPr/>
                    <a:lstStyle/>
                    <a:p>
                      <a:pPr marL="0" marR="0" lvl="0" indent="0" algn="ctr" defTabSz="914400" rtl="0" eaLnBrk="1" fontAlgn="base" latinLnBrk="0" hangingPunct="1">
                        <a:lnSpc>
                          <a:spcPct val="150000"/>
                        </a:lnSpc>
                        <a:spcBef>
                          <a:spcPct val="0"/>
                        </a:spcBef>
                        <a:spcAft>
                          <a:spcPct val="0"/>
                        </a:spcAft>
                        <a:buClrTx/>
                        <a:buSzTx/>
                        <a:buFont typeface="Arial" pitchFamily="34" charset="0"/>
                        <a:buNone/>
                        <a:tabLst/>
                      </a:pPr>
                      <a:r>
                        <a:rPr kumimoji="0" lang="zh-CN" altLang="en-US" sz="1600" b="1" u="none" strike="noStrike" cap="none" normalizeH="0" baseline="0" smtClean="0">
                          <a:ln>
                            <a:noFill/>
                          </a:ln>
                          <a:solidFill>
                            <a:schemeClr val="tx1"/>
                          </a:solidFill>
                          <a:effectLst/>
                          <a:latin typeface="华文楷体" pitchFamily="2" charset="-122"/>
                          <a:ea typeface="华文楷体" pitchFamily="2" charset="-122"/>
                        </a:rPr>
                        <a:t>物流工程</a:t>
                      </a:r>
                      <a:endParaRPr kumimoji="0" lang="zh-CN" altLang="en-US" sz="1600" b="1" i="0" u="none" strike="noStrike" cap="none" normalizeH="0" baseline="0" smtClean="0">
                        <a:ln>
                          <a:noFill/>
                        </a:ln>
                        <a:solidFill>
                          <a:schemeClr val="tx1"/>
                        </a:solidFill>
                        <a:effectLst/>
                        <a:latin typeface="华文楷体" pitchFamily="2" charset="-122"/>
                        <a:ea typeface="华文楷体" pitchFamily="2" charset="-122"/>
                        <a:cs typeface="Times New Roman" pitchFamily="18" charset="0"/>
                      </a:endParaRPr>
                    </a:p>
                  </a:txBody>
                  <a:tcPr marL="68580" marR="68580" marT="0" marB="0" horzOverflow="overflow">
                    <a:solidFill>
                      <a:schemeClr val="bg1"/>
                    </a:solidFill>
                  </a:tcPr>
                </a:tc>
              </a:tr>
              <a:tr h="281878">
                <a:tc>
                  <a:txBody>
                    <a:bodyPr/>
                    <a:lstStyle/>
                    <a:p>
                      <a:pPr marL="0" marR="0" lvl="0" indent="0" algn="ctr" defTabSz="914400" rtl="0" eaLnBrk="1" fontAlgn="base" latinLnBrk="0" hangingPunct="1">
                        <a:lnSpc>
                          <a:spcPct val="150000"/>
                        </a:lnSpc>
                        <a:spcBef>
                          <a:spcPct val="0"/>
                        </a:spcBef>
                        <a:spcAft>
                          <a:spcPct val="0"/>
                        </a:spcAft>
                        <a:buClrTx/>
                        <a:buSzTx/>
                        <a:buFont typeface="Arial" pitchFamily="34" charset="0"/>
                        <a:buNone/>
                        <a:tabLst/>
                      </a:pPr>
                      <a:r>
                        <a:rPr kumimoji="0" lang="zh-CN" altLang="en-US" sz="1600" b="1" u="none" strike="noStrike" cap="none" normalizeH="0" baseline="0" dirty="0" smtClean="0">
                          <a:ln>
                            <a:noFill/>
                          </a:ln>
                          <a:solidFill>
                            <a:schemeClr val="tx1"/>
                          </a:solidFill>
                          <a:effectLst/>
                          <a:latin typeface="华文楷体" pitchFamily="2" charset="-122"/>
                          <a:ea typeface="华文楷体" pitchFamily="2" charset="-122"/>
                        </a:rPr>
                        <a:t>仪器仪表工程</a:t>
                      </a:r>
                      <a:endParaRPr kumimoji="0" lang="zh-CN" altLang="en-US" sz="1600" b="1" i="0" u="none" strike="noStrike" cap="none" normalizeH="0" baseline="0" dirty="0" smtClean="0">
                        <a:ln>
                          <a:noFill/>
                        </a:ln>
                        <a:solidFill>
                          <a:schemeClr val="tx1"/>
                        </a:solidFill>
                        <a:effectLst/>
                        <a:latin typeface="华文楷体" pitchFamily="2" charset="-122"/>
                        <a:ea typeface="华文楷体" pitchFamily="2" charset="-122"/>
                        <a:cs typeface="Times New Roman" pitchFamily="18" charset="0"/>
                      </a:endParaRPr>
                    </a:p>
                  </a:txBody>
                  <a:tcPr marL="68580" marR="68580" marT="0" marB="0" horzOverflow="overflow">
                    <a:solidFill>
                      <a:schemeClr val="bg1"/>
                    </a:solidFill>
                  </a:tcPr>
                </a:tc>
                <a:tc>
                  <a:txBody>
                    <a:bodyPr/>
                    <a:lstStyle/>
                    <a:p>
                      <a:pPr marL="0" marR="0" lvl="0" indent="0" algn="ctr" defTabSz="914400" rtl="0" eaLnBrk="1" fontAlgn="base" latinLnBrk="0" hangingPunct="1">
                        <a:lnSpc>
                          <a:spcPct val="150000"/>
                        </a:lnSpc>
                        <a:spcBef>
                          <a:spcPct val="0"/>
                        </a:spcBef>
                        <a:spcAft>
                          <a:spcPct val="0"/>
                        </a:spcAft>
                        <a:buClrTx/>
                        <a:buSzTx/>
                        <a:buFont typeface="Arial" pitchFamily="34" charset="0"/>
                        <a:buNone/>
                        <a:tabLst/>
                      </a:pPr>
                      <a:r>
                        <a:rPr kumimoji="0" lang="zh-CN" altLang="en-US" sz="1600" b="1" u="none" strike="noStrike" cap="none" normalizeH="0" baseline="0" dirty="0" smtClean="0">
                          <a:ln>
                            <a:noFill/>
                          </a:ln>
                          <a:solidFill>
                            <a:schemeClr val="tx1"/>
                          </a:solidFill>
                          <a:effectLst/>
                          <a:latin typeface="华文楷体" pitchFamily="2" charset="-122"/>
                          <a:ea typeface="华文楷体" pitchFamily="2" charset="-122"/>
                        </a:rPr>
                        <a:t>地质工程</a:t>
                      </a:r>
                      <a:endParaRPr kumimoji="0" lang="zh-CN" altLang="en-US" sz="1600" b="1" i="0" u="none" strike="noStrike" cap="none" normalizeH="0" baseline="0" dirty="0" smtClean="0">
                        <a:ln>
                          <a:noFill/>
                        </a:ln>
                        <a:solidFill>
                          <a:schemeClr val="tx1"/>
                        </a:solidFill>
                        <a:effectLst/>
                        <a:latin typeface="华文楷体" pitchFamily="2" charset="-122"/>
                        <a:ea typeface="华文楷体" pitchFamily="2" charset="-122"/>
                        <a:cs typeface="Times New Roman" pitchFamily="18" charset="0"/>
                      </a:endParaRPr>
                    </a:p>
                  </a:txBody>
                  <a:tcPr marL="68580" marR="68580" marT="0" marB="0" horzOverflow="overflow">
                    <a:solidFill>
                      <a:schemeClr val="bg1"/>
                    </a:solidFill>
                  </a:tcPr>
                </a:tc>
              </a:tr>
              <a:tr h="281878">
                <a:tc>
                  <a:txBody>
                    <a:bodyPr/>
                    <a:lstStyle/>
                    <a:p>
                      <a:pPr marL="0" marR="0" lvl="0" indent="0" algn="ctr" defTabSz="914400" rtl="0" eaLnBrk="1" fontAlgn="base" latinLnBrk="0" hangingPunct="1">
                        <a:lnSpc>
                          <a:spcPct val="150000"/>
                        </a:lnSpc>
                        <a:spcBef>
                          <a:spcPct val="0"/>
                        </a:spcBef>
                        <a:spcAft>
                          <a:spcPct val="0"/>
                        </a:spcAft>
                        <a:buClrTx/>
                        <a:buSzTx/>
                        <a:buFont typeface="Arial" pitchFamily="34" charset="0"/>
                        <a:buNone/>
                        <a:tabLst/>
                      </a:pPr>
                      <a:r>
                        <a:rPr kumimoji="0" lang="zh-CN" altLang="en-US" sz="1600" b="1" u="none" strike="noStrike" cap="none" normalizeH="0" baseline="0" dirty="0" smtClean="0">
                          <a:ln>
                            <a:noFill/>
                          </a:ln>
                          <a:solidFill>
                            <a:schemeClr val="tx1"/>
                          </a:solidFill>
                          <a:effectLst/>
                          <a:latin typeface="华文楷体" pitchFamily="2" charset="-122"/>
                          <a:ea typeface="华文楷体" pitchFamily="2" charset="-122"/>
                        </a:rPr>
                        <a:t>动力工程</a:t>
                      </a:r>
                      <a:endParaRPr kumimoji="0" lang="zh-CN" altLang="en-US" sz="1600" b="1" i="0" u="none" strike="noStrike" cap="none" normalizeH="0" baseline="0" dirty="0" smtClean="0">
                        <a:ln>
                          <a:noFill/>
                        </a:ln>
                        <a:solidFill>
                          <a:schemeClr val="tx1"/>
                        </a:solidFill>
                        <a:effectLst/>
                        <a:latin typeface="华文楷体" pitchFamily="2" charset="-122"/>
                        <a:ea typeface="华文楷体" pitchFamily="2" charset="-122"/>
                        <a:cs typeface="Times New Roman" pitchFamily="18" charset="0"/>
                      </a:endParaRPr>
                    </a:p>
                  </a:txBody>
                  <a:tcPr marL="68580" marR="68580" marT="0" marB="0" horzOverflow="overflow">
                    <a:solidFill>
                      <a:schemeClr val="bg1"/>
                    </a:solidFill>
                  </a:tcPr>
                </a:tc>
                <a:tc>
                  <a:txBody>
                    <a:bodyPr/>
                    <a:lstStyle/>
                    <a:p>
                      <a:pPr marL="0" marR="0" lvl="0" indent="0" algn="ctr" defTabSz="914400" rtl="0" eaLnBrk="1" fontAlgn="base" latinLnBrk="0" hangingPunct="1">
                        <a:lnSpc>
                          <a:spcPct val="150000"/>
                        </a:lnSpc>
                        <a:spcBef>
                          <a:spcPct val="0"/>
                        </a:spcBef>
                        <a:spcAft>
                          <a:spcPct val="0"/>
                        </a:spcAft>
                        <a:buClrTx/>
                        <a:buSzTx/>
                        <a:buFont typeface="Arial" pitchFamily="34" charset="0"/>
                        <a:buNone/>
                        <a:tabLst/>
                      </a:pPr>
                      <a:r>
                        <a:rPr kumimoji="0" lang="zh-CN" altLang="en-US" sz="1600" b="1" u="none" strike="noStrike" cap="none" normalizeH="0" baseline="0" dirty="0" smtClean="0">
                          <a:ln>
                            <a:noFill/>
                          </a:ln>
                          <a:solidFill>
                            <a:schemeClr val="tx1"/>
                          </a:solidFill>
                          <a:effectLst/>
                          <a:latin typeface="华文楷体" pitchFamily="2" charset="-122"/>
                          <a:ea typeface="华文楷体" pitchFamily="2" charset="-122"/>
                        </a:rPr>
                        <a:t>安全工程</a:t>
                      </a:r>
                      <a:endParaRPr kumimoji="0" lang="zh-CN" altLang="en-US" sz="1600" b="1" i="0" u="none" strike="noStrike" cap="none" normalizeH="0" baseline="0" dirty="0" smtClean="0">
                        <a:ln>
                          <a:noFill/>
                        </a:ln>
                        <a:solidFill>
                          <a:schemeClr val="tx1"/>
                        </a:solidFill>
                        <a:effectLst/>
                        <a:latin typeface="华文楷体" pitchFamily="2" charset="-122"/>
                        <a:ea typeface="华文楷体" pitchFamily="2" charset="-122"/>
                        <a:cs typeface="Times New Roman" pitchFamily="18" charset="0"/>
                      </a:endParaRPr>
                    </a:p>
                  </a:txBody>
                  <a:tcPr marL="68580" marR="68580" marT="0" marB="0" horzOverflow="overflow">
                    <a:solidFill>
                      <a:schemeClr val="bg1"/>
                    </a:solidFill>
                  </a:tcPr>
                </a:tc>
              </a:tr>
              <a:tr h="281878">
                <a:tc>
                  <a:txBody>
                    <a:bodyPr/>
                    <a:lstStyle/>
                    <a:p>
                      <a:pPr marL="0" marR="0" lvl="0" indent="0" algn="ctr" defTabSz="914400" rtl="0" eaLnBrk="1" fontAlgn="base" latinLnBrk="0" hangingPunct="1">
                        <a:lnSpc>
                          <a:spcPct val="150000"/>
                        </a:lnSpc>
                        <a:spcBef>
                          <a:spcPct val="0"/>
                        </a:spcBef>
                        <a:spcAft>
                          <a:spcPct val="0"/>
                        </a:spcAft>
                        <a:buClrTx/>
                        <a:buSzTx/>
                        <a:buFont typeface="Arial" pitchFamily="34" charset="0"/>
                        <a:buNone/>
                        <a:tabLst/>
                      </a:pPr>
                      <a:r>
                        <a:rPr kumimoji="0" lang="zh-CN" altLang="en-US" sz="1600" b="1" u="none" strike="noStrike" cap="none" normalizeH="0" baseline="0" dirty="0" smtClean="0">
                          <a:ln>
                            <a:noFill/>
                          </a:ln>
                          <a:solidFill>
                            <a:schemeClr val="tx1"/>
                          </a:solidFill>
                          <a:effectLst/>
                          <a:latin typeface="华文楷体" pitchFamily="2" charset="-122"/>
                          <a:ea typeface="华文楷体" pitchFamily="2" charset="-122"/>
                        </a:rPr>
                        <a:t>控制工程</a:t>
                      </a:r>
                      <a:endParaRPr kumimoji="0" lang="zh-CN" altLang="en-US" sz="1600" b="1" i="0" u="none" strike="noStrike" cap="none" normalizeH="0" baseline="0" dirty="0" smtClean="0">
                        <a:ln>
                          <a:noFill/>
                        </a:ln>
                        <a:solidFill>
                          <a:schemeClr val="tx1"/>
                        </a:solidFill>
                        <a:effectLst/>
                        <a:latin typeface="华文楷体" pitchFamily="2" charset="-122"/>
                        <a:ea typeface="华文楷体" pitchFamily="2" charset="-122"/>
                        <a:cs typeface="Times New Roman" pitchFamily="18" charset="0"/>
                      </a:endParaRPr>
                    </a:p>
                  </a:txBody>
                  <a:tcPr marL="68580" marR="68580" marT="0" marB="0" horzOverflow="overflow">
                    <a:solidFill>
                      <a:schemeClr val="bg1"/>
                    </a:solidFill>
                  </a:tcPr>
                </a:tc>
                <a:tc>
                  <a:txBody>
                    <a:bodyPr/>
                    <a:lstStyle/>
                    <a:p>
                      <a:pPr marL="0" marR="0" lvl="0" indent="0" algn="ctr" defTabSz="914400" rtl="0" eaLnBrk="1" fontAlgn="base" latinLnBrk="0" hangingPunct="1">
                        <a:lnSpc>
                          <a:spcPct val="150000"/>
                        </a:lnSpc>
                        <a:spcBef>
                          <a:spcPct val="0"/>
                        </a:spcBef>
                        <a:spcAft>
                          <a:spcPct val="0"/>
                        </a:spcAft>
                        <a:buClrTx/>
                        <a:buSzTx/>
                        <a:buFont typeface="Arial" pitchFamily="34" charset="0"/>
                        <a:buNone/>
                        <a:tabLst/>
                      </a:pPr>
                      <a:r>
                        <a:rPr kumimoji="0" lang="zh-CN" altLang="en-US" sz="1600" b="1" u="none" strike="noStrike" cap="none" normalizeH="0" baseline="0" dirty="0" smtClean="0">
                          <a:ln>
                            <a:noFill/>
                          </a:ln>
                          <a:solidFill>
                            <a:schemeClr val="tx1"/>
                          </a:solidFill>
                          <a:effectLst/>
                          <a:latin typeface="华文楷体" pitchFamily="2" charset="-122"/>
                          <a:ea typeface="华文楷体" pitchFamily="2" charset="-122"/>
                        </a:rPr>
                        <a:t>材料工程</a:t>
                      </a:r>
                      <a:endParaRPr kumimoji="0" lang="zh-CN" altLang="en-US" sz="1600" b="1" i="0" u="none" strike="noStrike" cap="none" normalizeH="0" baseline="0" dirty="0" smtClean="0">
                        <a:ln>
                          <a:noFill/>
                        </a:ln>
                        <a:solidFill>
                          <a:schemeClr val="tx1"/>
                        </a:solidFill>
                        <a:effectLst/>
                        <a:latin typeface="华文楷体" pitchFamily="2" charset="-122"/>
                        <a:ea typeface="华文楷体" pitchFamily="2" charset="-122"/>
                        <a:cs typeface="Times New Roman" pitchFamily="18" charset="0"/>
                      </a:endParaRPr>
                    </a:p>
                  </a:txBody>
                  <a:tcPr marL="68580" marR="68580" marT="0" marB="0" horzOverflow="overflow">
                    <a:solidFill>
                      <a:schemeClr val="bg1"/>
                    </a:solidFill>
                  </a:tcPr>
                </a:tc>
              </a:tr>
              <a:tr h="281878">
                <a:tc>
                  <a:txBody>
                    <a:bodyPr/>
                    <a:lstStyle/>
                    <a:p>
                      <a:pPr marL="0" marR="0" lvl="0" indent="0" algn="ctr" defTabSz="914400" rtl="0" eaLnBrk="1" fontAlgn="base" latinLnBrk="0" hangingPunct="1">
                        <a:lnSpc>
                          <a:spcPct val="150000"/>
                        </a:lnSpc>
                        <a:spcBef>
                          <a:spcPct val="0"/>
                        </a:spcBef>
                        <a:spcAft>
                          <a:spcPct val="0"/>
                        </a:spcAft>
                        <a:buClrTx/>
                        <a:buSzTx/>
                        <a:buFont typeface="Arial" pitchFamily="34" charset="0"/>
                        <a:buNone/>
                        <a:tabLst/>
                      </a:pPr>
                      <a:r>
                        <a:rPr kumimoji="0" lang="zh-CN" altLang="en-US" sz="1600" b="1" u="none" strike="noStrike" cap="none" normalizeH="0" baseline="0" dirty="0" smtClean="0">
                          <a:ln>
                            <a:noFill/>
                          </a:ln>
                          <a:solidFill>
                            <a:schemeClr val="tx1"/>
                          </a:solidFill>
                          <a:effectLst/>
                          <a:latin typeface="华文楷体" pitchFamily="2" charset="-122"/>
                          <a:ea typeface="华文楷体" pitchFamily="2" charset="-122"/>
                        </a:rPr>
                        <a:t>化学工程</a:t>
                      </a:r>
                      <a:endParaRPr kumimoji="0" lang="zh-CN" altLang="en-US" sz="1600" b="1" i="0" u="none" strike="noStrike" cap="none" normalizeH="0" baseline="0" dirty="0" smtClean="0">
                        <a:ln>
                          <a:noFill/>
                        </a:ln>
                        <a:solidFill>
                          <a:schemeClr val="tx1"/>
                        </a:solidFill>
                        <a:effectLst/>
                        <a:latin typeface="华文楷体" pitchFamily="2" charset="-122"/>
                        <a:ea typeface="华文楷体" pitchFamily="2" charset="-122"/>
                        <a:cs typeface="Times New Roman" pitchFamily="18" charset="0"/>
                      </a:endParaRPr>
                    </a:p>
                  </a:txBody>
                  <a:tcPr marL="68580" marR="68580" marT="0" marB="0" horzOverflow="overflow">
                    <a:solidFill>
                      <a:schemeClr val="bg1"/>
                    </a:solidFill>
                  </a:tcPr>
                </a:tc>
                <a:tc>
                  <a:txBody>
                    <a:bodyPr/>
                    <a:lstStyle/>
                    <a:p>
                      <a:pPr marL="0" marR="0" lvl="0" indent="0" algn="ctr" defTabSz="914400" rtl="0" eaLnBrk="1" fontAlgn="base" latinLnBrk="0" hangingPunct="1">
                        <a:lnSpc>
                          <a:spcPct val="150000"/>
                        </a:lnSpc>
                        <a:spcBef>
                          <a:spcPct val="0"/>
                        </a:spcBef>
                        <a:spcAft>
                          <a:spcPct val="0"/>
                        </a:spcAft>
                        <a:buClrTx/>
                        <a:buSzTx/>
                        <a:buFont typeface="Arial" pitchFamily="34" charset="0"/>
                        <a:buNone/>
                        <a:tabLst/>
                      </a:pPr>
                      <a:r>
                        <a:rPr kumimoji="0" lang="zh-CN" altLang="en-US" sz="1600" b="1" u="none" strike="noStrike" cap="none" normalizeH="0" baseline="0" dirty="0" smtClean="0">
                          <a:ln>
                            <a:noFill/>
                          </a:ln>
                          <a:solidFill>
                            <a:schemeClr val="tx1"/>
                          </a:solidFill>
                          <a:effectLst/>
                          <a:latin typeface="华文楷体" pitchFamily="2" charset="-122"/>
                          <a:ea typeface="华文楷体" pitchFamily="2" charset="-122"/>
                        </a:rPr>
                        <a:t>集成电路工程</a:t>
                      </a:r>
                      <a:endParaRPr kumimoji="0" lang="zh-CN" altLang="en-US" sz="1600" b="1" i="0" u="none" strike="noStrike" cap="none" normalizeH="0" baseline="0" dirty="0" smtClean="0">
                        <a:ln>
                          <a:noFill/>
                        </a:ln>
                        <a:solidFill>
                          <a:schemeClr val="tx1"/>
                        </a:solidFill>
                        <a:effectLst/>
                        <a:latin typeface="华文楷体" pitchFamily="2" charset="-122"/>
                        <a:ea typeface="华文楷体" pitchFamily="2" charset="-122"/>
                        <a:cs typeface="Times New Roman" pitchFamily="18" charset="0"/>
                      </a:endParaRPr>
                    </a:p>
                  </a:txBody>
                  <a:tcPr marL="68580" marR="68580" marT="0" marB="0" horzOverflow="overflow">
                    <a:solidFill>
                      <a:schemeClr val="bg1"/>
                    </a:solidFill>
                  </a:tcPr>
                </a:tc>
              </a:tr>
              <a:tr h="281878">
                <a:tc>
                  <a:txBody>
                    <a:bodyPr/>
                    <a:lstStyle/>
                    <a:p>
                      <a:pPr marL="0" marR="0" lvl="0" indent="0" algn="ctr" defTabSz="914400" rtl="0" eaLnBrk="1" fontAlgn="base" latinLnBrk="0" hangingPunct="1">
                        <a:lnSpc>
                          <a:spcPct val="150000"/>
                        </a:lnSpc>
                        <a:spcBef>
                          <a:spcPct val="0"/>
                        </a:spcBef>
                        <a:spcAft>
                          <a:spcPct val="0"/>
                        </a:spcAft>
                        <a:buClrTx/>
                        <a:buSzTx/>
                        <a:buFont typeface="Arial" pitchFamily="34" charset="0"/>
                        <a:buNone/>
                        <a:tabLst/>
                      </a:pPr>
                      <a:r>
                        <a:rPr kumimoji="0" lang="zh-CN" altLang="en-US" sz="1600" b="1" u="none" strike="noStrike" cap="none" normalizeH="0" baseline="0" dirty="0" smtClean="0">
                          <a:ln>
                            <a:noFill/>
                          </a:ln>
                          <a:solidFill>
                            <a:schemeClr val="tx1"/>
                          </a:solidFill>
                          <a:effectLst/>
                          <a:latin typeface="华文楷体" pitchFamily="2" charset="-122"/>
                          <a:ea typeface="华文楷体" pitchFamily="2" charset="-122"/>
                        </a:rPr>
                        <a:t>机械工程</a:t>
                      </a:r>
                      <a:endParaRPr kumimoji="0" lang="zh-CN" altLang="en-US" sz="1600" b="1" i="0" u="none" strike="noStrike" cap="none" normalizeH="0" baseline="0" dirty="0" smtClean="0">
                        <a:ln>
                          <a:noFill/>
                        </a:ln>
                        <a:solidFill>
                          <a:schemeClr val="tx1"/>
                        </a:solidFill>
                        <a:effectLst/>
                        <a:latin typeface="华文楷体" pitchFamily="2" charset="-122"/>
                        <a:ea typeface="华文楷体" pitchFamily="2" charset="-122"/>
                        <a:cs typeface="Times New Roman" pitchFamily="18" charset="0"/>
                      </a:endParaRPr>
                    </a:p>
                  </a:txBody>
                  <a:tcPr marL="68580" marR="68580" marT="0" marB="0" horzOverflow="overflow">
                    <a:solidFill>
                      <a:schemeClr val="bg1"/>
                    </a:solidFill>
                  </a:tcPr>
                </a:tc>
                <a:tc>
                  <a:txBody>
                    <a:bodyPr/>
                    <a:lstStyle/>
                    <a:p>
                      <a:pPr marL="0" marR="0" lvl="0" indent="0" algn="ctr" defTabSz="914400" rtl="0" eaLnBrk="1" fontAlgn="base" latinLnBrk="0" hangingPunct="1">
                        <a:lnSpc>
                          <a:spcPct val="150000"/>
                        </a:lnSpc>
                        <a:spcBef>
                          <a:spcPct val="0"/>
                        </a:spcBef>
                        <a:spcAft>
                          <a:spcPct val="0"/>
                        </a:spcAft>
                        <a:buClrTx/>
                        <a:buSzTx/>
                        <a:buFont typeface="Arial" pitchFamily="34" charset="0"/>
                        <a:buNone/>
                        <a:tabLst/>
                      </a:pPr>
                      <a:r>
                        <a:rPr kumimoji="0" lang="zh-CN" altLang="en-US" sz="1600" b="1" u="none" strike="noStrike" cap="none" normalizeH="0" baseline="0" dirty="0" smtClean="0">
                          <a:ln>
                            <a:noFill/>
                          </a:ln>
                          <a:solidFill>
                            <a:schemeClr val="tx1"/>
                          </a:solidFill>
                          <a:effectLst/>
                          <a:latin typeface="华文楷体" pitchFamily="2" charset="-122"/>
                          <a:ea typeface="华文楷体" pitchFamily="2" charset="-122"/>
                        </a:rPr>
                        <a:t>生物医学工程</a:t>
                      </a:r>
                      <a:endParaRPr kumimoji="0" lang="zh-CN" altLang="en-US" sz="1600" b="1" i="0" u="none" strike="noStrike" cap="none" normalizeH="0" baseline="0" dirty="0" smtClean="0">
                        <a:ln>
                          <a:noFill/>
                        </a:ln>
                        <a:solidFill>
                          <a:schemeClr val="tx1"/>
                        </a:solidFill>
                        <a:effectLst/>
                        <a:latin typeface="华文楷体" pitchFamily="2" charset="-122"/>
                        <a:ea typeface="华文楷体" pitchFamily="2" charset="-122"/>
                        <a:cs typeface="Times New Roman" pitchFamily="18" charset="0"/>
                      </a:endParaRPr>
                    </a:p>
                  </a:txBody>
                  <a:tcPr marL="68580" marR="68580" marT="0" marB="0" horzOverflow="overflow">
                    <a:solidFill>
                      <a:schemeClr val="bg1"/>
                    </a:solidFill>
                  </a:tcPr>
                </a:tc>
              </a:tr>
              <a:tr h="281878">
                <a:tc>
                  <a:txBody>
                    <a:bodyPr/>
                    <a:lstStyle/>
                    <a:p>
                      <a:pPr marL="0" marR="0" lvl="0" indent="0" algn="ctr" defTabSz="914400" rtl="0" eaLnBrk="1" fontAlgn="base" latinLnBrk="0" hangingPunct="1">
                        <a:lnSpc>
                          <a:spcPct val="150000"/>
                        </a:lnSpc>
                        <a:spcBef>
                          <a:spcPct val="0"/>
                        </a:spcBef>
                        <a:spcAft>
                          <a:spcPct val="0"/>
                        </a:spcAft>
                        <a:buClrTx/>
                        <a:buSzTx/>
                        <a:buFont typeface="Arial" pitchFamily="34" charset="0"/>
                        <a:buNone/>
                        <a:tabLst/>
                      </a:pPr>
                      <a:r>
                        <a:rPr kumimoji="0" lang="zh-CN" altLang="en-US" sz="1600" b="1" u="none" strike="noStrike" cap="none" normalizeH="0" baseline="0" smtClean="0">
                          <a:ln>
                            <a:noFill/>
                          </a:ln>
                          <a:solidFill>
                            <a:schemeClr val="tx1"/>
                          </a:solidFill>
                          <a:effectLst/>
                          <a:latin typeface="华文楷体" pitchFamily="2" charset="-122"/>
                          <a:ea typeface="华文楷体" pitchFamily="2" charset="-122"/>
                        </a:rPr>
                        <a:t>软件工程</a:t>
                      </a:r>
                      <a:endParaRPr kumimoji="0" lang="zh-CN" altLang="en-US" sz="1600" b="1" i="0" u="none" strike="noStrike" cap="none" normalizeH="0" baseline="0" smtClean="0">
                        <a:ln>
                          <a:noFill/>
                        </a:ln>
                        <a:solidFill>
                          <a:schemeClr val="tx1"/>
                        </a:solidFill>
                        <a:effectLst/>
                        <a:latin typeface="华文楷体" pitchFamily="2" charset="-122"/>
                        <a:ea typeface="华文楷体" pitchFamily="2" charset="-122"/>
                        <a:cs typeface="Times New Roman" pitchFamily="18" charset="0"/>
                      </a:endParaRPr>
                    </a:p>
                  </a:txBody>
                  <a:tcPr marL="68580" marR="68580" marT="0" marB="0" horzOverflow="overflow">
                    <a:solidFill>
                      <a:schemeClr val="bg1"/>
                    </a:solidFill>
                  </a:tcPr>
                </a:tc>
                <a:tc>
                  <a:txBody>
                    <a:bodyPr/>
                    <a:lstStyle/>
                    <a:p>
                      <a:pPr marL="0" marR="0" lvl="0" indent="0" algn="ctr" defTabSz="914400" rtl="0" eaLnBrk="1" fontAlgn="base" latinLnBrk="0" hangingPunct="1">
                        <a:lnSpc>
                          <a:spcPct val="150000"/>
                        </a:lnSpc>
                        <a:spcBef>
                          <a:spcPct val="0"/>
                        </a:spcBef>
                        <a:spcAft>
                          <a:spcPct val="0"/>
                        </a:spcAft>
                        <a:buClrTx/>
                        <a:buSzTx/>
                        <a:buFont typeface="Arial" pitchFamily="34" charset="0"/>
                        <a:buNone/>
                        <a:tabLst/>
                      </a:pPr>
                      <a:r>
                        <a:rPr kumimoji="0" lang="zh-CN" altLang="en-US" sz="1600" b="1" u="none" strike="noStrike" cap="none" normalizeH="0" baseline="0" dirty="0" smtClean="0">
                          <a:ln>
                            <a:noFill/>
                          </a:ln>
                          <a:solidFill>
                            <a:schemeClr val="tx1"/>
                          </a:solidFill>
                          <a:effectLst/>
                          <a:latin typeface="华文楷体" pitchFamily="2" charset="-122"/>
                          <a:ea typeface="华文楷体" pitchFamily="2" charset="-122"/>
                        </a:rPr>
                        <a:t>项目管理</a:t>
                      </a:r>
                      <a:endParaRPr kumimoji="0" lang="zh-CN" altLang="en-US" sz="1600" b="1" i="0" u="none" strike="noStrike" cap="none" normalizeH="0" baseline="0" dirty="0" smtClean="0">
                        <a:ln>
                          <a:noFill/>
                        </a:ln>
                        <a:solidFill>
                          <a:schemeClr val="tx1"/>
                        </a:solidFill>
                        <a:effectLst/>
                        <a:latin typeface="华文楷体" pitchFamily="2" charset="-122"/>
                        <a:ea typeface="华文楷体" pitchFamily="2" charset="-122"/>
                        <a:cs typeface="Times New Roman" pitchFamily="18" charset="0"/>
                      </a:endParaRPr>
                    </a:p>
                  </a:txBody>
                  <a:tcPr marL="68580" marR="68580" marT="0" marB="0" horzOverflow="overflow">
                    <a:solidFill>
                      <a:schemeClr val="bg1"/>
                    </a:solidFill>
                  </a:tcPr>
                </a:tc>
              </a:tr>
              <a:tr h="281878">
                <a:tc>
                  <a:txBody>
                    <a:bodyPr/>
                    <a:lstStyle/>
                    <a:p>
                      <a:pPr marL="0" marR="0" lvl="0" indent="0" algn="ctr" defTabSz="914400" rtl="0" eaLnBrk="1" fontAlgn="base" latinLnBrk="0" hangingPunct="1">
                        <a:lnSpc>
                          <a:spcPct val="150000"/>
                        </a:lnSpc>
                        <a:spcBef>
                          <a:spcPct val="0"/>
                        </a:spcBef>
                        <a:spcAft>
                          <a:spcPct val="0"/>
                        </a:spcAft>
                        <a:buClrTx/>
                        <a:buSzTx/>
                        <a:buFont typeface="Arial" pitchFamily="34" charset="0"/>
                        <a:buNone/>
                        <a:tabLst/>
                      </a:pPr>
                      <a:r>
                        <a:rPr kumimoji="0" lang="zh-CN" altLang="en-US" sz="1600" b="1" u="none" strike="noStrike" cap="none" normalizeH="0" baseline="0" dirty="0" smtClean="0">
                          <a:ln>
                            <a:noFill/>
                          </a:ln>
                          <a:solidFill>
                            <a:schemeClr val="tx1"/>
                          </a:solidFill>
                          <a:effectLst/>
                          <a:latin typeface="华文楷体" pitchFamily="2" charset="-122"/>
                          <a:ea typeface="华文楷体" pitchFamily="2" charset="-122"/>
                        </a:rPr>
                        <a:t>生物工程</a:t>
                      </a:r>
                      <a:endParaRPr kumimoji="0" lang="zh-CN" altLang="en-US" sz="1600" b="1" i="0" u="none" strike="noStrike" cap="none" normalizeH="0" baseline="0" dirty="0" smtClean="0">
                        <a:ln>
                          <a:noFill/>
                        </a:ln>
                        <a:solidFill>
                          <a:schemeClr val="tx1"/>
                        </a:solidFill>
                        <a:effectLst/>
                        <a:latin typeface="华文楷体" pitchFamily="2" charset="-122"/>
                        <a:ea typeface="华文楷体" pitchFamily="2" charset="-122"/>
                        <a:cs typeface="Times New Roman" pitchFamily="18" charset="0"/>
                      </a:endParaRPr>
                    </a:p>
                  </a:txBody>
                  <a:tcPr marL="68580" marR="68580" marT="0" marB="0" horzOverflow="overflow">
                    <a:solidFill>
                      <a:schemeClr val="bg1"/>
                    </a:solidFill>
                  </a:tcPr>
                </a:tc>
                <a:tc>
                  <a:txBody>
                    <a:bodyPr/>
                    <a:lstStyle/>
                    <a:p>
                      <a:pPr marL="0" marR="0" lvl="0" indent="0" algn="ctr" defTabSz="914400" rtl="0" eaLnBrk="1" fontAlgn="base" latinLnBrk="0" hangingPunct="1">
                        <a:lnSpc>
                          <a:spcPct val="150000"/>
                        </a:lnSpc>
                        <a:spcBef>
                          <a:spcPct val="0"/>
                        </a:spcBef>
                        <a:spcAft>
                          <a:spcPct val="0"/>
                        </a:spcAft>
                        <a:buClrTx/>
                        <a:buSzTx/>
                        <a:buFont typeface="Arial" pitchFamily="34" charset="0"/>
                        <a:buNone/>
                        <a:tabLst/>
                      </a:pPr>
                      <a:r>
                        <a:rPr kumimoji="0" lang="zh-CN" altLang="en-US" sz="1600" b="1" u="none" strike="noStrike" cap="none" normalizeH="0" baseline="0" dirty="0" smtClean="0">
                          <a:ln>
                            <a:noFill/>
                          </a:ln>
                          <a:solidFill>
                            <a:schemeClr val="tx1"/>
                          </a:solidFill>
                          <a:effectLst/>
                          <a:latin typeface="华文楷体" pitchFamily="2" charset="-122"/>
                          <a:ea typeface="华文楷体" pitchFamily="2" charset="-122"/>
                        </a:rPr>
                        <a:t>环境工程</a:t>
                      </a:r>
                      <a:endParaRPr kumimoji="0" lang="zh-CN" altLang="en-US" sz="1600" b="1" i="0" u="none" strike="noStrike" cap="none" normalizeH="0" baseline="0" dirty="0" smtClean="0">
                        <a:ln>
                          <a:noFill/>
                        </a:ln>
                        <a:solidFill>
                          <a:schemeClr val="tx1"/>
                        </a:solidFill>
                        <a:effectLst/>
                        <a:latin typeface="华文楷体" pitchFamily="2" charset="-122"/>
                        <a:ea typeface="华文楷体" pitchFamily="2" charset="-122"/>
                        <a:cs typeface="Times New Roman" pitchFamily="18" charset="0"/>
                      </a:endParaRPr>
                    </a:p>
                  </a:txBody>
                  <a:tcPr marL="68580" marR="68580" marT="0" marB="0" horzOverflow="overflow">
                    <a:solidFill>
                      <a:schemeClr val="bg1"/>
                    </a:solidFill>
                  </a:tcPr>
                </a:tc>
              </a:tr>
            </a:tbl>
          </a:graphicData>
        </a:graphic>
      </p:graphicFrame>
      <p:sp>
        <p:nvSpPr>
          <p:cNvPr id="19472" name="矩形 32"/>
          <p:cNvSpPr>
            <a:spLocks noChangeArrowheads="1"/>
          </p:cNvSpPr>
          <p:nvPr/>
        </p:nvSpPr>
        <p:spPr bwMode="auto">
          <a:xfrm>
            <a:off x="0" y="609600"/>
            <a:ext cx="7921625"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73050" indent="-273050">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just">
              <a:spcBef>
                <a:spcPct val="50000"/>
              </a:spcBef>
            </a:pPr>
            <a:r>
              <a:rPr lang="zh-CN" altLang="en-US" sz="2800" b="1">
                <a:latin typeface="Times New Roman" panose="02020603050405020304" pitchFamily="18" charset="0"/>
                <a:ea typeface="黑体" panose="02010609060101010101" pitchFamily="49" charset="-122"/>
              </a:rPr>
              <a:t>专业学位点已经发展到</a:t>
            </a:r>
            <a:r>
              <a:rPr lang="en-US" altLang="zh-CN" sz="2800" b="1">
                <a:solidFill>
                  <a:srgbClr val="C00000"/>
                </a:solidFill>
                <a:latin typeface="Times New Roman" panose="02020603050405020304" pitchFamily="18" charset="0"/>
                <a:ea typeface="黑体" panose="02010609060101010101" pitchFamily="49" charset="-122"/>
              </a:rPr>
              <a:t>11</a:t>
            </a:r>
            <a:r>
              <a:rPr lang="zh-CN" altLang="en-US" sz="2800" b="1">
                <a:latin typeface="Times New Roman" panose="02020603050405020304" pitchFamily="18" charset="0"/>
                <a:ea typeface="黑体" panose="02010609060101010101" pitchFamily="49" charset="-122"/>
              </a:rPr>
              <a:t>类，其中工程硕士可以授权的领域为</a:t>
            </a:r>
            <a:r>
              <a:rPr lang="en-US" altLang="zh-CN" sz="2800" b="1">
                <a:latin typeface="Times New Roman" panose="02020603050405020304" pitchFamily="18" charset="0"/>
                <a:ea typeface="黑体" panose="02010609060101010101" pitchFamily="49" charset="-122"/>
              </a:rPr>
              <a:t>18</a:t>
            </a:r>
            <a:r>
              <a:rPr lang="zh-CN" altLang="en-US" sz="2800" b="1">
                <a:latin typeface="Times New Roman" panose="02020603050405020304" pitchFamily="18" charset="0"/>
                <a:ea typeface="黑体" panose="02010609060101010101" pitchFamily="49" charset="-122"/>
              </a:rPr>
              <a:t>个。</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67"/>
          <p:cNvSpPr>
            <a:spLocks noChangeArrowheads="1"/>
          </p:cNvSpPr>
          <p:nvPr/>
        </p:nvSpPr>
        <p:spPr bwMode="auto">
          <a:xfrm>
            <a:off x="177800" y="1916113"/>
            <a:ext cx="8713788" cy="2305050"/>
          </a:xfrm>
          <a:prstGeom prst="rect">
            <a:avLst/>
          </a:prstGeom>
          <a:solidFill>
            <a:srgbClr val="CCFFFF">
              <a:alpha val="25098"/>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marL="269875" indent="-269875">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lnSpc>
                <a:spcPct val="160000"/>
              </a:lnSpc>
              <a:buClr>
                <a:schemeClr val="accent1"/>
              </a:buClr>
              <a:buSzPct val="115000"/>
              <a:buFont typeface="Wingdings" panose="05000000000000000000" pitchFamily="2" charset="2"/>
              <a:buChar char="w"/>
            </a:pPr>
            <a:r>
              <a:rPr lang="zh-CN" altLang="en-US" sz="2400">
                <a:solidFill>
                  <a:srgbClr val="FF1919"/>
                </a:solidFill>
                <a:ea typeface="黑体" panose="02010609060101010101" pitchFamily="49" charset="-122"/>
              </a:rPr>
              <a:t>现有的</a:t>
            </a:r>
            <a:r>
              <a:rPr lang="en-US" altLang="zh-CN" sz="2400" b="1">
                <a:solidFill>
                  <a:srgbClr val="FF1919"/>
                </a:solidFill>
                <a:ea typeface="黑体" panose="02010609060101010101" pitchFamily="49" charset="-122"/>
              </a:rPr>
              <a:t>8</a:t>
            </a:r>
            <a:r>
              <a:rPr lang="zh-CN" altLang="en-US" sz="2400" b="1">
                <a:solidFill>
                  <a:srgbClr val="FF1919"/>
                </a:solidFill>
                <a:ea typeface="黑体" panose="02010609060101010101" pitchFamily="49" charset="-122"/>
              </a:rPr>
              <a:t>个</a:t>
            </a:r>
            <a:r>
              <a:rPr lang="zh-CN" altLang="en-US" sz="2400">
                <a:solidFill>
                  <a:srgbClr val="FF1919"/>
                </a:solidFill>
                <a:ea typeface="黑体" panose="02010609060101010101" pitchFamily="49" charset="-122"/>
              </a:rPr>
              <a:t>一级学科国家重点学科中理学占</a:t>
            </a:r>
            <a:r>
              <a:rPr lang="en-US" altLang="zh-CN" sz="2400" b="1">
                <a:solidFill>
                  <a:srgbClr val="FF1919"/>
                </a:solidFill>
                <a:ea typeface="黑体" panose="02010609060101010101" pitchFamily="49" charset="-122"/>
              </a:rPr>
              <a:t>6</a:t>
            </a:r>
            <a:r>
              <a:rPr lang="zh-CN" altLang="en-US" sz="2400" b="1">
                <a:solidFill>
                  <a:srgbClr val="FF1919"/>
                </a:solidFill>
                <a:ea typeface="黑体" panose="02010609060101010101" pitchFamily="49" charset="-122"/>
              </a:rPr>
              <a:t>个</a:t>
            </a:r>
            <a:r>
              <a:rPr lang="zh-CN" altLang="en-US" sz="2400">
                <a:solidFill>
                  <a:srgbClr val="FF1919"/>
                </a:solidFill>
                <a:ea typeface="黑体" panose="02010609060101010101" pitchFamily="49" charset="-122"/>
              </a:rPr>
              <a:t>，</a:t>
            </a:r>
            <a:r>
              <a:rPr lang="zh-CN" altLang="en-US" sz="2400">
                <a:solidFill>
                  <a:srgbClr val="330019"/>
                </a:solidFill>
                <a:ea typeface="黑体" panose="02010609060101010101" pitchFamily="49" charset="-122"/>
              </a:rPr>
              <a:t>数量并列全国高校</a:t>
            </a:r>
            <a:r>
              <a:rPr lang="zh-CN" altLang="en-US" sz="2400" b="1">
                <a:solidFill>
                  <a:srgbClr val="330019"/>
                </a:solidFill>
                <a:ea typeface="黑体" panose="02010609060101010101" pitchFamily="49" charset="-122"/>
              </a:rPr>
              <a:t>第一，</a:t>
            </a:r>
            <a:r>
              <a:rPr lang="zh-CN" altLang="en-US" sz="2400">
                <a:solidFill>
                  <a:srgbClr val="330019"/>
                </a:solidFill>
                <a:ea typeface="黑体" panose="02010609060101010101" pitchFamily="49" charset="-122"/>
              </a:rPr>
              <a:t>理学博士点国家重点学科覆盖率达到</a:t>
            </a:r>
            <a:r>
              <a:rPr lang="en-US" altLang="zh-CN" sz="2400" b="1">
                <a:solidFill>
                  <a:srgbClr val="330019"/>
                </a:solidFill>
                <a:ea typeface="黑体" panose="02010609060101010101" pitchFamily="49" charset="-122"/>
              </a:rPr>
              <a:t>100% </a:t>
            </a:r>
            <a:r>
              <a:rPr lang="zh-CN" altLang="en-US" sz="2400">
                <a:solidFill>
                  <a:srgbClr val="330019"/>
                </a:solidFill>
                <a:ea typeface="黑体" panose="02010609060101010101" pitchFamily="49" charset="-122"/>
              </a:rPr>
              <a:t>；工学博士点国家重点学科覆盖率达到</a:t>
            </a:r>
            <a:r>
              <a:rPr lang="en-US" altLang="zh-CN" sz="2400" b="1">
                <a:solidFill>
                  <a:srgbClr val="330019"/>
                </a:solidFill>
                <a:ea typeface="黑体" panose="02010609060101010101" pitchFamily="49" charset="-122"/>
              </a:rPr>
              <a:t>40%  </a:t>
            </a:r>
            <a:r>
              <a:rPr lang="zh-CN" altLang="en-US" sz="2400" b="1">
                <a:solidFill>
                  <a:srgbClr val="330019"/>
                </a:solidFill>
                <a:ea typeface="黑体" panose="02010609060101010101" pitchFamily="49" charset="-122"/>
                <a:sym typeface="Baskerville Old Face" panose="02020602080505020303" pitchFamily="18" charset="0"/>
              </a:rPr>
              <a:t>；</a:t>
            </a:r>
            <a:r>
              <a:rPr lang="zh-CN" altLang="en-US" sz="2400">
                <a:solidFill>
                  <a:srgbClr val="FF1919"/>
                </a:solidFill>
                <a:ea typeface="黑体" panose="02010609060101010101" pitchFamily="49" charset="-122"/>
                <a:sym typeface="Baskerville Old Face" panose="02020602080505020303" pitchFamily="18" charset="0"/>
              </a:rPr>
              <a:t>全校</a:t>
            </a:r>
            <a:r>
              <a:rPr lang="en-US" altLang="zh-CN" sz="2400">
                <a:solidFill>
                  <a:srgbClr val="FF1919"/>
                </a:solidFill>
                <a:ea typeface="黑体" panose="02010609060101010101" pitchFamily="49" charset="-122"/>
                <a:sym typeface="Baskerville Old Face" panose="02020602080505020303" pitchFamily="18" charset="0"/>
              </a:rPr>
              <a:t>27</a:t>
            </a:r>
            <a:r>
              <a:rPr lang="zh-CN" altLang="en-US" sz="2400">
                <a:solidFill>
                  <a:srgbClr val="FF1919"/>
                </a:solidFill>
                <a:ea typeface="黑体" panose="02010609060101010101" pitchFamily="49" charset="-122"/>
                <a:sym typeface="Baskerville Old Face" panose="02020602080505020303" pitchFamily="18" charset="0"/>
              </a:rPr>
              <a:t>个一级学科，国家重点学科或省重点学科覆盖率达</a:t>
            </a:r>
            <a:r>
              <a:rPr lang="en-US" altLang="zh-CN" sz="2400" b="1">
                <a:solidFill>
                  <a:srgbClr val="FF1919"/>
                </a:solidFill>
                <a:ea typeface="黑体" panose="02010609060101010101" pitchFamily="49" charset="-122"/>
                <a:sym typeface="Baskerville Old Face" panose="02020602080505020303" pitchFamily="18" charset="0"/>
              </a:rPr>
              <a:t>100% </a:t>
            </a:r>
            <a:r>
              <a:rPr lang="zh-CN" altLang="en-US" sz="2400" b="1">
                <a:solidFill>
                  <a:srgbClr val="FF1919"/>
                </a:solidFill>
                <a:ea typeface="黑体" panose="02010609060101010101" pitchFamily="49" charset="-122"/>
                <a:sym typeface="Baskerville Old Face" panose="02020602080505020303" pitchFamily="18" charset="0"/>
              </a:rPr>
              <a:t>。</a:t>
            </a:r>
          </a:p>
          <a:p>
            <a:pPr eaLnBrk="1" hangingPunct="1">
              <a:lnSpc>
                <a:spcPct val="160000"/>
              </a:lnSpc>
              <a:buClr>
                <a:schemeClr val="accent1"/>
              </a:buClr>
              <a:buSzPct val="115000"/>
              <a:buFont typeface="Wingdings" panose="05000000000000000000" pitchFamily="2" charset="2"/>
              <a:buChar char="w"/>
            </a:pPr>
            <a:r>
              <a:rPr lang="en-US" altLang="zh-CN" sz="2400" b="1">
                <a:solidFill>
                  <a:srgbClr val="330019"/>
                </a:solidFill>
                <a:ea typeface="黑体" panose="02010609060101010101" pitchFamily="49" charset="-122"/>
              </a:rPr>
              <a:t>10</a:t>
            </a:r>
            <a:r>
              <a:rPr lang="zh-CN" altLang="en-US" sz="2400" b="1">
                <a:solidFill>
                  <a:srgbClr val="330019"/>
                </a:solidFill>
                <a:ea typeface="黑体" panose="02010609060101010101" pitchFamily="49" charset="-122"/>
              </a:rPr>
              <a:t>个</a:t>
            </a:r>
            <a:r>
              <a:rPr lang="zh-CN" altLang="en-US" sz="2400">
                <a:solidFill>
                  <a:srgbClr val="330019"/>
                </a:solidFill>
                <a:ea typeface="黑体" panose="02010609060101010101" pitchFamily="49" charset="-122"/>
              </a:rPr>
              <a:t>学科进入</a:t>
            </a:r>
            <a:r>
              <a:rPr lang="en-US" altLang="zh-CN" sz="2400">
                <a:solidFill>
                  <a:srgbClr val="330019"/>
                </a:solidFill>
                <a:ea typeface="黑体" panose="02010609060101010101" pitchFamily="49" charset="-122"/>
              </a:rPr>
              <a:t>ESI</a:t>
            </a:r>
            <a:r>
              <a:rPr lang="zh-CN" altLang="en-US" sz="2400" b="1">
                <a:solidFill>
                  <a:srgbClr val="330019"/>
                </a:solidFill>
                <a:ea typeface="黑体" panose="02010609060101010101" pitchFamily="49" charset="-122"/>
              </a:rPr>
              <a:t>世界前</a:t>
            </a:r>
            <a:r>
              <a:rPr lang="en-US" altLang="zh-CN" sz="2400" b="1">
                <a:solidFill>
                  <a:srgbClr val="330019"/>
                </a:solidFill>
                <a:ea typeface="黑体" panose="02010609060101010101" pitchFamily="49" charset="-122"/>
              </a:rPr>
              <a:t>1%</a:t>
            </a:r>
            <a:r>
              <a:rPr lang="zh-CN" altLang="en-US" sz="2400">
                <a:solidFill>
                  <a:srgbClr val="330019"/>
                </a:solidFill>
                <a:ea typeface="黑体" panose="02010609060101010101" pitchFamily="49" charset="-122"/>
              </a:rPr>
              <a:t>学科领域，其中</a:t>
            </a:r>
            <a:r>
              <a:rPr lang="en-US" altLang="zh-CN" sz="2400">
                <a:solidFill>
                  <a:srgbClr val="330019"/>
                </a:solidFill>
                <a:ea typeface="黑体" panose="02010609060101010101" pitchFamily="49" charset="-122"/>
              </a:rPr>
              <a:t>4</a:t>
            </a:r>
            <a:r>
              <a:rPr lang="zh-CN" altLang="en-US" sz="2400">
                <a:solidFill>
                  <a:srgbClr val="330019"/>
                </a:solidFill>
                <a:ea typeface="黑体" panose="02010609060101010101" pitchFamily="49" charset="-122"/>
              </a:rPr>
              <a:t>个学科进入世界前千分之一学科，</a:t>
            </a:r>
            <a:r>
              <a:rPr lang="en-US" altLang="zh-CN" sz="2400" b="1">
                <a:solidFill>
                  <a:srgbClr val="330019"/>
                </a:solidFill>
                <a:ea typeface="黑体" panose="02010609060101010101" pitchFamily="49" charset="-122"/>
              </a:rPr>
              <a:t>6</a:t>
            </a:r>
            <a:r>
              <a:rPr lang="zh-CN" altLang="en-US" sz="2400" b="1">
                <a:solidFill>
                  <a:srgbClr val="330019"/>
                </a:solidFill>
                <a:ea typeface="黑体" panose="02010609060101010101" pitchFamily="49" charset="-122"/>
              </a:rPr>
              <a:t>个</a:t>
            </a:r>
            <a:r>
              <a:rPr lang="zh-CN" altLang="en-US" sz="2400">
                <a:solidFill>
                  <a:srgbClr val="330019"/>
                </a:solidFill>
                <a:ea typeface="黑体" panose="02010609060101010101" pitchFamily="49" charset="-122"/>
              </a:rPr>
              <a:t>学科论文篇均被引次数超过世界平均水平。  </a:t>
            </a:r>
            <a:r>
              <a:rPr lang="en-US" altLang="zh-CN" sz="2400">
                <a:solidFill>
                  <a:srgbClr val="330019"/>
                </a:solidFill>
                <a:ea typeface="黑体" panose="02010609060101010101" pitchFamily="49" charset="-122"/>
              </a:rPr>
              <a:t>(2014</a:t>
            </a:r>
            <a:r>
              <a:rPr lang="zh-CN" altLang="en-US" sz="2400">
                <a:solidFill>
                  <a:srgbClr val="330019"/>
                </a:solidFill>
                <a:ea typeface="黑体" panose="02010609060101010101" pitchFamily="49" charset="-122"/>
              </a:rPr>
              <a:t>数据</a:t>
            </a:r>
            <a:r>
              <a:rPr lang="en-US" altLang="zh-CN" sz="2400">
                <a:solidFill>
                  <a:srgbClr val="330019"/>
                </a:solidFill>
                <a:ea typeface="黑体" panose="02010609060101010101" pitchFamily="49" charset="-122"/>
              </a:rPr>
              <a:t>)</a:t>
            </a:r>
            <a:endParaRPr lang="zh-CN" altLang="en-US" sz="2400"/>
          </a:p>
        </p:txBody>
      </p:sp>
      <p:sp>
        <p:nvSpPr>
          <p:cNvPr id="20483" name="Rectangle 2"/>
          <p:cNvSpPr>
            <a:spLocks noChangeArrowheads="1"/>
          </p:cNvSpPr>
          <p:nvPr/>
        </p:nvSpPr>
        <p:spPr bwMode="auto">
          <a:xfrm>
            <a:off x="611188" y="1196975"/>
            <a:ext cx="7543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zh-CN" altLang="en-US" sz="3200" b="1">
                <a:solidFill>
                  <a:srgbClr val="000099"/>
                </a:solidFill>
                <a:latin typeface="黑体" panose="02010609060101010101" pitchFamily="49" charset="-122"/>
                <a:ea typeface="黑体" panose="02010609060101010101" pitchFamily="49" charset="-122"/>
                <a:sym typeface="黑体" panose="02010609060101010101" pitchFamily="49" charset="-122"/>
              </a:rPr>
              <a:t>学科建设</a:t>
            </a:r>
            <a:endParaRPr lang="zh-CN" altLang="en-US"/>
          </a:p>
        </p:txBody>
      </p:sp>
      <p:sp>
        <p:nvSpPr>
          <p:cNvPr id="20484" name="AutoShape 11"/>
          <p:cNvSpPr>
            <a:spLocks noChangeArrowheads="1"/>
          </p:cNvSpPr>
          <p:nvPr/>
        </p:nvSpPr>
        <p:spPr bwMode="auto">
          <a:xfrm>
            <a:off x="2771775" y="1052513"/>
            <a:ext cx="6048375" cy="533400"/>
          </a:xfrm>
          <a:prstGeom prst="roundRect">
            <a:avLst>
              <a:gd name="adj" fmla="val 16667"/>
            </a:avLst>
          </a:prstGeom>
          <a:solidFill>
            <a:srgbClr val="0066C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marL="355600" indent="-355600">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zh-CN" altLang="en-US" sz="2400" b="1">
                <a:solidFill>
                  <a:srgbClr val="FFFFFF"/>
                </a:solidFill>
                <a:ea typeface="黑体" panose="02010609060101010101" pitchFamily="49" charset="-122"/>
                <a:sym typeface="Baskerville Old Face" panose="02020602080505020303" pitchFamily="18" charset="0"/>
              </a:rPr>
              <a:t>若干学科具备冲击世界一流的基础和条件 </a:t>
            </a:r>
            <a:endParaRPr lang="zh-CN" altLang="en-US"/>
          </a:p>
        </p:txBody>
      </p:sp>
      <p:graphicFrame>
        <p:nvGraphicFramePr>
          <p:cNvPr id="6" name="表格 5"/>
          <p:cNvGraphicFramePr>
            <a:graphicFrameLocks noGrp="1"/>
          </p:cNvGraphicFramePr>
          <p:nvPr/>
        </p:nvGraphicFramePr>
        <p:xfrm>
          <a:off x="609600" y="4365625"/>
          <a:ext cx="7996239" cy="2089150"/>
        </p:xfrm>
        <a:graphic>
          <a:graphicData uri="http://schemas.openxmlformats.org/drawingml/2006/table">
            <a:tbl>
              <a:tblPr/>
              <a:tblGrid>
                <a:gridCol w="986549"/>
                <a:gridCol w="700969"/>
                <a:gridCol w="700969"/>
                <a:gridCol w="700969"/>
                <a:gridCol w="700969"/>
                <a:gridCol w="700969"/>
                <a:gridCol w="700969"/>
                <a:gridCol w="700969"/>
                <a:gridCol w="700969"/>
                <a:gridCol w="700969"/>
                <a:gridCol w="700969"/>
              </a:tblGrid>
              <a:tr h="417830">
                <a:tc>
                  <a:txBody>
                    <a:bodyPr/>
                    <a:lstStyle/>
                    <a:p>
                      <a:pPr algn="ctr" fontAlgn="b"/>
                      <a:r>
                        <a:rPr lang="zh-CN" altLang="en-US" sz="1100" b="0" i="0" u="none" strike="noStrike" dirty="0">
                          <a:solidFill>
                            <a:srgbClr val="000000"/>
                          </a:solidFill>
                          <a:latin typeface="宋体"/>
                        </a:rPr>
                        <a:t>学科</a:t>
                      </a:r>
                    </a:p>
                  </a:txBody>
                  <a:tcPr marL="7423" marR="7423" marT="7423" marB="0" anchor="b">
                    <a:lnL>
                      <a:noFill/>
                    </a:lnL>
                    <a:lnR>
                      <a:noFill/>
                    </a:lnR>
                    <a:lnT>
                      <a:noFill/>
                    </a:lnT>
                    <a:lnB>
                      <a:noFill/>
                    </a:lnB>
                  </a:tcPr>
                </a:tc>
                <a:tc>
                  <a:txBody>
                    <a:bodyPr/>
                    <a:lstStyle/>
                    <a:p>
                      <a:pPr algn="ctr" fontAlgn="b"/>
                      <a:r>
                        <a:rPr lang="zh-CN" altLang="en-US" sz="1100" b="0" i="0" u="none" strike="noStrike" dirty="0">
                          <a:solidFill>
                            <a:srgbClr val="000000"/>
                          </a:solidFill>
                          <a:latin typeface="宋体"/>
                        </a:rPr>
                        <a:t>物理</a:t>
                      </a:r>
                    </a:p>
                  </a:txBody>
                  <a:tcPr marL="7423" marR="7423" marT="7423" marB="0" anchor="b">
                    <a:lnL>
                      <a:noFill/>
                    </a:lnL>
                    <a:lnR>
                      <a:noFill/>
                    </a:lnR>
                    <a:lnT>
                      <a:noFill/>
                    </a:lnT>
                    <a:lnB>
                      <a:noFill/>
                    </a:lnB>
                  </a:tcPr>
                </a:tc>
                <a:tc>
                  <a:txBody>
                    <a:bodyPr/>
                    <a:lstStyle/>
                    <a:p>
                      <a:pPr algn="ctr" fontAlgn="b"/>
                      <a:r>
                        <a:rPr lang="zh-CN" altLang="en-US" sz="1100" b="0" i="0" u="none" strike="noStrike">
                          <a:solidFill>
                            <a:srgbClr val="000000"/>
                          </a:solidFill>
                          <a:latin typeface="宋体"/>
                        </a:rPr>
                        <a:t>化学</a:t>
                      </a:r>
                    </a:p>
                  </a:txBody>
                  <a:tcPr marL="7423" marR="7423" marT="7423" marB="0" anchor="b">
                    <a:lnL>
                      <a:noFill/>
                    </a:lnL>
                    <a:lnR>
                      <a:noFill/>
                    </a:lnR>
                    <a:lnT>
                      <a:noFill/>
                    </a:lnT>
                    <a:lnB>
                      <a:noFill/>
                    </a:lnB>
                  </a:tcPr>
                </a:tc>
                <a:tc>
                  <a:txBody>
                    <a:bodyPr/>
                    <a:lstStyle/>
                    <a:p>
                      <a:pPr algn="ctr" fontAlgn="b"/>
                      <a:r>
                        <a:rPr lang="zh-CN" altLang="en-US" sz="1100" b="0" i="0" u="none" strike="noStrike">
                          <a:solidFill>
                            <a:srgbClr val="000000"/>
                          </a:solidFill>
                          <a:latin typeface="宋体"/>
                        </a:rPr>
                        <a:t>材料科学</a:t>
                      </a:r>
                    </a:p>
                  </a:txBody>
                  <a:tcPr marL="7423" marR="7423" marT="7423" marB="0" anchor="b">
                    <a:lnL>
                      <a:noFill/>
                    </a:lnL>
                    <a:lnR>
                      <a:noFill/>
                    </a:lnR>
                    <a:lnT>
                      <a:noFill/>
                    </a:lnT>
                    <a:lnB>
                      <a:noFill/>
                    </a:lnB>
                  </a:tcPr>
                </a:tc>
                <a:tc>
                  <a:txBody>
                    <a:bodyPr/>
                    <a:lstStyle/>
                    <a:p>
                      <a:pPr algn="ctr" fontAlgn="b"/>
                      <a:r>
                        <a:rPr lang="zh-CN" altLang="en-US" sz="1100" b="0" i="0" u="none" strike="noStrike">
                          <a:solidFill>
                            <a:srgbClr val="000000"/>
                          </a:solidFill>
                          <a:latin typeface="宋体"/>
                        </a:rPr>
                        <a:t>工程学</a:t>
                      </a:r>
                    </a:p>
                  </a:txBody>
                  <a:tcPr marL="7423" marR="7423" marT="7423" marB="0" anchor="b">
                    <a:lnL>
                      <a:noFill/>
                    </a:lnL>
                    <a:lnR>
                      <a:noFill/>
                    </a:lnR>
                    <a:lnT>
                      <a:noFill/>
                    </a:lnT>
                    <a:lnB>
                      <a:noFill/>
                    </a:lnB>
                  </a:tcPr>
                </a:tc>
                <a:tc>
                  <a:txBody>
                    <a:bodyPr/>
                    <a:lstStyle/>
                    <a:p>
                      <a:pPr algn="ctr" fontAlgn="b"/>
                      <a:r>
                        <a:rPr lang="zh-CN" altLang="en-US" sz="1100" b="0" i="0" u="none" strike="noStrike">
                          <a:solidFill>
                            <a:srgbClr val="000000"/>
                          </a:solidFill>
                          <a:latin typeface="宋体"/>
                        </a:rPr>
                        <a:t>地球科学</a:t>
                      </a:r>
                    </a:p>
                  </a:txBody>
                  <a:tcPr marL="7423" marR="7423" marT="7423" marB="0" anchor="b">
                    <a:lnL>
                      <a:noFill/>
                    </a:lnL>
                    <a:lnR>
                      <a:noFill/>
                    </a:lnR>
                    <a:lnT>
                      <a:noFill/>
                    </a:lnT>
                    <a:lnB>
                      <a:noFill/>
                    </a:lnB>
                  </a:tcPr>
                </a:tc>
                <a:tc>
                  <a:txBody>
                    <a:bodyPr/>
                    <a:lstStyle/>
                    <a:p>
                      <a:pPr algn="ctr" fontAlgn="b"/>
                      <a:r>
                        <a:rPr lang="zh-CN" altLang="en-US" sz="1100" b="0" i="0" u="none" strike="noStrike">
                          <a:solidFill>
                            <a:srgbClr val="000000"/>
                          </a:solidFill>
                          <a:latin typeface="宋体"/>
                        </a:rPr>
                        <a:t>生物</a:t>
                      </a:r>
                      <a:r>
                        <a:rPr lang="en-US" altLang="zh-CN" sz="1100" b="0" i="0" u="none" strike="noStrike">
                          <a:solidFill>
                            <a:srgbClr val="000000"/>
                          </a:solidFill>
                          <a:latin typeface="宋体"/>
                        </a:rPr>
                        <a:t>/</a:t>
                      </a:r>
                      <a:r>
                        <a:rPr lang="zh-CN" altLang="en-US" sz="1100" b="0" i="0" u="none" strike="noStrike">
                          <a:solidFill>
                            <a:srgbClr val="000000"/>
                          </a:solidFill>
                          <a:latin typeface="宋体"/>
                        </a:rPr>
                        <a:t>生化</a:t>
                      </a:r>
                    </a:p>
                  </a:txBody>
                  <a:tcPr marL="7423" marR="7423" marT="7423" marB="0" anchor="b">
                    <a:lnL>
                      <a:noFill/>
                    </a:lnL>
                    <a:lnR>
                      <a:noFill/>
                    </a:lnR>
                    <a:lnT>
                      <a:noFill/>
                    </a:lnT>
                    <a:lnB>
                      <a:noFill/>
                    </a:lnB>
                  </a:tcPr>
                </a:tc>
                <a:tc>
                  <a:txBody>
                    <a:bodyPr/>
                    <a:lstStyle/>
                    <a:p>
                      <a:pPr algn="ctr" fontAlgn="b"/>
                      <a:r>
                        <a:rPr lang="zh-CN" altLang="en-US" sz="1100" b="0" i="0" u="none" strike="noStrike">
                          <a:solidFill>
                            <a:srgbClr val="000000"/>
                          </a:solidFill>
                          <a:latin typeface="宋体"/>
                        </a:rPr>
                        <a:t>数学</a:t>
                      </a:r>
                    </a:p>
                  </a:txBody>
                  <a:tcPr marL="7423" marR="7423" marT="7423" marB="0" anchor="b">
                    <a:lnL>
                      <a:noFill/>
                    </a:lnL>
                    <a:lnR>
                      <a:noFill/>
                    </a:lnR>
                    <a:lnT>
                      <a:noFill/>
                    </a:lnT>
                    <a:lnB>
                      <a:noFill/>
                    </a:lnB>
                  </a:tcPr>
                </a:tc>
                <a:tc>
                  <a:txBody>
                    <a:bodyPr/>
                    <a:lstStyle/>
                    <a:p>
                      <a:pPr algn="ctr" fontAlgn="b"/>
                      <a:r>
                        <a:rPr lang="zh-CN" altLang="en-US" sz="1100" b="0" i="0" u="none" strike="noStrike">
                          <a:solidFill>
                            <a:srgbClr val="000000"/>
                          </a:solidFill>
                          <a:latin typeface="宋体"/>
                        </a:rPr>
                        <a:t>环境</a:t>
                      </a:r>
                      <a:r>
                        <a:rPr lang="en-US" altLang="zh-CN" sz="1100" b="0" i="0" u="none" strike="noStrike">
                          <a:solidFill>
                            <a:srgbClr val="000000"/>
                          </a:solidFill>
                          <a:latin typeface="宋体"/>
                        </a:rPr>
                        <a:t>/</a:t>
                      </a:r>
                      <a:r>
                        <a:rPr lang="zh-CN" altLang="en-US" sz="1100" b="0" i="0" u="none" strike="noStrike">
                          <a:solidFill>
                            <a:srgbClr val="000000"/>
                          </a:solidFill>
                          <a:latin typeface="宋体"/>
                        </a:rPr>
                        <a:t>生态</a:t>
                      </a:r>
                    </a:p>
                  </a:txBody>
                  <a:tcPr marL="7423" marR="7423" marT="7423" marB="0" anchor="b">
                    <a:lnL>
                      <a:noFill/>
                    </a:lnL>
                    <a:lnR>
                      <a:noFill/>
                    </a:lnR>
                    <a:lnT>
                      <a:noFill/>
                    </a:lnT>
                    <a:lnB>
                      <a:noFill/>
                    </a:lnB>
                  </a:tcPr>
                </a:tc>
                <a:tc>
                  <a:txBody>
                    <a:bodyPr/>
                    <a:lstStyle/>
                    <a:p>
                      <a:pPr algn="ctr" fontAlgn="b"/>
                      <a:r>
                        <a:rPr lang="zh-CN" altLang="en-US" sz="1100" b="0" i="0" u="none" strike="noStrike">
                          <a:solidFill>
                            <a:srgbClr val="000000"/>
                          </a:solidFill>
                          <a:latin typeface="宋体"/>
                        </a:rPr>
                        <a:t>计算机</a:t>
                      </a:r>
                    </a:p>
                  </a:txBody>
                  <a:tcPr marL="7423" marR="7423" marT="7423" marB="0" anchor="b">
                    <a:lnL>
                      <a:noFill/>
                    </a:lnL>
                    <a:lnR>
                      <a:noFill/>
                    </a:lnR>
                    <a:lnT>
                      <a:noFill/>
                    </a:lnT>
                    <a:lnB>
                      <a:noFill/>
                    </a:lnB>
                  </a:tcPr>
                </a:tc>
                <a:tc>
                  <a:txBody>
                    <a:bodyPr/>
                    <a:lstStyle/>
                    <a:p>
                      <a:pPr algn="ctr" fontAlgn="b"/>
                      <a:r>
                        <a:rPr lang="zh-CN" altLang="en-US" sz="1100" b="0" i="0" u="none" strike="noStrike">
                          <a:solidFill>
                            <a:srgbClr val="000000"/>
                          </a:solidFill>
                          <a:latin typeface="宋体"/>
                        </a:rPr>
                        <a:t>临床医学</a:t>
                      </a:r>
                    </a:p>
                  </a:txBody>
                  <a:tcPr marL="7423" marR="7423" marT="7423" marB="0" anchor="b">
                    <a:lnL>
                      <a:noFill/>
                    </a:lnL>
                    <a:lnR>
                      <a:noFill/>
                    </a:lnR>
                    <a:lnT>
                      <a:noFill/>
                    </a:lnT>
                    <a:lnB>
                      <a:noFill/>
                    </a:lnB>
                  </a:tcPr>
                </a:tc>
              </a:tr>
              <a:tr h="417830">
                <a:tc>
                  <a:txBody>
                    <a:bodyPr/>
                    <a:lstStyle/>
                    <a:p>
                      <a:pPr algn="ctr" fontAlgn="b"/>
                      <a:r>
                        <a:rPr lang="zh-CN" altLang="en-US" sz="1100" b="0" i="0" u="none" strike="noStrike" dirty="0">
                          <a:solidFill>
                            <a:srgbClr val="000000"/>
                          </a:solidFill>
                          <a:latin typeface="宋体"/>
                        </a:rPr>
                        <a:t>论文总数</a:t>
                      </a:r>
                    </a:p>
                  </a:txBody>
                  <a:tcPr marL="7423" marR="7423" marT="7423" marB="0" anchor="b">
                    <a:lnL>
                      <a:noFill/>
                    </a:lnL>
                    <a:lnR>
                      <a:noFill/>
                    </a:lnR>
                    <a:lnT>
                      <a:noFill/>
                    </a:lnT>
                    <a:lnB>
                      <a:noFill/>
                    </a:lnB>
                  </a:tcPr>
                </a:tc>
                <a:tc>
                  <a:txBody>
                    <a:bodyPr/>
                    <a:lstStyle/>
                    <a:p>
                      <a:pPr algn="ctr" fontAlgn="b"/>
                      <a:r>
                        <a:rPr lang="en-US" altLang="zh-CN" sz="1100" b="0" i="0" u="none" strike="noStrike" dirty="0">
                          <a:solidFill>
                            <a:srgbClr val="000000"/>
                          </a:solidFill>
                          <a:latin typeface="宋体"/>
                        </a:rPr>
                        <a:t>8,862</a:t>
                      </a:r>
                    </a:p>
                  </a:txBody>
                  <a:tcPr marL="7423" marR="7423" marT="7423" marB="0" anchor="b">
                    <a:lnL>
                      <a:noFill/>
                    </a:lnL>
                    <a:lnR>
                      <a:noFill/>
                    </a:lnR>
                    <a:lnT>
                      <a:noFill/>
                    </a:lnT>
                    <a:lnB>
                      <a:noFill/>
                    </a:lnB>
                  </a:tcPr>
                </a:tc>
                <a:tc>
                  <a:txBody>
                    <a:bodyPr/>
                    <a:lstStyle/>
                    <a:p>
                      <a:pPr algn="ctr" fontAlgn="b"/>
                      <a:r>
                        <a:rPr lang="en-US" altLang="zh-CN" sz="1100" b="0" i="0" u="none" strike="noStrike" dirty="0">
                          <a:solidFill>
                            <a:srgbClr val="000000"/>
                          </a:solidFill>
                          <a:latin typeface="宋体"/>
                        </a:rPr>
                        <a:t>6,232</a:t>
                      </a:r>
                    </a:p>
                  </a:txBody>
                  <a:tcPr marL="7423" marR="7423" marT="7423" marB="0" anchor="b">
                    <a:lnL>
                      <a:noFill/>
                    </a:lnL>
                    <a:lnR>
                      <a:noFill/>
                    </a:lnR>
                    <a:lnT>
                      <a:noFill/>
                    </a:lnT>
                    <a:lnB>
                      <a:noFill/>
                    </a:lnB>
                  </a:tcPr>
                </a:tc>
                <a:tc>
                  <a:txBody>
                    <a:bodyPr/>
                    <a:lstStyle/>
                    <a:p>
                      <a:pPr algn="ctr" fontAlgn="b"/>
                      <a:r>
                        <a:rPr lang="en-US" altLang="zh-CN" sz="1100" b="0" i="0" u="none" strike="noStrike" dirty="0">
                          <a:solidFill>
                            <a:srgbClr val="000000"/>
                          </a:solidFill>
                          <a:latin typeface="宋体"/>
                        </a:rPr>
                        <a:t>2,332</a:t>
                      </a:r>
                    </a:p>
                  </a:txBody>
                  <a:tcPr marL="7423" marR="7423" marT="7423" marB="0" anchor="b">
                    <a:lnL>
                      <a:noFill/>
                    </a:lnL>
                    <a:lnR>
                      <a:noFill/>
                    </a:lnR>
                    <a:lnT>
                      <a:noFill/>
                    </a:lnT>
                    <a:lnB>
                      <a:noFill/>
                    </a:lnB>
                  </a:tcPr>
                </a:tc>
                <a:tc>
                  <a:txBody>
                    <a:bodyPr/>
                    <a:lstStyle/>
                    <a:p>
                      <a:pPr algn="ctr" fontAlgn="b"/>
                      <a:r>
                        <a:rPr lang="en-US" altLang="zh-CN" sz="1100" b="0" i="0" u="none" strike="noStrike" dirty="0">
                          <a:solidFill>
                            <a:srgbClr val="000000"/>
                          </a:solidFill>
                          <a:latin typeface="宋体"/>
                        </a:rPr>
                        <a:t>2,392</a:t>
                      </a:r>
                    </a:p>
                  </a:txBody>
                  <a:tcPr marL="7423" marR="7423" marT="7423" marB="0" anchor="b">
                    <a:lnL>
                      <a:noFill/>
                    </a:lnL>
                    <a:lnR>
                      <a:noFill/>
                    </a:lnR>
                    <a:lnT>
                      <a:noFill/>
                    </a:lnT>
                    <a:lnB>
                      <a:noFill/>
                    </a:lnB>
                  </a:tcPr>
                </a:tc>
                <a:tc>
                  <a:txBody>
                    <a:bodyPr/>
                    <a:lstStyle/>
                    <a:p>
                      <a:pPr algn="ctr" fontAlgn="b"/>
                      <a:r>
                        <a:rPr lang="en-US" altLang="zh-CN" sz="1100" b="0" i="0" u="none" strike="noStrike">
                          <a:solidFill>
                            <a:srgbClr val="000000"/>
                          </a:solidFill>
                          <a:latin typeface="宋体"/>
                        </a:rPr>
                        <a:t>899</a:t>
                      </a:r>
                    </a:p>
                  </a:txBody>
                  <a:tcPr marL="7423" marR="7423" marT="7423" marB="0" anchor="b">
                    <a:lnL>
                      <a:noFill/>
                    </a:lnL>
                    <a:lnR>
                      <a:noFill/>
                    </a:lnR>
                    <a:lnT>
                      <a:noFill/>
                    </a:lnT>
                    <a:lnB>
                      <a:noFill/>
                    </a:lnB>
                  </a:tcPr>
                </a:tc>
                <a:tc>
                  <a:txBody>
                    <a:bodyPr/>
                    <a:lstStyle/>
                    <a:p>
                      <a:pPr algn="ctr" fontAlgn="b"/>
                      <a:r>
                        <a:rPr lang="en-US" altLang="zh-CN" sz="1100" b="0" i="0" u="none" strike="noStrike" dirty="0">
                          <a:solidFill>
                            <a:srgbClr val="000000"/>
                          </a:solidFill>
                          <a:latin typeface="宋体"/>
                        </a:rPr>
                        <a:t>845</a:t>
                      </a:r>
                    </a:p>
                  </a:txBody>
                  <a:tcPr marL="7423" marR="7423" marT="7423" marB="0" anchor="b">
                    <a:lnL>
                      <a:noFill/>
                    </a:lnL>
                    <a:lnR>
                      <a:noFill/>
                    </a:lnR>
                    <a:lnT>
                      <a:noFill/>
                    </a:lnT>
                    <a:lnB>
                      <a:noFill/>
                    </a:lnB>
                  </a:tcPr>
                </a:tc>
                <a:tc>
                  <a:txBody>
                    <a:bodyPr/>
                    <a:lstStyle/>
                    <a:p>
                      <a:pPr algn="ctr" fontAlgn="b"/>
                      <a:r>
                        <a:rPr lang="en-US" altLang="zh-CN" sz="1100" b="0" i="0" u="none" strike="noStrike" dirty="0">
                          <a:solidFill>
                            <a:srgbClr val="000000"/>
                          </a:solidFill>
                          <a:latin typeface="宋体"/>
                        </a:rPr>
                        <a:t>1,044</a:t>
                      </a:r>
                    </a:p>
                  </a:txBody>
                  <a:tcPr marL="7423" marR="7423" marT="7423" marB="0" anchor="b">
                    <a:lnL>
                      <a:noFill/>
                    </a:lnL>
                    <a:lnR>
                      <a:noFill/>
                    </a:lnR>
                    <a:lnT>
                      <a:noFill/>
                    </a:lnT>
                    <a:lnB>
                      <a:noFill/>
                    </a:lnB>
                  </a:tcPr>
                </a:tc>
                <a:tc>
                  <a:txBody>
                    <a:bodyPr/>
                    <a:lstStyle/>
                    <a:p>
                      <a:pPr algn="ctr" fontAlgn="b"/>
                      <a:r>
                        <a:rPr lang="en-US" altLang="zh-CN" sz="1100" b="0" i="0" u="none" strike="noStrike">
                          <a:solidFill>
                            <a:srgbClr val="000000"/>
                          </a:solidFill>
                          <a:latin typeface="宋体"/>
                        </a:rPr>
                        <a:t>327</a:t>
                      </a:r>
                    </a:p>
                  </a:txBody>
                  <a:tcPr marL="7423" marR="7423" marT="7423" marB="0" anchor="b">
                    <a:lnL>
                      <a:noFill/>
                    </a:lnL>
                    <a:lnR>
                      <a:noFill/>
                    </a:lnR>
                    <a:lnT>
                      <a:noFill/>
                    </a:lnT>
                    <a:lnB>
                      <a:noFill/>
                    </a:lnB>
                  </a:tcPr>
                </a:tc>
                <a:tc>
                  <a:txBody>
                    <a:bodyPr/>
                    <a:lstStyle/>
                    <a:p>
                      <a:pPr algn="ctr" fontAlgn="b"/>
                      <a:r>
                        <a:rPr lang="en-US" altLang="zh-CN" sz="1100" b="0" i="0" u="none" strike="noStrike">
                          <a:solidFill>
                            <a:srgbClr val="000000"/>
                          </a:solidFill>
                          <a:latin typeface="宋体"/>
                        </a:rPr>
                        <a:t>930</a:t>
                      </a:r>
                    </a:p>
                  </a:txBody>
                  <a:tcPr marL="7423" marR="7423" marT="7423" marB="0" anchor="b">
                    <a:lnL>
                      <a:noFill/>
                    </a:lnL>
                    <a:lnR>
                      <a:noFill/>
                    </a:lnR>
                    <a:lnT>
                      <a:noFill/>
                    </a:lnT>
                    <a:lnB>
                      <a:noFill/>
                    </a:lnB>
                  </a:tcPr>
                </a:tc>
                <a:tc>
                  <a:txBody>
                    <a:bodyPr/>
                    <a:lstStyle/>
                    <a:p>
                      <a:pPr algn="ctr" fontAlgn="b"/>
                      <a:r>
                        <a:rPr lang="en-US" altLang="zh-CN" sz="1100" b="0" i="0" u="none" strike="noStrike">
                          <a:solidFill>
                            <a:srgbClr val="000000"/>
                          </a:solidFill>
                          <a:latin typeface="宋体"/>
                        </a:rPr>
                        <a:t>234</a:t>
                      </a:r>
                    </a:p>
                  </a:txBody>
                  <a:tcPr marL="7423" marR="7423" marT="7423" marB="0" anchor="b">
                    <a:lnL>
                      <a:noFill/>
                    </a:lnL>
                    <a:lnR>
                      <a:noFill/>
                    </a:lnR>
                    <a:lnT>
                      <a:noFill/>
                    </a:lnT>
                    <a:lnB>
                      <a:noFill/>
                    </a:lnB>
                  </a:tcPr>
                </a:tc>
              </a:tr>
              <a:tr h="417830">
                <a:tc>
                  <a:txBody>
                    <a:bodyPr/>
                    <a:lstStyle/>
                    <a:p>
                      <a:pPr algn="ctr" fontAlgn="b"/>
                      <a:r>
                        <a:rPr lang="zh-CN" altLang="en-US" sz="1100" b="0" i="0" u="none" strike="noStrike">
                          <a:solidFill>
                            <a:srgbClr val="000000"/>
                          </a:solidFill>
                          <a:latin typeface="宋体"/>
                        </a:rPr>
                        <a:t>被引总数</a:t>
                      </a:r>
                    </a:p>
                  </a:txBody>
                  <a:tcPr marL="7423" marR="7423" marT="7423" marB="0" anchor="b">
                    <a:lnL>
                      <a:noFill/>
                    </a:lnL>
                    <a:lnR>
                      <a:noFill/>
                    </a:lnR>
                    <a:lnT>
                      <a:noFill/>
                    </a:lnT>
                    <a:lnB>
                      <a:noFill/>
                    </a:lnB>
                  </a:tcPr>
                </a:tc>
                <a:tc>
                  <a:txBody>
                    <a:bodyPr/>
                    <a:lstStyle/>
                    <a:p>
                      <a:pPr algn="ctr" fontAlgn="b"/>
                      <a:r>
                        <a:rPr lang="en-US" altLang="zh-CN" sz="1100" b="0" i="0" u="none" strike="noStrike" dirty="0">
                          <a:solidFill>
                            <a:srgbClr val="000000"/>
                          </a:solidFill>
                          <a:latin typeface="宋体"/>
                        </a:rPr>
                        <a:t>93,184</a:t>
                      </a:r>
                    </a:p>
                  </a:txBody>
                  <a:tcPr marL="7423" marR="7423" marT="7423" marB="0" anchor="b">
                    <a:lnL>
                      <a:noFill/>
                    </a:lnL>
                    <a:lnR>
                      <a:noFill/>
                    </a:lnR>
                    <a:lnT>
                      <a:noFill/>
                    </a:lnT>
                    <a:lnB>
                      <a:noFill/>
                    </a:lnB>
                  </a:tcPr>
                </a:tc>
                <a:tc>
                  <a:txBody>
                    <a:bodyPr/>
                    <a:lstStyle/>
                    <a:p>
                      <a:pPr algn="ctr" fontAlgn="b"/>
                      <a:r>
                        <a:rPr lang="en-US" altLang="zh-CN" sz="1100" b="0" i="0" u="none" strike="noStrike">
                          <a:solidFill>
                            <a:srgbClr val="000000"/>
                          </a:solidFill>
                          <a:latin typeface="宋体"/>
                        </a:rPr>
                        <a:t>82,570</a:t>
                      </a:r>
                    </a:p>
                  </a:txBody>
                  <a:tcPr marL="7423" marR="7423" marT="7423" marB="0" anchor="b">
                    <a:lnL>
                      <a:noFill/>
                    </a:lnL>
                    <a:lnR>
                      <a:noFill/>
                    </a:lnR>
                    <a:lnT>
                      <a:noFill/>
                    </a:lnT>
                    <a:lnB>
                      <a:noFill/>
                    </a:lnB>
                  </a:tcPr>
                </a:tc>
                <a:tc>
                  <a:txBody>
                    <a:bodyPr/>
                    <a:lstStyle/>
                    <a:p>
                      <a:pPr algn="ctr" fontAlgn="b"/>
                      <a:r>
                        <a:rPr lang="en-US" altLang="zh-CN" sz="1100" b="0" i="0" u="none" strike="noStrike" dirty="0">
                          <a:solidFill>
                            <a:srgbClr val="000000"/>
                          </a:solidFill>
                          <a:latin typeface="宋体"/>
                        </a:rPr>
                        <a:t>26,142</a:t>
                      </a:r>
                    </a:p>
                  </a:txBody>
                  <a:tcPr marL="7423" marR="7423" marT="7423" marB="0" anchor="b">
                    <a:lnL>
                      <a:noFill/>
                    </a:lnL>
                    <a:lnR>
                      <a:noFill/>
                    </a:lnR>
                    <a:lnT>
                      <a:noFill/>
                    </a:lnT>
                    <a:lnB>
                      <a:noFill/>
                    </a:lnB>
                  </a:tcPr>
                </a:tc>
                <a:tc>
                  <a:txBody>
                    <a:bodyPr/>
                    <a:lstStyle/>
                    <a:p>
                      <a:pPr algn="ctr" fontAlgn="b"/>
                      <a:r>
                        <a:rPr lang="en-US" altLang="zh-CN" sz="1100" b="0" i="0" u="none" strike="noStrike" dirty="0">
                          <a:solidFill>
                            <a:srgbClr val="000000"/>
                          </a:solidFill>
                          <a:latin typeface="宋体"/>
                        </a:rPr>
                        <a:t>14,921</a:t>
                      </a:r>
                    </a:p>
                  </a:txBody>
                  <a:tcPr marL="7423" marR="7423" marT="7423" marB="0" anchor="b">
                    <a:lnL>
                      <a:noFill/>
                    </a:lnL>
                    <a:lnR>
                      <a:noFill/>
                    </a:lnR>
                    <a:lnT>
                      <a:noFill/>
                    </a:lnT>
                    <a:lnB>
                      <a:noFill/>
                    </a:lnB>
                  </a:tcPr>
                </a:tc>
                <a:tc>
                  <a:txBody>
                    <a:bodyPr/>
                    <a:lstStyle/>
                    <a:p>
                      <a:pPr algn="ctr" fontAlgn="b"/>
                      <a:r>
                        <a:rPr lang="en-US" altLang="zh-CN" sz="1100" b="0" i="0" u="none" strike="noStrike" dirty="0">
                          <a:solidFill>
                            <a:srgbClr val="000000"/>
                          </a:solidFill>
                          <a:latin typeface="宋体"/>
                        </a:rPr>
                        <a:t>11,396</a:t>
                      </a:r>
                    </a:p>
                  </a:txBody>
                  <a:tcPr marL="7423" marR="7423" marT="7423" marB="0" anchor="b">
                    <a:lnL>
                      <a:noFill/>
                    </a:lnL>
                    <a:lnR>
                      <a:noFill/>
                    </a:lnR>
                    <a:lnT>
                      <a:noFill/>
                    </a:lnT>
                    <a:lnB>
                      <a:noFill/>
                    </a:lnB>
                  </a:tcPr>
                </a:tc>
                <a:tc>
                  <a:txBody>
                    <a:bodyPr/>
                    <a:lstStyle/>
                    <a:p>
                      <a:pPr algn="ctr" fontAlgn="b"/>
                      <a:r>
                        <a:rPr lang="en-US" altLang="zh-CN" sz="1100" b="0" i="0" u="none" strike="noStrike" dirty="0">
                          <a:solidFill>
                            <a:srgbClr val="000000"/>
                          </a:solidFill>
                          <a:latin typeface="宋体"/>
                        </a:rPr>
                        <a:t>10,521</a:t>
                      </a:r>
                    </a:p>
                  </a:txBody>
                  <a:tcPr marL="7423" marR="7423" marT="7423" marB="0" anchor="b">
                    <a:lnL>
                      <a:noFill/>
                    </a:lnL>
                    <a:lnR>
                      <a:noFill/>
                    </a:lnR>
                    <a:lnT>
                      <a:noFill/>
                    </a:lnT>
                    <a:lnB>
                      <a:noFill/>
                    </a:lnB>
                  </a:tcPr>
                </a:tc>
                <a:tc>
                  <a:txBody>
                    <a:bodyPr/>
                    <a:lstStyle/>
                    <a:p>
                      <a:pPr algn="ctr" fontAlgn="b"/>
                      <a:r>
                        <a:rPr lang="en-US" altLang="zh-CN" sz="1100" b="0" i="0" u="none" strike="noStrike">
                          <a:solidFill>
                            <a:srgbClr val="000000"/>
                          </a:solidFill>
                          <a:latin typeface="宋体"/>
                        </a:rPr>
                        <a:t>4,302</a:t>
                      </a:r>
                    </a:p>
                  </a:txBody>
                  <a:tcPr marL="7423" marR="7423" marT="7423" marB="0" anchor="b">
                    <a:lnL>
                      <a:noFill/>
                    </a:lnL>
                    <a:lnR>
                      <a:noFill/>
                    </a:lnR>
                    <a:lnT>
                      <a:noFill/>
                    </a:lnT>
                    <a:lnB>
                      <a:noFill/>
                    </a:lnB>
                  </a:tcPr>
                </a:tc>
                <a:tc>
                  <a:txBody>
                    <a:bodyPr/>
                    <a:lstStyle/>
                    <a:p>
                      <a:pPr algn="ctr" fontAlgn="b"/>
                      <a:r>
                        <a:rPr lang="en-US" altLang="zh-CN" sz="1100" b="0" i="0" u="none" strike="noStrike">
                          <a:solidFill>
                            <a:srgbClr val="000000"/>
                          </a:solidFill>
                          <a:latin typeface="宋体"/>
                        </a:rPr>
                        <a:t>3,575</a:t>
                      </a:r>
                    </a:p>
                  </a:txBody>
                  <a:tcPr marL="7423" marR="7423" marT="7423" marB="0" anchor="b">
                    <a:lnL>
                      <a:noFill/>
                    </a:lnL>
                    <a:lnR>
                      <a:noFill/>
                    </a:lnR>
                    <a:lnT>
                      <a:noFill/>
                    </a:lnT>
                    <a:lnB>
                      <a:noFill/>
                    </a:lnB>
                  </a:tcPr>
                </a:tc>
                <a:tc>
                  <a:txBody>
                    <a:bodyPr/>
                    <a:lstStyle/>
                    <a:p>
                      <a:pPr algn="ctr" fontAlgn="b"/>
                      <a:r>
                        <a:rPr lang="en-US" altLang="zh-CN" sz="1100" b="0" i="0" u="none" strike="noStrike" dirty="0">
                          <a:solidFill>
                            <a:srgbClr val="000000"/>
                          </a:solidFill>
                          <a:latin typeface="宋体"/>
                        </a:rPr>
                        <a:t>3,450</a:t>
                      </a:r>
                    </a:p>
                  </a:txBody>
                  <a:tcPr marL="7423" marR="7423" marT="7423" marB="0" anchor="b">
                    <a:lnL>
                      <a:noFill/>
                    </a:lnL>
                    <a:lnR>
                      <a:noFill/>
                    </a:lnR>
                    <a:lnT>
                      <a:noFill/>
                    </a:lnT>
                    <a:lnB>
                      <a:noFill/>
                    </a:lnB>
                  </a:tcPr>
                </a:tc>
                <a:tc>
                  <a:txBody>
                    <a:bodyPr/>
                    <a:lstStyle/>
                    <a:p>
                      <a:pPr algn="ctr" fontAlgn="b"/>
                      <a:r>
                        <a:rPr lang="en-US" altLang="zh-CN" sz="1100" b="0" i="0" u="none" strike="noStrike">
                          <a:solidFill>
                            <a:srgbClr val="000000"/>
                          </a:solidFill>
                          <a:latin typeface="宋体"/>
                        </a:rPr>
                        <a:t>2,625</a:t>
                      </a:r>
                    </a:p>
                  </a:txBody>
                  <a:tcPr marL="7423" marR="7423" marT="7423" marB="0" anchor="b">
                    <a:lnL>
                      <a:noFill/>
                    </a:lnL>
                    <a:lnR>
                      <a:noFill/>
                    </a:lnR>
                    <a:lnT>
                      <a:noFill/>
                    </a:lnT>
                    <a:lnB>
                      <a:noFill/>
                    </a:lnB>
                  </a:tcPr>
                </a:tc>
              </a:tr>
              <a:tr h="417830">
                <a:tc>
                  <a:txBody>
                    <a:bodyPr/>
                    <a:lstStyle/>
                    <a:p>
                      <a:pPr algn="ctr" fontAlgn="b"/>
                      <a:r>
                        <a:rPr lang="zh-CN" altLang="en-US" sz="1100" b="0" i="0" u="none" strike="noStrike">
                          <a:solidFill>
                            <a:srgbClr val="000000"/>
                          </a:solidFill>
                          <a:latin typeface="宋体"/>
                        </a:rPr>
                        <a:t>篇均被引</a:t>
                      </a:r>
                    </a:p>
                  </a:txBody>
                  <a:tcPr marL="7423" marR="7423" marT="7423" marB="0" anchor="b">
                    <a:lnL>
                      <a:noFill/>
                    </a:lnL>
                    <a:lnR>
                      <a:noFill/>
                    </a:lnR>
                    <a:lnT>
                      <a:noFill/>
                    </a:lnT>
                    <a:lnB>
                      <a:noFill/>
                    </a:lnB>
                  </a:tcPr>
                </a:tc>
                <a:tc>
                  <a:txBody>
                    <a:bodyPr/>
                    <a:lstStyle/>
                    <a:p>
                      <a:pPr algn="ctr" fontAlgn="b"/>
                      <a:r>
                        <a:rPr lang="en-US" altLang="zh-CN" sz="1100" b="0" i="0" u="none" strike="noStrike" dirty="0">
                          <a:solidFill>
                            <a:srgbClr val="FF0000"/>
                          </a:solidFill>
                          <a:latin typeface="宋体"/>
                        </a:rPr>
                        <a:t>10.52</a:t>
                      </a:r>
                    </a:p>
                  </a:txBody>
                  <a:tcPr marL="7423" marR="7423" marT="7423" marB="0" anchor="b">
                    <a:lnL>
                      <a:noFill/>
                    </a:lnL>
                    <a:lnR>
                      <a:noFill/>
                    </a:lnR>
                    <a:lnT>
                      <a:noFill/>
                    </a:lnT>
                    <a:lnB>
                      <a:noFill/>
                    </a:lnB>
                  </a:tcPr>
                </a:tc>
                <a:tc>
                  <a:txBody>
                    <a:bodyPr/>
                    <a:lstStyle/>
                    <a:p>
                      <a:pPr algn="ctr" fontAlgn="b"/>
                      <a:r>
                        <a:rPr lang="en-US" altLang="zh-CN" sz="1100" b="0" i="0" u="none" strike="noStrike" dirty="0">
                          <a:solidFill>
                            <a:srgbClr val="FF0000"/>
                          </a:solidFill>
                          <a:latin typeface="宋体"/>
                        </a:rPr>
                        <a:t>13.25</a:t>
                      </a:r>
                    </a:p>
                  </a:txBody>
                  <a:tcPr marL="7423" marR="7423" marT="7423" marB="0" anchor="b">
                    <a:lnL>
                      <a:noFill/>
                    </a:lnL>
                    <a:lnR>
                      <a:noFill/>
                    </a:lnR>
                    <a:lnT>
                      <a:noFill/>
                    </a:lnT>
                    <a:lnB>
                      <a:noFill/>
                    </a:lnB>
                  </a:tcPr>
                </a:tc>
                <a:tc>
                  <a:txBody>
                    <a:bodyPr/>
                    <a:lstStyle/>
                    <a:p>
                      <a:pPr algn="ctr" fontAlgn="b"/>
                      <a:r>
                        <a:rPr lang="en-US" altLang="zh-CN" sz="1100" b="0" i="0" u="none" strike="noStrike" dirty="0">
                          <a:solidFill>
                            <a:srgbClr val="FF0000"/>
                          </a:solidFill>
                          <a:latin typeface="宋体"/>
                        </a:rPr>
                        <a:t>11.21</a:t>
                      </a:r>
                    </a:p>
                  </a:txBody>
                  <a:tcPr marL="7423" marR="7423" marT="7423" marB="0" anchor="b">
                    <a:lnL>
                      <a:noFill/>
                    </a:lnL>
                    <a:lnR>
                      <a:noFill/>
                    </a:lnR>
                    <a:lnT>
                      <a:noFill/>
                    </a:lnT>
                    <a:lnB>
                      <a:noFill/>
                    </a:lnB>
                  </a:tcPr>
                </a:tc>
                <a:tc>
                  <a:txBody>
                    <a:bodyPr/>
                    <a:lstStyle/>
                    <a:p>
                      <a:pPr algn="ctr" fontAlgn="b"/>
                      <a:r>
                        <a:rPr lang="en-US" altLang="zh-CN" sz="1100" b="0" i="0" u="none" strike="noStrike" dirty="0">
                          <a:solidFill>
                            <a:srgbClr val="FF0000"/>
                          </a:solidFill>
                          <a:latin typeface="宋体"/>
                        </a:rPr>
                        <a:t>6.24</a:t>
                      </a:r>
                    </a:p>
                  </a:txBody>
                  <a:tcPr marL="7423" marR="7423" marT="7423" marB="0" anchor="b">
                    <a:lnL>
                      <a:noFill/>
                    </a:lnL>
                    <a:lnR>
                      <a:noFill/>
                    </a:lnR>
                    <a:lnT>
                      <a:noFill/>
                    </a:lnT>
                    <a:lnB>
                      <a:noFill/>
                    </a:lnB>
                  </a:tcPr>
                </a:tc>
                <a:tc>
                  <a:txBody>
                    <a:bodyPr/>
                    <a:lstStyle/>
                    <a:p>
                      <a:pPr algn="ctr" fontAlgn="b"/>
                      <a:r>
                        <a:rPr lang="en-US" altLang="zh-CN" sz="1100" b="0" i="0" u="none" strike="noStrike" dirty="0">
                          <a:solidFill>
                            <a:srgbClr val="FF0000"/>
                          </a:solidFill>
                          <a:latin typeface="宋体"/>
                        </a:rPr>
                        <a:t>12.68</a:t>
                      </a:r>
                    </a:p>
                  </a:txBody>
                  <a:tcPr marL="7423" marR="7423" marT="7423" marB="0" anchor="b">
                    <a:lnL>
                      <a:noFill/>
                    </a:lnL>
                    <a:lnR>
                      <a:noFill/>
                    </a:lnR>
                    <a:lnT>
                      <a:noFill/>
                    </a:lnT>
                    <a:lnB>
                      <a:noFill/>
                    </a:lnB>
                  </a:tcPr>
                </a:tc>
                <a:tc>
                  <a:txBody>
                    <a:bodyPr/>
                    <a:lstStyle/>
                    <a:p>
                      <a:pPr algn="ctr" fontAlgn="b"/>
                      <a:r>
                        <a:rPr lang="en-US" altLang="zh-CN" sz="1100" b="0" i="0" u="none" strike="noStrike" dirty="0">
                          <a:solidFill>
                            <a:srgbClr val="000000"/>
                          </a:solidFill>
                          <a:latin typeface="宋体"/>
                        </a:rPr>
                        <a:t>12.45</a:t>
                      </a:r>
                    </a:p>
                  </a:txBody>
                  <a:tcPr marL="7423" marR="7423" marT="7423" marB="0" anchor="b">
                    <a:lnL>
                      <a:noFill/>
                    </a:lnL>
                    <a:lnR>
                      <a:noFill/>
                    </a:lnR>
                    <a:lnT>
                      <a:noFill/>
                    </a:lnT>
                    <a:lnB>
                      <a:noFill/>
                    </a:lnB>
                  </a:tcPr>
                </a:tc>
                <a:tc>
                  <a:txBody>
                    <a:bodyPr/>
                    <a:lstStyle/>
                    <a:p>
                      <a:pPr algn="ctr" fontAlgn="b"/>
                      <a:r>
                        <a:rPr lang="en-US" altLang="zh-CN" sz="1100" b="0" i="0" u="none" strike="noStrike" dirty="0">
                          <a:solidFill>
                            <a:srgbClr val="FF0000"/>
                          </a:solidFill>
                          <a:latin typeface="宋体"/>
                        </a:rPr>
                        <a:t>4.12</a:t>
                      </a:r>
                    </a:p>
                  </a:txBody>
                  <a:tcPr marL="7423" marR="7423" marT="7423" marB="0" anchor="b">
                    <a:lnL>
                      <a:noFill/>
                    </a:lnL>
                    <a:lnR>
                      <a:noFill/>
                    </a:lnR>
                    <a:lnT>
                      <a:noFill/>
                    </a:lnT>
                    <a:lnB>
                      <a:noFill/>
                    </a:lnB>
                  </a:tcPr>
                </a:tc>
                <a:tc>
                  <a:txBody>
                    <a:bodyPr/>
                    <a:lstStyle/>
                    <a:p>
                      <a:pPr algn="ctr" fontAlgn="b"/>
                      <a:r>
                        <a:rPr lang="en-US" altLang="zh-CN" sz="1100" b="0" i="0" u="none" strike="noStrike" dirty="0">
                          <a:solidFill>
                            <a:srgbClr val="000000"/>
                          </a:solidFill>
                          <a:latin typeface="宋体"/>
                        </a:rPr>
                        <a:t>10.93</a:t>
                      </a:r>
                    </a:p>
                  </a:txBody>
                  <a:tcPr marL="7423" marR="7423" marT="7423" marB="0" anchor="b">
                    <a:lnL>
                      <a:noFill/>
                    </a:lnL>
                    <a:lnR>
                      <a:noFill/>
                    </a:lnR>
                    <a:lnT>
                      <a:noFill/>
                    </a:lnT>
                    <a:lnB>
                      <a:noFill/>
                    </a:lnB>
                  </a:tcPr>
                </a:tc>
                <a:tc>
                  <a:txBody>
                    <a:bodyPr/>
                    <a:lstStyle/>
                    <a:p>
                      <a:pPr algn="ctr" fontAlgn="b"/>
                      <a:r>
                        <a:rPr lang="en-US" altLang="zh-CN" sz="1100" b="0" i="0" u="none" strike="noStrike">
                          <a:solidFill>
                            <a:srgbClr val="000000"/>
                          </a:solidFill>
                          <a:latin typeface="宋体"/>
                        </a:rPr>
                        <a:t>3.71</a:t>
                      </a:r>
                    </a:p>
                  </a:txBody>
                  <a:tcPr marL="7423" marR="7423" marT="7423" marB="0" anchor="b">
                    <a:lnL>
                      <a:noFill/>
                    </a:lnL>
                    <a:lnR>
                      <a:noFill/>
                    </a:lnR>
                    <a:lnT>
                      <a:noFill/>
                    </a:lnT>
                    <a:lnB>
                      <a:noFill/>
                    </a:lnB>
                  </a:tcPr>
                </a:tc>
                <a:tc>
                  <a:txBody>
                    <a:bodyPr/>
                    <a:lstStyle/>
                    <a:p>
                      <a:pPr algn="ctr" fontAlgn="b"/>
                      <a:r>
                        <a:rPr lang="en-US" altLang="zh-CN" sz="1100" b="0" i="0" u="none" strike="noStrike">
                          <a:solidFill>
                            <a:srgbClr val="000000"/>
                          </a:solidFill>
                          <a:latin typeface="宋体"/>
                        </a:rPr>
                        <a:t>11.22</a:t>
                      </a:r>
                    </a:p>
                  </a:txBody>
                  <a:tcPr marL="7423" marR="7423" marT="7423" marB="0" anchor="b">
                    <a:lnL>
                      <a:noFill/>
                    </a:lnL>
                    <a:lnR>
                      <a:noFill/>
                    </a:lnR>
                    <a:lnT>
                      <a:noFill/>
                    </a:lnT>
                    <a:lnB>
                      <a:noFill/>
                    </a:lnB>
                  </a:tcPr>
                </a:tc>
              </a:tr>
              <a:tr h="417830">
                <a:tc>
                  <a:txBody>
                    <a:bodyPr/>
                    <a:lstStyle/>
                    <a:p>
                      <a:pPr algn="ctr" fontAlgn="b"/>
                      <a:r>
                        <a:rPr lang="zh-CN" altLang="en-US" sz="1100" b="0" i="0" u="none" strike="noStrike">
                          <a:solidFill>
                            <a:srgbClr val="000000"/>
                          </a:solidFill>
                          <a:latin typeface="宋体"/>
                        </a:rPr>
                        <a:t>世界篇均被引</a:t>
                      </a:r>
                    </a:p>
                  </a:txBody>
                  <a:tcPr marL="7423" marR="7423" marT="7423" marB="0" anchor="b">
                    <a:lnL>
                      <a:noFill/>
                    </a:lnL>
                    <a:lnR>
                      <a:noFill/>
                    </a:lnR>
                    <a:lnT>
                      <a:noFill/>
                    </a:lnT>
                    <a:lnB>
                      <a:noFill/>
                    </a:lnB>
                  </a:tcPr>
                </a:tc>
                <a:tc>
                  <a:txBody>
                    <a:bodyPr/>
                    <a:lstStyle/>
                    <a:p>
                      <a:pPr algn="ctr" fontAlgn="b"/>
                      <a:r>
                        <a:rPr lang="en-US" altLang="zh-CN" sz="1100" b="0" i="0" u="none" strike="noStrike">
                          <a:solidFill>
                            <a:srgbClr val="000000"/>
                          </a:solidFill>
                          <a:latin typeface="宋体"/>
                        </a:rPr>
                        <a:t>9.69</a:t>
                      </a:r>
                    </a:p>
                  </a:txBody>
                  <a:tcPr marL="7423" marR="7423" marT="7423" marB="0" anchor="b">
                    <a:lnL>
                      <a:noFill/>
                    </a:lnL>
                    <a:lnR>
                      <a:noFill/>
                    </a:lnR>
                    <a:lnT>
                      <a:noFill/>
                    </a:lnT>
                    <a:lnB>
                      <a:noFill/>
                    </a:lnB>
                  </a:tcPr>
                </a:tc>
                <a:tc>
                  <a:txBody>
                    <a:bodyPr/>
                    <a:lstStyle/>
                    <a:p>
                      <a:pPr algn="ctr" fontAlgn="b"/>
                      <a:r>
                        <a:rPr lang="en-US" altLang="zh-CN" sz="1100" b="0" i="0" u="none" strike="noStrike">
                          <a:solidFill>
                            <a:srgbClr val="000000"/>
                          </a:solidFill>
                          <a:latin typeface="宋体"/>
                        </a:rPr>
                        <a:t>11.59</a:t>
                      </a:r>
                    </a:p>
                  </a:txBody>
                  <a:tcPr marL="7423" marR="7423" marT="7423" marB="0" anchor="b">
                    <a:lnL>
                      <a:noFill/>
                    </a:lnL>
                    <a:lnR>
                      <a:noFill/>
                    </a:lnR>
                    <a:lnT>
                      <a:noFill/>
                    </a:lnT>
                    <a:lnB>
                      <a:noFill/>
                    </a:lnB>
                  </a:tcPr>
                </a:tc>
                <a:tc>
                  <a:txBody>
                    <a:bodyPr/>
                    <a:lstStyle/>
                    <a:p>
                      <a:pPr algn="ctr" fontAlgn="b"/>
                      <a:r>
                        <a:rPr lang="en-US" altLang="zh-CN" sz="1100" b="0" i="0" u="none" strike="noStrike" dirty="0">
                          <a:solidFill>
                            <a:srgbClr val="000000"/>
                          </a:solidFill>
                          <a:latin typeface="宋体"/>
                        </a:rPr>
                        <a:t>8.41</a:t>
                      </a:r>
                    </a:p>
                  </a:txBody>
                  <a:tcPr marL="7423" marR="7423" marT="7423" marB="0" anchor="b">
                    <a:lnL>
                      <a:noFill/>
                    </a:lnL>
                    <a:lnR>
                      <a:noFill/>
                    </a:lnR>
                    <a:lnT>
                      <a:noFill/>
                    </a:lnT>
                    <a:lnB>
                      <a:noFill/>
                    </a:lnB>
                  </a:tcPr>
                </a:tc>
                <a:tc>
                  <a:txBody>
                    <a:bodyPr/>
                    <a:lstStyle/>
                    <a:p>
                      <a:pPr algn="ctr" fontAlgn="b"/>
                      <a:r>
                        <a:rPr lang="en-US" altLang="zh-CN" sz="1100" b="0" i="0" u="none" strike="noStrike" dirty="0">
                          <a:solidFill>
                            <a:srgbClr val="000000"/>
                          </a:solidFill>
                          <a:latin typeface="宋体"/>
                        </a:rPr>
                        <a:t>5.23</a:t>
                      </a:r>
                    </a:p>
                  </a:txBody>
                  <a:tcPr marL="7423" marR="7423" marT="7423" marB="0" anchor="b">
                    <a:lnL>
                      <a:noFill/>
                    </a:lnL>
                    <a:lnR>
                      <a:noFill/>
                    </a:lnR>
                    <a:lnT>
                      <a:noFill/>
                    </a:lnT>
                    <a:lnB>
                      <a:noFill/>
                    </a:lnB>
                  </a:tcPr>
                </a:tc>
                <a:tc>
                  <a:txBody>
                    <a:bodyPr/>
                    <a:lstStyle/>
                    <a:p>
                      <a:pPr algn="ctr" fontAlgn="b"/>
                      <a:r>
                        <a:rPr lang="en-US" altLang="zh-CN" sz="1100" b="0" i="0" u="none" strike="noStrike">
                          <a:solidFill>
                            <a:srgbClr val="000000"/>
                          </a:solidFill>
                          <a:latin typeface="宋体"/>
                        </a:rPr>
                        <a:t>10.09</a:t>
                      </a:r>
                    </a:p>
                  </a:txBody>
                  <a:tcPr marL="7423" marR="7423" marT="7423" marB="0" anchor="b">
                    <a:lnL>
                      <a:noFill/>
                    </a:lnL>
                    <a:lnR>
                      <a:noFill/>
                    </a:lnR>
                    <a:lnT>
                      <a:noFill/>
                    </a:lnT>
                    <a:lnB>
                      <a:noFill/>
                    </a:lnB>
                  </a:tcPr>
                </a:tc>
                <a:tc>
                  <a:txBody>
                    <a:bodyPr/>
                    <a:lstStyle/>
                    <a:p>
                      <a:pPr algn="ctr" fontAlgn="b"/>
                      <a:r>
                        <a:rPr lang="en-US" altLang="zh-CN" sz="1100" b="0" i="0" u="none" strike="noStrike">
                          <a:solidFill>
                            <a:srgbClr val="000000"/>
                          </a:solidFill>
                          <a:latin typeface="宋体"/>
                        </a:rPr>
                        <a:t>15.65</a:t>
                      </a:r>
                    </a:p>
                  </a:txBody>
                  <a:tcPr marL="7423" marR="7423" marT="7423" marB="0" anchor="b">
                    <a:lnL>
                      <a:noFill/>
                    </a:lnL>
                    <a:lnR>
                      <a:noFill/>
                    </a:lnR>
                    <a:lnT>
                      <a:noFill/>
                    </a:lnT>
                    <a:lnB>
                      <a:noFill/>
                    </a:lnB>
                  </a:tcPr>
                </a:tc>
                <a:tc>
                  <a:txBody>
                    <a:bodyPr/>
                    <a:lstStyle/>
                    <a:p>
                      <a:pPr algn="ctr" fontAlgn="b"/>
                      <a:r>
                        <a:rPr lang="en-US" altLang="zh-CN" sz="1100" b="0" i="0" u="none" strike="noStrike" dirty="0">
                          <a:solidFill>
                            <a:srgbClr val="000000"/>
                          </a:solidFill>
                          <a:latin typeface="宋体"/>
                        </a:rPr>
                        <a:t>3.65</a:t>
                      </a:r>
                    </a:p>
                  </a:txBody>
                  <a:tcPr marL="7423" marR="7423" marT="7423" marB="0" anchor="b">
                    <a:lnL>
                      <a:noFill/>
                    </a:lnL>
                    <a:lnR>
                      <a:noFill/>
                    </a:lnR>
                    <a:lnT>
                      <a:noFill/>
                    </a:lnT>
                    <a:lnB>
                      <a:noFill/>
                    </a:lnB>
                  </a:tcPr>
                </a:tc>
                <a:tc>
                  <a:txBody>
                    <a:bodyPr/>
                    <a:lstStyle/>
                    <a:p>
                      <a:pPr algn="ctr" fontAlgn="b"/>
                      <a:r>
                        <a:rPr lang="en-US" altLang="zh-CN" sz="1100" b="0" i="0" u="none" strike="noStrike" dirty="0">
                          <a:solidFill>
                            <a:srgbClr val="000000"/>
                          </a:solidFill>
                          <a:latin typeface="宋体"/>
                        </a:rPr>
                        <a:t>11.35</a:t>
                      </a:r>
                    </a:p>
                  </a:txBody>
                  <a:tcPr marL="7423" marR="7423" marT="7423" marB="0" anchor="b">
                    <a:lnL>
                      <a:noFill/>
                    </a:lnL>
                    <a:lnR>
                      <a:noFill/>
                    </a:lnR>
                    <a:lnT>
                      <a:noFill/>
                    </a:lnT>
                    <a:lnB>
                      <a:noFill/>
                    </a:lnB>
                  </a:tcPr>
                </a:tc>
                <a:tc>
                  <a:txBody>
                    <a:bodyPr/>
                    <a:lstStyle/>
                    <a:p>
                      <a:pPr algn="ctr" fontAlgn="b"/>
                      <a:r>
                        <a:rPr lang="en-US" altLang="zh-CN" sz="1100" b="0" i="0" u="none" strike="noStrike" dirty="0">
                          <a:solidFill>
                            <a:srgbClr val="000000"/>
                          </a:solidFill>
                          <a:latin typeface="宋体"/>
                        </a:rPr>
                        <a:t>4.67</a:t>
                      </a:r>
                    </a:p>
                  </a:txBody>
                  <a:tcPr marL="7423" marR="7423" marT="7423" marB="0" anchor="b">
                    <a:lnL>
                      <a:noFill/>
                    </a:lnL>
                    <a:lnR>
                      <a:noFill/>
                    </a:lnR>
                    <a:lnT>
                      <a:noFill/>
                    </a:lnT>
                    <a:lnB>
                      <a:noFill/>
                    </a:lnB>
                  </a:tcPr>
                </a:tc>
                <a:tc>
                  <a:txBody>
                    <a:bodyPr/>
                    <a:lstStyle/>
                    <a:p>
                      <a:pPr algn="ctr" fontAlgn="b"/>
                      <a:r>
                        <a:rPr lang="en-US" altLang="zh-CN" sz="1100" b="0" i="0" u="none" strike="noStrike" dirty="0">
                          <a:solidFill>
                            <a:srgbClr val="000000"/>
                          </a:solidFill>
                          <a:latin typeface="宋体"/>
                        </a:rPr>
                        <a:t>11.91</a:t>
                      </a:r>
                    </a:p>
                  </a:txBody>
                  <a:tcPr marL="7423" marR="7423" marT="7423" marB="0" anchor="b">
                    <a:lnL>
                      <a:noFill/>
                    </a:lnL>
                    <a:lnR>
                      <a:noFill/>
                    </a:lnR>
                    <a:lnT>
                      <a:noFill/>
                    </a:lnT>
                    <a:lnB>
                      <a:noFill/>
                    </a:lnB>
                  </a:tcPr>
                </a:tc>
              </a:tr>
            </a:tbl>
          </a:graphicData>
        </a:graphic>
      </p:graphicFrame>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611188" y="1196975"/>
            <a:ext cx="7543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zh-CN" altLang="en-US" sz="3200" b="1">
                <a:solidFill>
                  <a:srgbClr val="000099"/>
                </a:solidFill>
                <a:latin typeface="黑体" panose="02010609060101010101" pitchFamily="49" charset="-122"/>
                <a:ea typeface="黑体" panose="02010609060101010101" pitchFamily="49" charset="-122"/>
                <a:sym typeface="黑体" panose="02010609060101010101" pitchFamily="49" charset="-122"/>
              </a:rPr>
              <a:t>学科评估</a:t>
            </a:r>
            <a:endParaRPr lang="zh-CN" altLang="en-US"/>
          </a:p>
        </p:txBody>
      </p:sp>
      <p:sp>
        <p:nvSpPr>
          <p:cNvPr id="21507" name="标题 1"/>
          <p:cNvSpPr>
            <a:spLocks noChangeArrowheads="1"/>
          </p:cNvSpPr>
          <p:nvPr/>
        </p:nvSpPr>
        <p:spPr bwMode="auto">
          <a:xfrm>
            <a:off x="682625" y="2060575"/>
            <a:ext cx="2665413" cy="4176713"/>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2400" b="1">
                <a:solidFill>
                  <a:srgbClr val="330019"/>
                </a:solidFill>
                <a:latin typeface="Baskerville Old Face" panose="02020602080505020303" pitchFamily="18" charset="0"/>
                <a:sym typeface="Baskerville Old Face" panose="02020602080505020303" pitchFamily="18" charset="0"/>
              </a:rPr>
              <a:t>        教育部学位中心</a:t>
            </a:r>
            <a:r>
              <a:rPr lang="en-US" altLang="zh-CN" sz="2400" b="1">
                <a:solidFill>
                  <a:srgbClr val="330019"/>
                </a:solidFill>
                <a:latin typeface="Baskerville Old Face" panose="02020602080505020303" pitchFamily="18" charset="0"/>
                <a:sym typeface="Baskerville Old Face" panose="02020602080505020303" pitchFamily="18" charset="0"/>
              </a:rPr>
              <a:t>2012</a:t>
            </a:r>
            <a:r>
              <a:rPr lang="zh-CN" altLang="en-US" sz="2400" b="1">
                <a:solidFill>
                  <a:srgbClr val="330019"/>
                </a:solidFill>
                <a:latin typeface="Baskerville Old Face" panose="02020602080505020303" pitchFamily="18" charset="0"/>
                <a:sym typeface="Baskerville Old Face" panose="02020602080505020303" pitchFamily="18" charset="0"/>
              </a:rPr>
              <a:t>年发布部分学科评估结果，中国科大</a:t>
            </a:r>
            <a:r>
              <a:rPr lang="en-US" altLang="zh-CN" sz="2400" b="1">
                <a:solidFill>
                  <a:srgbClr val="330019"/>
                </a:solidFill>
                <a:latin typeface="Baskerville Old Face" panose="02020602080505020303" pitchFamily="18" charset="0"/>
                <a:sym typeface="Baskerville Old Face" panose="02020602080505020303" pitchFamily="18" charset="0"/>
              </a:rPr>
              <a:t>20</a:t>
            </a:r>
            <a:r>
              <a:rPr lang="zh-CN" altLang="en-US" sz="2400" b="1">
                <a:solidFill>
                  <a:srgbClr val="330019"/>
                </a:solidFill>
                <a:latin typeface="Baskerville Old Face" panose="02020602080505020303" pitchFamily="18" charset="0"/>
                <a:sym typeface="Baskerville Old Face" panose="02020602080505020303" pitchFamily="18" charset="0"/>
              </a:rPr>
              <a:t>个一级学科参评，其中</a:t>
            </a:r>
            <a:r>
              <a:rPr lang="en-US" altLang="zh-CN" sz="2400" b="1">
                <a:solidFill>
                  <a:srgbClr val="330019"/>
                </a:solidFill>
                <a:latin typeface="Baskerville Old Face" panose="02020602080505020303" pitchFamily="18" charset="0"/>
                <a:sym typeface="Baskerville Old Face" panose="02020602080505020303" pitchFamily="18" charset="0"/>
              </a:rPr>
              <a:t>14</a:t>
            </a:r>
            <a:r>
              <a:rPr lang="zh-CN" altLang="en-US" sz="2400" b="1">
                <a:solidFill>
                  <a:srgbClr val="330019"/>
                </a:solidFill>
                <a:latin typeface="Baskerville Old Face" panose="02020602080505020303" pitchFamily="18" charset="0"/>
                <a:sym typeface="Baskerville Old Face" panose="02020602080505020303" pitchFamily="18" charset="0"/>
              </a:rPr>
              <a:t>个学科进入前十，</a:t>
            </a:r>
            <a:r>
              <a:rPr lang="en-US" altLang="zh-CN" sz="2400" b="1">
                <a:solidFill>
                  <a:srgbClr val="330019"/>
                </a:solidFill>
                <a:latin typeface="Baskerville Old Face" panose="02020602080505020303" pitchFamily="18" charset="0"/>
                <a:sym typeface="Baskerville Old Face" panose="02020602080505020303" pitchFamily="18" charset="0"/>
              </a:rPr>
              <a:t>9</a:t>
            </a:r>
            <a:r>
              <a:rPr lang="zh-CN" altLang="en-US" sz="2400" b="1">
                <a:solidFill>
                  <a:srgbClr val="330019"/>
                </a:solidFill>
                <a:latin typeface="Baskerville Old Face" panose="02020602080505020303" pitchFamily="18" charset="0"/>
                <a:sym typeface="Baskerville Old Face" panose="02020602080505020303" pitchFamily="18" charset="0"/>
              </a:rPr>
              <a:t>个学科进入前五。</a:t>
            </a:r>
            <a:endParaRPr lang="zh-CN" altLang="en-US"/>
          </a:p>
        </p:txBody>
      </p:sp>
      <p:sp>
        <p:nvSpPr>
          <p:cNvPr id="21508" name="AutoShape 11"/>
          <p:cNvSpPr>
            <a:spLocks noChangeArrowheads="1"/>
          </p:cNvSpPr>
          <p:nvPr/>
        </p:nvSpPr>
        <p:spPr bwMode="auto">
          <a:xfrm>
            <a:off x="4267200" y="1143000"/>
            <a:ext cx="4032250" cy="533400"/>
          </a:xfrm>
          <a:prstGeom prst="roundRect">
            <a:avLst>
              <a:gd name="adj" fmla="val 16667"/>
            </a:avLst>
          </a:pr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marL="355600" indent="-355600">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zh-CN" altLang="en-US" sz="2400" b="1">
                <a:ea typeface="黑体" panose="02010609060101010101" pitchFamily="49" charset="-122"/>
              </a:rPr>
              <a:t>评估结果名列全国高校前列</a:t>
            </a:r>
            <a:endParaRPr lang="zh-CN" altLang="en-US"/>
          </a:p>
        </p:txBody>
      </p:sp>
      <p:graphicFrame>
        <p:nvGraphicFramePr>
          <p:cNvPr id="23557" name="表格 7"/>
          <p:cNvGraphicFramePr>
            <a:graphicFrameLocks noGrp="1"/>
          </p:cNvGraphicFramePr>
          <p:nvPr/>
        </p:nvGraphicFramePr>
        <p:xfrm>
          <a:off x="4114800" y="1905000"/>
          <a:ext cx="3960813" cy="4624395"/>
        </p:xfrm>
        <a:graphic>
          <a:graphicData uri="http://schemas.openxmlformats.org/drawingml/2006/table">
            <a:tbl>
              <a:tblPr/>
              <a:tblGrid>
                <a:gridCol w="2598738"/>
                <a:gridCol w="1362075"/>
              </a:tblGrid>
              <a:tr h="518141">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zh-CN" sz="2800" b="1" i="0" u="none" strike="noStrike" cap="none" normalizeH="0" baseline="0" dirty="0" smtClean="0">
                          <a:ln>
                            <a:noFill/>
                          </a:ln>
                          <a:solidFill>
                            <a:srgbClr val="800000"/>
                          </a:solidFill>
                          <a:effectLst/>
                          <a:latin typeface="Times New Roman" panose="02020603050405020304" pitchFamily="18" charset="0"/>
                          <a:ea typeface="黑体" panose="02010609060101010101" pitchFamily="49" charset="-122"/>
                          <a:sym typeface="Times New Roman" panose="02020603050405020304" pitchFamily="18" charset="0"/>
                        </a:rPr>
                        <a:t>学科名称</a:t>
                      </a:r>
                      <a:endParaRPr kumimoji="0" lang="zh-CN" sz="2800" b="0"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T="45713" marB="45713" horzOverflow="overflow">
                    <a:lnL cap="flat">
                      <a:noFill/>
                    </a:lnL>
                    <a:lnR cap="flat">
                      <a:noFill/>
                    </a:lnR>
                    <a:lnT cap="flat">
                      <a:noFill/>
                    </a:lnT>
                    <a:lnB cap="flat">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zh-CN" sz="2800" b="1" i="0" u="none" strike="noStrike" cap="none" normalizeH="0" baseline="0" smtClean="0">
                          <a:ln>
                            <a:noFill/>
                          </a:ln>
                          <a:solidFill>
                            <a:srgbClr val="800000"/>
                          </a:solidFill>
                          <a:effectLst/>
                          <a:latin typeface="Times New Roman" panose="02020603050405020304" pitchFamily="18" charset="0"/>
                          <a:ea typeface="黑体" panose="02010609060101010101" pitchFamily="49" charset="-122"/>
                          <a:sym typeface="Times New Roman" panose="02020603050405020304" pitchFamily="18" charset="0"/>
                        </a:rPr>
                        <a:t>名次</a:t>
                      </a:r>
                      <a:endParaRPr kumimoji="0" lang="zh-CN"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T="45713" marB="45713" horzOverflow="overflow">
                    <a:lnL cap="flat">
                      <a:noFill/>
                    </a:lnL>
                    <a:lnR cap="flat">
                      <a:noFill/>
                    </a:lnR>
                    <a:lnT cap="flat">
                      <a:noFill/>
                    </a:lnT>
                    <a:lnB cap="flat">
                      <a:noFill/>
                    </a:lnB>
                    <a:lnTlToBr>
                      <a:noFill/>
                    </a:lnTlToBr>
                    <a:lnBlToTr>
                      <a:noFill/>
                    </a:lnBlToTr>
                    <a:noFill/>
                  </a:tcPr>
                </a:tc>
              </a:tr>
              <a:tr h="412688">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zh-CN" sz="2000" b="1" i="0" u="none" strike="noStrike" cap="none" normalizeH="0" baseline="0" dirty="0" smtClean="0">
                          <a:ln>
                            <a:noFill/>
                          </a:ln>
                          <a:solidFill>
                            <a:srgbClr val="000099"/>
                          </a:solidFill>
                          <a:effectLst/>
                          <a:latin typeface="黑体" panose="02010609060101010101" pitchFamily="49" charset="-122"/>
                          <a:ea typeface="黑体" panose="02010609060101010101" pitchFamily="49" charset="-122"/>
                          <a:sym typeface="黑体" panose="02010609060101010101" pitchFamily="49" charset="-122"/>
                        </a:rPr>
                        <a:t>物理学</a:t>
                      </a:r>
                      <a:endParaRPr kumimoji="0" lang="zh-CN" sz="2800" b="0"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T="45713" marB="45713" horzOverflow="overflow">
                    <a:lnL cap="flat">
                      <a:noFill/>
                    </a:lnL>
                    <a:lnR cap="flat">
                      <a:noFill/>
                    </a:lnR>
                    <a:lnT cap="flat">
                      <a:noFill/>
                    </a:lnT>
                    <a:lnB cap="flat">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2000" b="1" i="0" u="none" strike="noStrike" cap="none" normalizeH="0" baseline="0" dirty="0" smtClean="0">
                          <a:ln>
                            <a:noFill/>
                          </a:ln>
                          <a:solidFill>
                            <a:srgbClr val="000099"/>
                          </a:solidFill>
                          <a:effectLst/>
                          <a:latin typeface="黑体" panose="02010609060101010101" pitchFamily="49" charset="-122"/>
                          <a:ea typeface="黑体" panose="02010609060101010101" pitchFamily="49" charset="-122"/>
                          <a:sym typeface="黑体" panose="02010609060101010101" pitchFamily="49" charset="-122"/>
                        </a:rPr>
                        <a:t>1</a:t>
                      </a:r>
                      <a:endParaRPr kumimoji="0" lang="zh-CN" altLang="en-US" sz="2800" b="0"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T="45713" marB="45713" horzOverflow="overflow">
                    <a:lnL cap="flat">
                      <a:noFill/>
                    </a:lnL>
                    <a:lnR cap="flat">
                      <a:noFill/>
                    </a:lnR>
                    <a:lnT cap="flat">
                      <a:noFill/>
                    </a:lnT>
                    <a:lnB cap="flat">
                      <a:noFill/>
                    </a:lnB>
                    <a:lnTlToBr>
                      <a:noFill/>
                    </a:lnTlToBr>
                    <a:lnBlToTr>
                      <a:noFill/>
                    </a:lnBlToTr>
                    <a:noFill/>
                  </a:tcPr>
                </a:tc>
              </a:tr>
              <a:tr h="409514">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zh-CN" sz="2000" b="1" i="0" u="none" strike="noStrike" cap="none" normalizeH="0" baseline="0" dirty="0" smtClean="0">
                          <a:ln>
                            <a:noFill/>
                          </a:ln>
                          <a:solidFill>
                            <a:srgbClr val="000099"/>
                          </a:solidFill>
                          <a:effectLst/>
                          <a:latin typeface="黑体" panose="02010609060101010101" pitchFamily="49" charset="-122"/>
                          <a:ea typeface="黑体" panose="02010609060101010101" pitchFamily="49" charset="-122"/>
                          <a:sym typeface="黑体" panose="02010609060101010101" pitchFamily="49" charset="-122"/>
                        </a:rPr>
                        <a:t>地物物理学</a:t>
                      </a:r>
                      <a:endParaRPr kumimoji="0" lang="zh-CN" sz="2800" b="0"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T="45713" marB="45713" horzOverflow="overflow">
                    <a:lnL cap="flat">
                      <a:noFill/>
                    </a:lnL>
                    <a:lnR cap="flat">
                      <a:noFill/>
                    </a:lnR>
                    <a:lnT cap="flat">
                      <a:noFill/>
                    </a:lnT>
                    <a:lnB cap="flat">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sym typeface="黑体" panose="02010609060101010101" pitchFamily="49" charset="-122"/>
                        </a:rPr>
                        <a:t>1</a:t>
                      </a:r>
                      <a:endParaRPr kumimoji="0" lang="zh-CN" altLang="en-US"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T="45713" marB="45713" horzOverflow="overflow">
                    <a:lnL cap="flat">
                      <a:noFill/>
                    </a:lnL>
                    <a:lnR cap="flat">
                      <a:noFill/>
                    </a:lnR>
                    <a:lnT cap="flat">
                      <a:noFill/>
                    </a:lnT>
                    <a:lnB cap="flat">
                      <a:noFill/>
                    </a:lnB>
                    <a:lnTlToBr>
                      <a:noFill/>
                    </a:lnTlToBr>
                    <a:lnBlToTr>
                      <a:noFill/>
                    </a:lnBlToTr>
                    <a:noFill/>
                  </a:tcPr>
                </a:tc>
              </a:tr>
              <a:tr h="409514">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zh-CN" sz="2000" b="1" i="0" u="none" strike="noStrike" cap="none" normalizeH="0" baseline="0" dirty="0" smtClean="0">
                          <a:ln>
                            <a:noFill/>
                          </a:ln>
                          <a:solidFill>
                            <a:srgbClr val="000099"/>
                          </a:solidFill>
                          <a:effectLst/>
                          <a:latin typeface="黑体" panose="02010609060101010101" pitchFamily="49" charset="-122"/>
                          <a:ea typeface="黑体" panose="02010609060101010101" pitchFamily="49" charset="-122"/>
                          <a:sym typeface="黑体" panose="02010609060101010101" pitchFamily="49" charset="-122"/>
                        </a:rPr>
                        <a:t>天文学</a:t>
                      </a:r>
                      <a:endParaRPr kumimoji="0" lang="zh-CN" sz="2800" b="0"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T="45713" marB="45713" horzOverflow="overflow">
                    <a:lnL cap="flat">
                      <a:noFill/>
                    </a:lnL>
                    <a:lnR cap="flat">
                      <a:noFill/>
                    </a:lnR>
                    <a:lnT cap="flat">
                      <a:noFill/>
                    </a:lnT>
                    <a:lnB cap="flat">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sym typeface="黑体" panose="02010609060101010101" pitchFamily="49" charset="-122"/>
                        </a:rPr>
                        <a:t>2</a:t>
                      </a:r>
                      <a:endParaRPr kumimoji="0" lang="zh-CN" altLang="en-US"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T="45713" marB="45713" horzOverflow="overflow">
                    <a:lnL cap="flat">
                      <a:noFill/>
                    </a:lnL>
                    <a:lnR cap="flat">
                      <a:noFill/>
                    </a:lnR>
                    <a:lnT cap="flat">
                      <a:noFill/>
                    </a:lnT>
                    <a:lnB cap="flat">
                      <a:noFill/>
                    </a:lnB>
                    <a:lnTlToBr>
                      <a:noFill/>
                    </a:lnTlToBr>
                    <a:lnBlToTr>
                      <a:noFill/>
                    </a:lnBlToTr>
                    <a:noFill/>
                  </a:tcPr>
                </a:tc>
              </a:tr>
              <a:tr h="412688">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zh-CN" sz="2000" b="1" i="0" u="none" strike="noStrike" cap="none" normalizeH="0" baseline="0" dirty="0" smtClean="0">
                          <a:ln>
                            <a:noFill/>
                          </a:ln>
                          <a:solidFill>
                            <a:srgbClr val="000099"/>
                          </a:solidFill>
                          <a:effectLst/>
                          <a:latin typeface="黑体" panose="02010609060101010101" pitchFamily="49" charset="-122"/>
                          <a:ea typeface="黑体" panose="02010609060101010101" pitchFamily="49" charset="-122"/>
                          <a:sym typeface="黑体" panose="02010609060101010101" pitchFamily="49" charset="-122"/>
                        </a:rPr>
                        <a:t>科学技术史</a:t>
                      </a:r>
                      <a:endParaRPr kumimoji="0" lang="zh-CN" sz="2800" b="0"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T="45713" marB="45713" horzOverflow="overflow">
                    <a:lnL cap="flat">
                      <a:noFill/>
                    </a:lnL>
                    <a:lnR cap="flat">
                      <a:noFill/>
                    </a:lnR>
                    <a:lnT cap="flat">
                      <a:noFill/>
                    </a:lnT>
                    <a:lnB cap="flat">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sym typeface="黑体" panose="02010609060101010101" pitchFamily="49" charset="-122"/>
                        </a:rPr>
                        <a:t>2</a:t>
                      </a:r>
                      <a:endParaRPr kumimoji="0" lang="zh-CN" altLang="en-US"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T="45713" marB="45713" horzOverflow="overflow">
                    <a:lnL cap="flat">
                      <a:noFill/>
                    </a:lnL>
                    <a:lnR cap="flat">
                      <a:noFill/>
                    </a:lnR>
                    <a:lnT cap="flat">
                      <a:noFill/>
                    </a:lnT>
                    <a:lnB cap="flat">
                      <a:noFill/>
                    </a:lnB>
                    <a:lnTlToBr>
                      <a:noFill/>
                    </a:lnTlToBr>
                    <a:lnBlToTr>
                      <a:noFill/>
                    </a:lnBlToTr>
                    <a:noFill/>
                  </a:tcPr>
                </a:tc>
              </a:tr>
              <a:tr h="409514">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zh-CN" sz="2000" b="1" i="0" u="none" strike="noStrike" cap="none" normalizeH="0" baseline="0" dirty="0" smtClean="0">
                          <a:ln>
                            <a:noFill/>
                          </a:ln>
                          <a:solidFill>
                            <a:srgbClr val="000099"/>
                          </a:solidFill>
                          <a:effectLst/>
                          <a:latin typeface="黑体" panose="02010609060101010101" pitchFamily="49" charset="-122"/>
                          <a:ea typeface="黑体" panose="02010609060101010101" pitchFamily="49" charset="-122"/>
                          <a:sym typeface="黑体" panose="02010609060101010101" pitchFamily="49" charset="-122"/>
                        </a:rPr>
                        <a:t>核科学与技术</a:t>
                      </a:r>
                      <a:endParaRPr kumimoji="0" lang="zh-CN" sz="2800" b="0"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T="45713" marB="45713" horzOverflow="overflow">
                    <a:lnL cap="flat">
                      <a:noFill/>
                    </a:lnL>
                    <a:lnR cap="flat">
                      <a:noFill/>
                    </a:lnR>
                    <a:lnT cap="flat">
                      <a:noFill/>
                    </a:lnT>
                    <a:lnB cap="flat">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sym typeface="黑体" panose="02010609060101010101" pitchFamily="49" charset="-122"/>
                        </a:rPr>
                        <a:t>2</a:t>
                      </a:r>
                      <a:endParaRPr kumimoji="0" lang="zh-CN" altLang="en-US"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T="45713" marB="45713" horzOverflow="overflow">
                    <a:lnL cap="flat">
                      <a:noFill/>
                    </a:lnL>
                    <a:lnR cap="flat">
                      <a:noFill/>
                    </a:lnR>
                    <a:lnT cap="flat">
                      <a:noFill/>
                    </a:lnT>
                    <a:lnB cap="flat">
                      <a:noFill/>
                    </a:lnB>
                    <a:lnTlToBr>
                      <a:noFill/>
                    </a:lnTlToBr>
                    <a:lnBlToTr>
                      <a:noFill/>
                    </a:lnBlToTr>
                    <a:noFill/>
                  </a:tcPr>
                </a:tc>
              </a:tr>
              <a:tr h="411101">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zh-CN" sz="2000" b="1" i="0" u="none" strike="noStrike" cap="none" normalizeH="0" baseline="0" dirty="0" smtClean="0">
                          <a:ln>
                            <a:noFill/>
                          </a:ln>
                          <a:solidFill>
                            <a:srgbClr val="000099"/>
                          </a:solidFill>
                          <a:effectLst/>
                          <a:latin typeface="黑体" panose="02010609060101010101" pitchFamily="49" charset="-122"/>
                          <a:ea typeface="黑体" panose="02010609060101010101" pitchFamily="49" charset="-122"/>
                          <a:sym typeface="黑体" panose="02010609060101010101" pitchFamily="49" charset="-122"/>
                        </a:rPr>
                        <a:t>安全科学与工程</a:t>
                      </a:r>
                      <a:endParaRPr kumimoji="0" lang="zh-CN" sz="2800" b="0"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T="45713" marB="45713" horzOverflow="overflow">
                    <a:lnL cap="flat">
                      <a:noFill/>
                    </a:lnL>
                    <a:lnR cap="flat">
                      <a:noFill/>
                    </a:lnR>
                    <a:lnT cap="flat">
                      <a:noFill/>
                    </a:lnT>
                    <a:lnB cap="flat">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2000" b="1" i="0" u="none" strike="noStrike" cap="none" normalizeH="0" baseline="0" dirty="0" smtClean="0">
                          <a:ln>
                            <a:noFill/>
                          </a:ln>
                          <a:solidFill>
                            <a:srgbClr val="000099"/>
                          </a:solidFill>
                          <a:effectLst/>
                          <a:latin typeface="黑体" panose="02010609060101010101" pitchFamily="49" charset="-122"/>
                          <a:ea typeface="黑体" panose="02010609060101010101" pitchFamily="49" charset="-122"/>
                          <a:sym typeface="黑体" panose="02010609060101010101" pitchFamily="49" charset="-122"/>
                        </a:rPr>
                        <a:t>2</a:t>
                      </a:r>
                      <a:endParaRPr kumimoji="0" lang="zh-CN" altLang="en-US" sz="2800" b="0"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T="45713" marB="45713" horzOverflow="overflow">
                    <a:lnL cap="flat">
                      <a:noFill/>
                    </a:lnL>
                    <a:lnR cap="flat">
                      <a:noFill/>
                    </a:lnR>
                    <a:lnT cap="flat">
                      <a:noFill/>
                    </a:lnT>
                    <a:lnB cap="flat">
                      <a:noFill/>
                    </a:lnB>
                    <a:lnTlToBr>
                      <a:noFill/>
                    </a:lnTlToBr>
                    <a:lnBlToTr>
                      <a:noFill/>
                    </a:lnBlToTr>
                    <a:noFill/>
                  </a:tcPr>
                </a:tc>
              </a:tr>
              <a:tr h="409514">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zh-CN"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sym typeface="黑体" panose="02010609060101010101" pitchFamily="49" charset="-122"/>
                        </a:rPr>
                        <a:t>数学</a:t>
                      </a:r>
                      <a:endParaRPr kumimoji="0" lang="zh-CN"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T="45713" marB="45713" horzOverflow="overflow">
                    <a:lnL cap="flat">
                      <a:noFill/>
                    </a:lnL>
                    <a:lnR cap="flat">
                      <a:noFill/>
                    </a:lnR>
                    <a:lnT cap="flat">
                      <a:noFill/>
                    </a:lnT>
                    <a:lnB cap="flat">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2000" b="1" i="0" u="none" strike="noStrike" cap="none" normalizeH="0" baseline="0" dirty="0" smtClean="0">
                          <a:ln>
                            <a:noFill/>
                          </a:ln>
                          <a:solidFill>
                            <a:srgbClr val="000099"/>
                          </a:solidFill>
                          <a:effectLst/>
                          <a:latin typeface="黑体" panose="02010609060101010101" pitchFamily="49" charset="-122"/>
                          <a:ea typeface="黑体" panose="02010609060101010101" pitchFamily="49" charset="-122"/>
                          <a:sym typeface="黑体" panose="02010609060101010101" pitchFamily="49" charset="-122"/>
                        </a:rPr>
                        <a:t>4</a:t>
                      </a:r>
                      <a:endParaRPr kumimoji="0" lang="zh-CN" altLang="en-US" sz="2800" b="0"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T="45713" marB="45713" horzOverflow="overflow">
                    <a:lnL cap="flat">
                      <a:noFill/>
                    </a:lnL>
                    <a:lnR cap="flat">
                      <a:noFill/>
                    </a:lnR>
                    <a:lnT cap="flat">
                      <a:noFill/>
                    </a:lnT>
                    <a:lnB cap="flat">
                      <a:noFill/>
                    </a:lnB>
                    <a:lnTlToBr>
                      <a:noFill/>
                    </a:lnTlToBr>
                    <a:lnBlToTr>
                      <a:noFill/>
                    </a:lnBlToTr>
                    <a:noFill/>
                  </a:tcPr>
                </a:tc>
              </a:tr>
              <a:tr h="411101">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zh-CN"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sym typeface="黑体" panose="02010609060101010101" pitchFamily="49" charset="-122"/>
                        </a:rPr>
                        <a:t>地质学</a:t>
                      </a:r>
                      <a:endParaRPr kumimoji="0" lang="zh-CN"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T="45713" marB="45713" horzOverflow="overflow">
                    <a:lnL cap="flat">
                      <a:noFill/>
                    </a:lnL>
                    <a:lnR cap="flat">
                      <a:noFill/>
                    </a:lnR>
                    <a:lnT cap="flat">
                      <a:noFill/>
                    </a:lnT>
                    <a:lnB cap="flat">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2000" b="1" i="0" u="none" strike="noStrike" cap="none" normalizeH="0" baseline="0" dirty="0" smtClean="0">
                          <a:ln>
                            <a:noFill/>
                          </a:ln>
                          <a:solidFill>
                            <a:srgbClr val="000099"/>
                          </a:solidFill>
                          <a:effectLst/>
                          <a:latin typeface="黑体" panose="02010609060101010101" pitchFamily="49" charset="-122"/>
                          <a:ea typeface="黑体" panose="02010609060101010101" pitchFamily="49" charset="-122"/>
                          <a:sym typeface="黑体" panose="02010609060101010101" pitchFamily="49" charset="-122"/>
                        </a:rPr>
                        <a:t>5</a:t>
                      </a:r>
                      <a:endParaRPr kumimoji="0" lang="zh-CN" altLang="en-US" sz="2800" b="0"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T="45713" marB="45713" horzOverflow="overflow">
                    <a:lnL cap="flat">
                      <a:noFill/>
                    </a:lnL>
                    <a:lnR cap="flat">
                      <a:noFill/>
                    </a:lnR>
                    <a:lnT cap="flat">
                      <a:noFill/>
                    </a:lnT>
                    <a:lnB cap="flat">
                      <a:noFill/>
                    </a:lnB>
                    <a:lnTlToBr>
                      <a:noFill/>
                    </a:lnTlToBr>
                    <a:lnBlToTr>
                      <a:noFill/>
                    </a:lnBlToTr>
                    <a:noFill/>
                  </a:tcPr>
                </a:tc>
              </a:tr>
              <a:tr h="411101">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zh-CN"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sym typeface="黑体" panose="02010609060101010101" pitchFamily="49" charset="-122"/>
                        </a:rPr>
                        <a:t>生物学</a:t>
                      </a:r>
                      <a:endParaRPr kumimoji="0" lang="zh-CN"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T="45713" marB="45713" horzOverflow="overflow">
                    <a:lnL cap="flat">
                      <a:noFill/>
                    </a:lnL>
                    <a:lnR cap="flat">
                      <a:noFill/>
                    </a:lnR>
                    <a:lnT cap="flat">
                      <a:noFill/>
                    </a:lnT>
                    <a:lnB cap="flat">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2000" b="1" i="0" u="none" strike="noStrike" cap="none" normalizeH="0" baseline="0" dirty="0" smtClean="0">
                          <a:ln>
                            <a:noFill/>
                          </a:ln>
                          <a:solidFill>
                            <a:srgbClr val="000099"/>
                          </a:solidFill>
                          <a:effectLst/>
                          <a:latin typeface="黑体" panose="02010609060101010101" pitchFamily="49" charset="-122"/>
                          <a:ea typeface="黑体" panose="02010609060101010101" pitchFamily="49" charset="-122"/>
                          <a:sym typeface="黑体" panose="02010609060101010101" pitchFamily="49" charset="-122"/>
                        </a:rPr>
                        <a:t>5</a:t>
                      </a:r>
                      <a:endParaRPr kumimoji="0" lang="zh-CN" altLang="en-US" sz="2800" b="0"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T="45713" marB="45713" horzOverflow="overflow">
                    <a:lnL cap="flat">
                      <a:noFill/>
                    </a:lnL>
                    <a:lnR cap="flat">
                      <a:noFill/>
                    </a:lnR>
                    <a:lnT cap="flat">
                      <a:noFill/>
                    </a:lnT>
                    <a:lnB cap="flat">
                      <a:noFill/>
                    </a:lnB>
                    <a:lnTlToBr>
                      <a:noFill/>
                    </a:lnTlToBr>
                    <a:lnBlToTr>
                      <a:noFill/>
                    </a:lnBlToTr>
                    <a:noFill/>
                  </a:tcPr>
                </a:tc>
              </a:tr>
              <a:tr h="409514">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zh-CN"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sym typeface="黑体" panose="02010609060101010101" pitchFamily="49" charset="-122"/>
                        </a:rPr>
                        <a:t>化学</a:t>
                      </a:r>
                      <a:endParaRPr kumimoji="0" lang="zh-CN" sz="2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T="45713" marB="45713" horzOverflow="overflow">
                    <a:lnL cap="flat">
                      <a:noFill/>
                    </a:lnL>
                    <a:lnR cap="flat">
                      <a:noFill/>
                    </a:lnR>
                    <a:lnT cap="flat">
                      <a:noFill/>
                    </a:lnT>
                    <a:lnB cap="flat">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pPr>
                      <a:r>
                        <a:rPr kumimoji="0" lang="en-US" sz="2000" b="1" i="0" u="none" strike="noStrike" cap="none" normalizeH="0" baseline="0" dirty="0" smtClean="0">
                          <a:ln>
                            <a:noFill/>
                          </a:ln>
                          <a:solidFill>
                            <a:srgbClr val="000099"/>
                          </a:solidFill>
                          <a:effectLst/>
                          <a:latin typeface="黑体" panose="02010609060101010101" pitchFamily="49" charset="-122"/>
                          <a:ea typeface="黑体" panose="02010609060101010101" pitchFamily="49" charset="-122"/>
                          <a:sym typeface="黑体" panose="02010609060101010101" pitchFamily="49" charset="-122"/>
                        </a:rPr>
                        <a:t>6</a:t>
                      </a:r>
                      <a:endParaRPr kumimoji="0" lang="zh-CN" altLang="en-US" sz="2800" b="0"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sym typeface="Calibri" panose="020F0502020204030204" pitchFamily="34" charset="0"/>
                      </a:endParaRPr>
                    </a:p>
                  </a:txBody>
                  <a:tcPr marT="45713" marB="45713" horzOverflow="overflow">
                    <a:lnL cap="flat">
                      <a:noFill/>
                    </a:lnL>
                    <a:lnR cap="flat">
                      <a:noFill/>
                    </a:lnR>
                    <a:lnT cap="flat">
                      <a:noFill/>
                    </a:lnT>
                    <a:lnB cap="flat">
                      <a:noFill/>
                    </a:lnB>
                    <a:lnTlToBr>
                      <a:noFill/>
                    </a:lnTlToBr>
                    <a:lnBlToTr>
                      <a:noFill/>
                    </a:lnBlToTr>
                    <a:noFill/>
                  </a:tcPr>
                </a:tc>
              </a:tr>
            </a:tbl>
          </a:graphicData>
        </a:graphic>
      </p:graphicFrame>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34bbf8cd5d2b37610eb34577"/>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l="8365"/>
          <a:stretch>
            <a:fillRect/>
          </a:stretch>
        </p:blipFill>
        <p:spPr bwMode="auto">
          <a:xfrm>
            <a:off x="322263" y="1411288"/>
            <a:ext cx="4111625" cy="489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9" name="Text Box 3"/>
          <p:cNvSpPr>
            <a:spLocks noChangeArrowheads="1"/>
          </p:cNvSpPr>
          <p:nvPr/>
        </p:nvSpPr>
        <p:spPr bwMode="auto">
          <a:xfrm>
            <a:off x="4932363" y="1268413"/>
            <a:ext cx="4032250" cy="178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zh-CN" altLang="en-US" sz="2000" b="1">
                <a:solidFill>
                  <a:srgbClr val="000066"/>
                </a:solidFill>
                <a:latin typeface="楷体_GB2312"/>
                <a:ea typeface="楷体_GB2312"/>
                <a:cs typeface="楷体_GB2312"/>
                <a:sym typeface="楷体_GB2312"/>
              </a:rPr>
              <a:t>世界名山之中，</a:t>
            </a:r>
          </a:p>
          <a:p>
            <a:pPr eaLnBrk="1" hangingPunct="1">
              <a:spcBef>
                <a:spcPct val="50000"/>
              </a:spcBef>
            </a:pPr>
            <a:r>
              <a:rPr lang="zh-CN" altLang="en-US" sz="2000" b="1">
                <a:solidFill>
                  <a:srgbClr val="000066"/>
                </a:solidFill>
                <a:latin typeface="楷体_GB2312"/>
                <a:ea typeface="楷体_GB2312"/>
                <a:cs typeface="楷体_GB2312"/>
                <a:sym typeface="楷体_GB2312"/>
              </a:rPr>
              <a:t>黄山不是最高，</a:t>
            </a:r>
          </a:p>
          <a:p>
            <a:pPr eaLnBrk="1" hangingPunct="1">
              <a:spcBef>
                <a:spcPct val="50000"/>
              </a:spcBef>
            </a:pPr>
            <a:r>
              <a:rPr lang="zh-CN" altLang="en-US" sz="2000" b="1">
                <a:solidFill>
                  <a:srgbClr val="000066"/>
                </a:solidFill>
                <a:latin typeface="楷体_GB2312"/>
                <a:ea typeface="楷体_GB2312"/>
                <a:cs typeface="楷体_GB2312"/>
                <a:sym typeface="楷体_GB2312"/>
              </a:rPr>
              <a:t>不是最大，</a:t>
            </a:r>
          </a:p>
          <a:p>
            <a:pPr eaLnBrk="1" hangingPunct="1">
              <a:spcBef>
                <a:spcPct val="50000"/>
              </a:spcBef>
            </a:pPr>
            <a:r>
              <a:rPr lang="zh-CN" altLang="en-US" sz="2000" b="1">
                <a:solidFill>
                  <a:srgbClr val="000066"/>
                </a:solidFill>
                <a:latin typeface="楷体_GB2312"/>
                <a:ea typeface="楷体_GB2312"/>
                <a:cs typeface="楷体_GB2312"/>
                <a:sym typeface="楷体_GB2312"/>
              </a:rPr>
              <a:t>但峰峰秀丽、处处有景 </a:t>
            </a:r>
            <a:endParaRPr lang="zh-CN" altLang="en-US"/>
          </a:p>
        </p:txBody>
      </p:sp>
      <p:sp>
        <p:nvSpPr>
          <p:cNvPr id="24580" name="Rectangle 4"/>
          <p:cNvSpPr>
            <a:spLocks noChangeArrowheads="1"/>
          </p:cNvSpPr>
          <p:nvPr/>
        </p:nvSpPr>
        <p:spPr bwMode="auto">
          <a:xfrm>
            <a:off x="4932363" y="3644900"/>
            <a:ext cx="3816350" cy="2663825"/>
          </a:xfrm>
          <a:prstGeom prst="rect">
            <a:avLst/>
          </a:prstGeom>
          <a:solidFill>
            <a:srgbClr val="0066CC"/>
          </a:solidFill>
          <a:ln w="25400">
            <a:solidFill>
              <a:srgbClr val="CAAAAA"/>
            </a:solidFill>
            <a:miter lim="800000"/>
            <a:headEnd/>
            <a:tailEnd/>
          </a:ln>
        </p:spPr>
        <p:txBody>
          <a:bodyPr/>
          <a:lstStyle>
            <a:lvl1pPr marL="342900" indent="-342900">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lnSpc>
                <a:spcPct val="170000"/>
              </a:lnSpc>
              <a:spcBef>
                <a:spcPct val="20000"/>
              </a:spcBef>
              <a:buClr>
                <a:schemeClr val="bg1"/>
              </a:buClr>
              <a:buSzPct val="115000"/>
              <a:buFont typeface="Wingdings" panose="05000000000000000000" pitchFamily="2" charset="2"/>
              <a:buChar char="Ø"/>
            </a:pPr>
            <a:r>
              <a:rPr lang="zh-CN" altLang="en-US" b="1">
                <a:solidFill>
                  <a:srgbClr val="FFFFFF"/>
                </a:solidFill>
                <a:ea typeface="黑体" panose="02010609060101010101" pitchFamily="49" charset="-122"/>
              </a:rPr>
              <a:t>成为世界一流大学中的“黄山” </a:t>
            </a:r>
          </a:p>
          <a:p>
            <a:pPr eaLnBrk="1" hangingPunct="1">
              <a:lnSpc>
                <a:spcPct val="170000"/>
              </a:lnSpc>
              <a:spcBef>
                <a:spcPct val="20000"/>
              </a:spcBef>
              <a:buClr>
                <a:schemeClr val="bg1"/>
              </a:buClr>
              <a:buSzPct val="115000"/>
              <a:buFont typeface="Wingdings" panose="05000000000000000000" pitchFamily="2" charset="2"/>
              <a:buChar char="Ø"/>
            </a:pPr>
            <a:r>
              <a:rPr lang="zh-CN" altLang="en-US" b="1">
                <a:solidFill>
                  <a:srgbClr val="FFFFFF"/>
                </a:solidFill>
                <a:ea typeface="黑体" panose="02010609060101010101" pitchFamily="49" charset="-122"/>
              </a:rPr>
              <a:t>质量重于数量，坚持有质量的发展战略 </a:t>
            </a:r>
          </a:p>
          <a:p>
            <a:pPr eaLnBrk="1" hangingPunct="1">
              <a:lnSpc>
                <a:spcPct val="170000"/>
              </a:lnSpc>
              <a:spcBef>
                <a:spcPct val="20000"/>
              </a:spcBef>
              <a:buClr>
                <a:schemeClr val="bg1"/>
              </a:buClr>
              <a:buSzPct val="115000"/>
              <a:buFont typeface="Wingdings" panose="05000000000000000000" pitchFamily="2" charset="2"/>
              <a:buChar char="Ø"/>
            </a:pPr>
            <a:r>
              <a:rPr lang="zh-CN" altLang="en-US" b="1">
                <a:solidFill>
                  <a:srgbClr val="FFFFFF"/>
                </a:solidFill>
                <a:ea typeface="黑体" panose="02010609060101010101" pitchFamily="49" charset="-122"/>
              </a:rPr>
              <a:t>坚持有所为有所不为，不做所有的事情，只做能够做好的事情 </a:t>
            </a:r>
            <a:endParaRPr lang="zh-CN" altLang="en-US"/>
          </a:p>
        </p:txBody>
      </p:sp>
      <p:sp>
        <p:nvSpPr>
          <p:cNvPr id="24581" name="Rectangle 5"/>
          <p:cNvSpPr>
            <a:spLocks noChangeArrowheads="1"/>
          </p:cNvSpPr>
          <p:nvPr/>
        </p:nvSpPr>
        <p:spPr bwMode="auto">
          <a:xfrm>
            <a:off x="971550" y="115888"/>
            <a:ext cx="7416800" cy="60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endParaRPr lang="zh-CN" altLang="zh-CN" b="1">
              <a:solidFill>
                <a:srgbClr val="800000"/>
              </a:solidFill>
              <a:latin typeface="黑体" panose="02010609060101010101" pitchFamily="49" charset="-122"/>
              <a:ea typeface="黑体" panose="02010609060101010101" pitchFamily="49" charset="-122"/>
              <a:sym typeface="黑体" panose="02010609060101010101" pitchFamily="49" charset="-122"/>
            </a:endParaRP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692275" y="2133600"/>
            <a:ext cx="6264275" cy="2438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12" name="矩形 11"/>
          <p:cNvSpPr/>
          <p:nvPr/>
        </p:nvSpPr>
        <p:spPr>
          <a:xfrm>
            <a:off x="1476375" y="1268413"/>
            <a:ext cx="7667625" cy="7302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3012" name="矩形 8"/>
          <p:cNvSpPr>
            <a:spLocks noChangeArrowheads="1"/>
          </p:cNvSpPr>
          <p:nvPr/>
        </p:nvSpPr>
        <p:spPr bwMode="auto">
          <a:xfrm>
            <a:off x="2268538" y="2205038"/>
            <a:ext cx="4283075" cy="3635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nSpc>
                <a:spcPct val="150000"/>
              </a:lnSpc>
              <a:spcBef>
                <a:spcPct val="50000"/>
              </a:spcBef>
              <a:buClr>
                <a:srgbClr val="FF0000"/>
              </a:buClr>
              <a:buFont typeface="Wingdings" panose="05000000000000000000" pitchFamily="2" charset="2"/>
              <a:buChar char="u"/>
            </a:pPr>
            <a:r>
              <a:rPr lang="zh-CN" altLang="en-US" sz="2000">
                <a:solidFill>
                  <a:srgbClr val="000000"/>
                </a:solidFill>
                <a:latin typeface="微软雅黑" panose="020B0503020204020204" pitchFamily="34" charset="-122"/>
                <a:ea typeface="微软雅黑" panose="020B0503020204020204" pitchFamily="34" charset="-122"/>
              </a:rPr>
              <a:t>科学家报告团</a:t>
            </a:r>
          </a:p>
        </p:txBody>
      </p:sp>
      <p:sp>
        <p:nvSpPr>
          <p:cNvPr id="43013" name="矩形 9"/>
          <p:cNvSpPr>
            <a:spLocks noChangeArrowheads="1"/>
          </p:cNvSpPr>
          <p:nvPr/>
        </p:nvSpPr>
        <p:spPr bwMode="auto">
          <a:xfrm>
            <a:off x="2268538" y="2973388"/>
            <a:ext cx="4283075" cy="3635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nSpc>
                <a:spcPct val="150000"/>
              </a:lnSpc>
              <a:spcBef>
                <a:spcPct val="50000"/>
              </a:spcBef>
              <a:buClr>
                <a:srgbClr val="FF0000"/>
              </a:buClr>
              <a:buFont typeface="Wingdings" panose="05000000000000000000" pitchFamily="2" charset="2"/>
              <a:buChar char="u"/>
            </a:pPr>
            <a:r>
              <a:rPr lang="zh-CN" altLang="en-US" sz="2000">
                <a:solidFill>
                  <a:srgbClr val="000000"/>
                </a:solidFill>
                <a:latin typeface="微软雅黑" panose="020B0503020204020204" pitchFamily="34" charset="-122"/>
                <a:ea typeface="微软雅黑" panose="020B0503020204020204" pitchFamily="34" charset="-122"/>
              </a:rPr>
              <a:t>暑期夏令营</a:t>
            </a:r>
          </a:p>
        </p:txBody>
      </p:sp>
      <p:sp>
        <p:nvSpPr>
          <p:cNvPr id="43014" name="矩形 10"/>
          <p:cNvSpPr>
            <a:spLocks noChangeArrowheads="1"/>
          </p:cNvSpPr>
          <p:nvPr/>
        </p:nvSpPr>
        <p:spPr bwMode="auto">
          <a:xfrm>
            <a:off x="2268538" y="3741738"/>
            <a:ext cx="4283075" cy="3635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nSpc>
                <a:spcPct val="150000"/>
              </a:lnSpc>
              <a:spcBef>
                <a:spcPct val="50000"/>
              </a:spcBef>
              <a:buClr>
                <a:srgbClr val="FF0000"/>
              </a:buClr>
              <a:buFont typeface="Wingdings" panose="05000000000000000000" pitchFamily="2" charset="2"/>
              <a:buChar char="u"/>
            </a:pPr>
            <a:r>
              <a:rPr lang="zh-CN" altLang="en-US" sz="2000">
                <a:solidFill>
                  <a:srgbClr val="000000"/>
                </a:solidFill>
                <a:latin typeface="微软雅黑" panose="020B0503020204020204" pitchFamily="34" charset="-122"/>
                <a:ea typeface="微软雅黑" panose="020B0503020204020204" pitchFamily="34" charset="-122"/>
              </a:rPr>
              <a:t>研招宣讲团</a:t>
            </a:r>
          </a:p>
        </p:txBody>
      </p:sp>
      <p:pic>
        <p:nvPicPr>
          <p:cNvPr id="43015" name="图片 13" descr="u=1150491566,2995447500&amp;fm=52&amp;gp=0.jpg"/>
          <p:cNvPicPr>
            <a:picLocks noChangeAspect="1"/>
          </p:cNvPicPr>
          <p:nvPr/>
        </p:nvPicPr>
        <p:blipFill>
          <a:blip r:embed="rId2">
            <a:extLst>
              <a:ext uri="{28A0092B-C50C-407E-A947-70E740481C1C}">
                <a14:useLocalDpi xmlns:a14="http://schemas.microsoft.com/office/drawing/2010/main" val="0"/>
              </a:ext>
            </a:extLst>
          </a:blip>
          <a:srcRect l="15823" r="2089"/>
          <a:stretch>
            <a:fillRect/>
          </a:stretch>
        </p:blipFill>
        <p:spPr bwMode="auto">
          <a:xfrm>
            <a:off x="0" y="692150"/>
            <a:ext cx="1476375"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6" name="矩形 14"/>
          <p:cNvSpPr>
            <a:spLocks noChangeArrowheads="1"/>
          </p:cNvSpPr>
          <p:nvPr/>
        </p:nvSpPr>
        <p:spPr bwMode="auto">
          <a:xfrm>
            <a:off x="2700338" y="688975"/>
            <a:ext cx="2925801" cy="420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r>
              <a:rPr lang="zh-CN" altLang="en-US" sz="3200" b="1" dirty="0" smtClean="0">
                <a:solidFill>
                  <a:srgbClr val="C00000"/>
                </a:solidFill>
                <a:latin typeface="微软雅黑" panose="020B0503020204020204" pitchFamily="34" charset="-122"/>
                <a:ea typeface="微软雅黑" panose="020B0503020204020204" pitchFamily="34" charset="-122"/>
              </a:rPr>
              <a:t>二、研招三</a:t>
            </a:r>
            <a:r>
              <a:rPr lang="zh-CN" altLang="en-US" sz="3200" b="1" dirty="0">
                <a:solidFill>
                  <a:srgbClr val="C00000"/>
                </a:solidFill>
                <a:latin typeface="微软雅黑" panose="020B0503020204020204" pitchFamily="34" charset="-122"/>
                <a:ea typeface="微软雅黑" panose="020B0503020204020204" pitchFamily="34" charset="-122"/>
              </a:rPr>
              <a:t>大</a:t>
            </a:r>
            <a:r>
              <a:rPr lang="zh-CN" altLang="en-US" sz="3200" b="1" dirty="0" smtClean="0">
                <a:solidFill>
                  <a:srgbClr val="C00000"/>
                </a:solidFill>
                <a:latin typeface="微软雅黑" panose="020B0503020204020204" pitchFamily="34" charset="-122"/>
                <a:ea typeface="微软雅黑" panose="020B0503020204020204" pitchFamily="34" charset="-122"/>
              </a:rPr>
              <a:t>品牌活动</a:t>
            </a:r>
            <a:endParaRPr lang="zh-CN" altLang="en-US" sz="32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2"/>
          <p:cNvSpPr txBox="1">
            <a:spLocks/>
          </p:cNvSpPr>
          <p:nvPr/>
        </p:nvSpPr>
        <p:spPr>
          <a:xfrm>
            <a:off x="433388" y="1423988"/>
            <a:ext cx="8229600" cy="574675"/>
          </a:xfrm>
          <a:prstGeom prst="rect">
            <a:avLst/>
          </a:prstGeom>
        </p:spPr>
        <p:txBody>
          <a:bodyPr>
            <a:normAutofit/>
          </a:bodyPr>
          <a:lstStyle/>
          <a:p>
            <a:pPr marL="342900" indent="-342900" eaLnBrk="1" fontAlgn="auto" hangingPunct="1">
              <a:lnSpc>
                <a:spcPct val="120000"/>
              </a:lnSpc>
              <a:spcBef>
                <a:spcPct val="20000"/>
              </a:spcBef>
              <a:spcAft>
                <a:spcPts val="0"/>
              </a:spcAft>
              <a:defRPr/>
            </a:pPr>
            <a:r>
              <a:rPr lang="zh-CN" altLang="en-US" sz="2400" baseline="0" dirty="0">
                <a:solidFill>
                  <a:schemeClr val="accent2">
                    <a:lumMod val="75000"/>
                  </a:schemeClr>
                </a:solidFill>
                <a:latin typeface="黑体" pitchFamily="2" charset="-122"/>
                <a:ea typeface="黑体" pitchFamily="2" charset="-122"/>
              </a:rPr>
              <a:t>研究生招生宣传形成三大品牌</a:t>
            </a:r>
            <a:endParaRPr lang="zh-CN" altLang="en-US" sz="2400" baseline="0" dirty="0">
              <a:latin typeface="黑体" pitchFamily="2" charset="-122"/>
              <a:ea typeface="黑体" pitchFamily="2" charset="-122"/>
            </a:endParaRPr>
          </a:p>
        </p:txBody>
      </p:sp>
      <p:pic>
        <p:nvPicPr>
          <p:cNvPr id="3" name="图片 2"/>
          <p:cNvPicPr>
            <a:picLocks noChangeAspect="1"/>
          </p:cNvPicPr>
          <p:nvPr/>
        </p:nvPicPr>
        <p:blipFill>
          <a:blip r:embed="rId2"/>
          <a:stretch>
            <a:fillRect/>
          </a:stretch>
        </p:blipFill>
        <p:spPr>
          <a:xfrm>
            <a:off x="395288" y="4016375"/>
            <a:ext cx="2709862" cy="1619250"/>
          </a:xfrm>
          <a:prstGeom prst="rect">
            <a:avLst/>
          </a:prstGeom>
          <a:ln>
            <a:noFill/>
          </a:ln>
          <a:effectLst>
            <a:outerShdw blurRad="292100" dist="139700" dir="2700000" algn="tl" rotWithShape="0">
              <a:srgbClr val="333333">
                <a:alpha val="65000"/>
              </a:srgbClr>
            </a:outerShdw>
          </a:effectLst>
        </p:spPr>
      </p:pic>
      <p:pic>
        <p:nvPicPr>
          <p:cNvPr id="4" name="图片 3"/>
          <p:cNvPicPr>
            <a:picLocks noChangeAspect="1"/>
          </p:cNvPicPr>
          <p:nvPr/>
        </p:nvPicPr>
        <p:blipFill>
          <a:blip r:embed="rId3"/>
          <a:srcRect l="15759" r="8317"/>
          <a:stretch>
            <a:fillRect/>
          </a:stretch>
        </p:blipFill>
        <p:spPr>
          <a:xfrm>
            <a:off x="3276600" y="4029075"/>
            <a:ext cx="2663825" cy="1631950"/>
          </a:xfrm>
          <a:prstGeom prst="rect">
            <a:avLst/>
          </a:prstGeom>
          <a:ln>
            <a:noFill/>
          </a:ln>
          <a:effectLst>
            <a:outerShdw blurRad="292100" dist="139700" dir="2700000" algn="tl" rotWithShape="0">
              <a:srgbClr val="333333">
                <a:alpha val="65000"/>
              </a:srgbClr>
            </a:outerShdw>
          </a:effectLst>
        </p:spPr>
      </p:pic>
      <p:pic>
        <p:nvPicPr>
          <p:cNvPr id="5" name="图片 4" descr="10-1.jpg"/>
          <p:cNvPicPr>
            <a:picLocks noChangeAspect="1"/>
          </p:cNvPicPr>
          <p:nvPr/>
        </p:nvPicPr>
        <p:blipFill>
          <a:blip r:embed="rId4"/>
          <a:stretch>
            <a:fillRect/>
          </a:stretch>
        </p:blipFill>
        <p:spPr>
          <a:xfrm>
            <a:off x="6156325" y="4029075"/>
            <a:ext cx="2692400" cy="1620838"/>
          </a:xfrm>
          <a:prstGeom prst="rect">
            <a:avLst/>
          </a:prstGeom>
          <a:ln>
            <a:noFill/>
          </a:ln>
          <a:effectLst>
            <a:outerShdw blurRad="292100" dist="139700" dir="2700000" algn="tl" rotWithShape="0">
              <a:srgbClr val="333333">
                <a:alpha val="65000"/>
              </a:srgbClr>
            </a:outerShdw>
          </a:effectLst>
        </p:spPr>
      </p:pic>
      <p:grpSp>
        <p:nvGrpSpPr>
          <p:cNvPr id="44038" name="组合 5"/>
          <p:cNvGrpSpPr>
            <a:grpSpLocks/>
          </p:cNvGrpSpPr>
          <p:nvPr/>
        </p:nvGrpSpPr>
        <p:grpSpPr bwMode="auto">
          <a:xfrm>
            <a:off x="4876800" y="2133600"/>
            <a:ext cx="3546475" cy="1306513"/>
            <a:chOff x="1190901" y="836712"/>
            <a:chExt cx="5111874" cy="1800200"/>
          </a:xfrm>
        </p:grpSpPr>
        <p:sp>
          <p:nvSpPr>
            <p:cNvPr id="7" name="椭圆 6"/>
            <p:cNvSpPr/>
            <p:nvPr/>
          </p:nvSpPr>
          <p:spPr>
            <a:xfrm>
              <a:off x="1190901" y="836712"/>
              <a:ext cx="1926678" cy="1800200"/>
            </a:xfrm>
            <a:prstGeom prst="ellipse">
              <a:avLst/>
            </a:prstGeom>
            <a:gradFill flip="none" rotWithShape="1">
              <a:gsLst>
                <a:gs pos="0">
                  <a:srgbClr val="9933FF">
                    <a:tint val="66000"/>
                    <a:satMod val="160000"/>
                  </a:srgbClr>
                </a:gs>
                <a:gs pos="50000">
                  <a:srgbClr val="9933FF">
                    <a:tint val="44500"/>
                    <a:satMod val="160000"/>
                  </a:srgbClr>
                </a:gs>
                <a:gs pos="100000">
                  <a:srgbClr val="9933FF">
                    <a:tint val="23500"/>
                    <a:satMod val="160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b="1" dirty="0">
                  <a:solidFill>
                    <a:schemeClr val="tx1"/>
                  </a:solidFill>
                  <a:latin typeface="微软雅黑" pitchFamily="34" charset="-122"/>
                  <a:ea typeface="微软雅黑" pitchFamily="34" charset="-122"/>
                </a:rPr>
                <a:t>科学家</a:t>
              </a:r>
              <a:endParaRPr lang="en-US" altLang="zh-CN" sz="2400" b="1" dirty="0">
                <a:solidFill>
                  <a:schemeClr val="tx1"/>
                </a:solidFill>
                <a:latin typeface="微软雅黑" pitchFamily="34" charset="-122"/>
                <a:ea typeface="微软雅黑" pitchFamily="34" charset="-122"/>
              </a:endParaRPr>
            </a:p>
            <a:p>
              <a:pPr algn="ctr">
                <a:defRPr/>
              </a:pPr>
              <a:r>
                <a:rPr lang="zh-CN" altLang="en-US" sz="2400" b="1" dirty="0">
                  <a:solidFill>
                    <a:schemeClr val="tx1"/>
                  </a:solidFill>
                  <a:latin typeface="微软雅黑" pitchFamily="34" charset="-122"/>
                  <a:ea typeface="微软雅黑" pitchFamily="34" charset="-122"/>
                </a:rPr>
                <a:t>报告团</a:t>
              </a:r>
            </a:p>
          </p:txBody>
        </p:sp>
        <p:sp>
          <p:nvSpPr>
            <p:cNvPr id="8" name="椭圆 7"/>
            <p:cNvSpPr/>
            <p:nvPr/>
          </p:nvSpPr>
          <p:spPr>
            <a:xfrm>
              <a:off x="2815534" y="836712"/>
              <a:ext cx="1928967" cy="1800200"/>
            </a:xfrm>
            <a:prstGeom prst="ellipse">
              <a:avLst/>
            </a:prstGeom>
            <a:gradFill flip="none" rotWithShape="1">
              <a:gsLst>
                <a:gs pos="0">
                  <a:srgbClr val="FF6600">
                    <a:tint val="66000"/>
                    <a:satMod val="160000"/>
                  </a:srgbClr>
                </a:gs>
                <a:gs pos="50000">
                  <a:srgbClr val="FF6600">
                    <a:tint val="44500"/>
                    <a:satMod val="160000"/>
                  </a:srgbClr>
                </a:gs>
                <a:gs pos="100000">
                  <a:srgbClr val="FF6600">
                    <a:tint val="23500"/>
                    <a:satMod val="160000"/>
                  </a:srgbClr>
                </a:gs>
              </a:gsLst>
              <a:lin ang="13500000" scaled="1"/>
              <a:tileRect/>
            </a:gra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zh-CN" altLang="en-US" sz="2400" b="1" dirty="0">
                  <a:solidFill>
                    <a:schemeClr val="tx1"/>
                  </a:solidFill>
                  <a:latin typeface="微软雅黑" pitchFamily="34" charset="-122"/>
                  <a:ea typeface="微软雅黑" pitchFamily="34" charset="-122"/>
                </a:rPr>
                <a:t>暑期</a:t>
              </a:r>
              <a:endParaRPr lang="en-US" altLang="zh-CN" sz="2400" b="1" dirty="0">
                <a:solidFill>
                  <a:schemeClr val="tx1"/>
                </a:solidFill>
                <a:latin typeface="微软雅黑" pitchFamily="34" charset="-122"/>
                <a:ea typeface="微软雅黑" pitchFamily="34" charset="-122"/>
              </a:endParaRPr>
            </a:p>
            <a:p>
              <a:pPr algn="ctr">
                <a:defRPr/>
              </a:pPr>
              <a:r>
                <a:rPr lang="zh-CN" altLang="en-US" sz="2400" b="1" dirty="0">
                  <a:solidFill>
                    <a:schemeClr val="tx1"/>
                  </a:solidFill>
                  <a:latin typeface="微软雅黑" pitchFamily="34" charset="-122"/>
                  <a:ea typeface="微软雅黑" pitchFamily="34" charset="-122"/>
                </a:rPr>
                <a:t>夏令营</a:t>
              </a:r>
            </a:p>
          </p:txBody>
        </p:sp>
        <p:sp>
          <p:nvSpPr>
            <p:cNvPr id="9" name="椭圆 8"/>
            <p:cNvSpPr/>
            <p:nvPr/>
          </p:nvSpPr>
          <p:spPr>
            <a:xfrm>
              <a:off x="4376097" y="836712"/>
              <a:ext cx="1926678" cy="1800200"/>
            </a:xfrm>
            <a:prstGeom prst="ellipse">
              <a:avLst/>
            </a:prstGeom>
            <a:gradFill flip="none" rotWithShape="1">
              <a:gsLst>
                <a:gs pos="0">
                  <a:srgbClr val="F913DE">
                    <a:shade val="30000"/>
                    <a:satMod val="115000"/>
                  </a:srgbClr>
                </a:gs>
                <a:gs pos="50000">
                  <a:srgbClr val="F913DE">
                    <a:shade val="67500"/>
                    <a:satMod val="115000"/>
                  </a:srgbClr>
                </a:gs>
                <a:gs pos="100000">
                  <a:srgbClr val="F913DE">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b="1" dirty="0">
                  <a:solidFill>
                    <a:schemeClr val="tx1"/>
                  </a:solidFill>
                  <a:latin typeface="微软雅黑" pitchFamily="34" charset="-122"/>
                  <a:ea typeface="微软雅黑" pitchFamily="34" charset="-122"/>
                </a:rPr>
                <a:t> </a:t>
              </a:r>
              <a:r>
                <a:rPr lang="zh-CN" altLang="en-US" sz="2400" b="1" dirty="0">
                  <a:solidFill>
                    <a:schemeClr val="tx1"/>
                  </a:solidFill>
                  <a:latin typeface="微软雅黑" pitchFamily="34" charset="-122"/>
                  <a:ea typeface="微软雅黑" pitchFamily="34" charset="-122"/>
                </a:rPr>
                <a:t>研招</a:t>
              </a:r>
              <a:endParaRPr lang="en-US" altLang="zh-CN" sz="2400" b="1" dirty="0">
                <a:solidFill>
                  <a:schemeClr val="tx1"/>
                </a:solidFill>
                <a:latin typeface="微软雅黑" pitchFamily="34" charset="-122"/>
                <a:ea typeface="微软雅黑" pitchFamily="34" charset="-122"/>
              </a:endParaRPr>
            </a:p>
            <a:p>
              <a:pPr algn="ctr">
                <a:defRPr/>
              </a:pPr>
              <a:r>
                <a:rPr lang="zh-CN" altLang="en-US" sz="2400" b="1" dirty="0">
                  <a:solidFill>
                    <a:schemeClr val="tx1"/>
                  </a:solidFill>
                  <a:latin typeface="微软雅黑" pitchFamily="34" charset="-122"/>
                  <a:ea typeface="微软雅黑" pitchFamily="34" charset="-122"/>
                </a:rPr>
                <a:t>宣讲团</a:t>
              </a:r>
            </a:p>
          </p:txBody>
        </p:sp>
      </p:grpSp>
      <p:sp>
        <p:nvSpPr>
          <p:cNvPr id="44039" name="矩形 10"/>
          <p:cNvSpPr>
            <a:spLocks noChangeArrowheads="1"/>
          </p:cNvSpPr>
          <p:nvPr/>
        </p:nvSpPr>
        <p:spPr bwMode="auto">
          <a:xfrm>
            <a:off x="433388" y="2332038"/>
            <a:ext cx="54737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baseline="-25000">
                <a:solidFill>
                  <a:schemeClr val="tx1"/>
                </a:solidFill>
                <a:latin typeface="Arial" panose="020B0604020202020204" pitchFamily="34" charset="0"/>
                <a:ea typeface="宋体" panose="02010600030101010101" pitchFamily="2" charset="-122"/>
              </a:defRPr>
            </a:lvl1pPr>
            <a:lvl2pPr indent="-442913">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marL="0" lvl="1">
              <a:lnSpc>
                <a:spcPct val="120000"/>
              </a:lnSpc>
              <a:spcBef>
                <a:spcPts val="1200"/>
              </a:spcBef>
              <a:buFontTx/>
              <a:buBlip>
                <a:blip r:embed="rId5"/>
              </a:buBlip>
            </a:pPr>
            <a:r>
              <a:rPr lang="zh-CN" altLang="en-US" sz="2000">
                <a:latin typeface="黑体" panose="02010609060101010101" pitchFamily="49" charset="-122"/>
                <a:ea typeface="黑体" panose="02010609060101010101" pitchFamily="49" charset="-122"/>
              </a:rPr>
              <a:t>五月份“走出去”，</a:t>
            </a:r>
            <a:r>
              <a:rPr lang="zh-CN" altLang="en-US" sz="2000">
                <a:solidFill>
                  <a:srgbClr val="FF0000"/>
                </a:solidFill>
                <a:latin typeface="黑体" panose="02010609060101010101" pitchFamily="49" charset="-122"/>
                <a:ea typeface="黑体" panose="02010609060101010101" pitchFamily="49" charset="-122"/>
              </a:rPr>
              <a:t>科学家报告团</a:t>
            </a:r>
            <a:endParaRPr lang="en-US" altLang="zh-CN" sz="2000">
              <a:solidFill>
                <a:srgbClr val="FF0000"/>
              </a:solidFill>
              <a:latin typeface="黑体" panose="02010609060101010101" pitchFamily="49" charset="-122"/>
              <a:ea typeface="黑体" panose="02010609060101010101" pitchFamily="49" charset="-122"/>
            </a:endParaRPr>
          </a:p>
          <a:p>
            <a:pPr marL="0" lvl="1">
              <a:lnSpc>
                <a:spcPct val="120000"/>
              </a:lnSpc>
              <a:spcBef>
                <a:spcPct val="20000"/>
              </a:spcBef>
              <a:buFontTx/>
              <a:buBlip>
                <a:blip r:embed="rId5"/>
              </a:buBlip>
            </a:pPr>
            <a:r>
              <a:rPr lang="zh-CN" altLang="en-US" sz="2000">
                <a:latin typeface="黑体" panose="02010609060101010101" pitchFamily="49" charset="-122"/>
                <a:ea typeface="黑体" panose="02010609060101010101" pitchFamily="49" charset="-122"/>
              </a:rPr>
              <a:t>七月份“请进来”，</a:t>
            </a:r>
            <a:r>
              <a:rPr lang="zh-CN" altLang="en-US" sz="2000">
                <a:solidFill>
                  <a:srgbClr val="FF0000"/>
                </a:solidFill>
                <a:latin typeface="黑体" panose="02010609060101010101" pitchFamily="49" charset="-122"/>
                <a:ea typeface="黑体" panose="02010609060101010101" pitchFamily="49" charset="-122"/>
              </a:rPr>
              <a:t>暑期夏令营</a:t>
            </a:r>
            <a:endParaRPr lang="en-US" altLang="zh-CN" sz="2000">
              <a:solidFill>
                <a:srgbClr val="FF0000"/>
              </a:solidFill>
              <a:latin typeface="黑体" panose="02010609060101010101" pitchFamily="49" charset="-122"/>
              <a:ea typeface="黑体" panose="02010609060101010101" pitchFamily="49" charset="-122"/>
            </a:endParaRPr>
          </a:p>
          <a:p>
            <a:pPr marL="0" lvl="1">
              <a:lnSpc>
                <a:spcPct val="120000"/>
              </a:lnSpc>
              <a:spcBef>
                <a:spcPct val="20000"/>
              </a:spcBef>
              <a:buFontTx/>
              <a:buBlip>
                <a:blip r:embed="rId5"/>
              </a:buBlip>
            </a:pPr>
            <a:r>
              <a:rPr lang="zh-CN" altLang="en-US" sz="2000">
                <a:latin typeface="黑体" panose="02010609060101010101" pitchFamily="49" charset="-122"/>
                <a:ea typeface="黑体" panose="02010609060101010101" pitchFamily="49" charset="-122"/>
              </a:rPr>
              <a:t>九月份再“走出去”，</a:t>
            </a:r>
            <a:r>
              <a:rPr lang="zh-CN" altLang="en-US" sz="2000">
                <a:solidFill>
                  <a:srgbClr val="FF0000"/>
                </a:solidFill>
                <a:latin typeface="黑体" panose="02010609060101010101" pitchFamily="49" charset="-122"/>
                <a:ea typeface="黑体" panose="02010609060101010101" pitchFamily="49" charset="-122"/>
              </a:rPr>
              <a:t>研招宣讲团</a:t>
            </a:r>
            <a:endParaRPr lang="en-US" altLang="zh-CN" sz="2000">
              <a:solidFill>
                <a:srgbClr val="FF0000"/>
              </a:solidFill>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cstate="print">
            <a:extLst/>
          </a:blip>
          <a:stretch>
            <a:fillRect/>
          </a:stretch>
        </p:blipFill>
        <p:spPr>
          <a:xfrm>
            <a:off x="5846011" y="2467067"/>
            <a:ext cx="2681807" cy="1676152"/>
          </a:xfrm>
          <a:prstGeom prst="rect">
            <a:avLst/>
          </a:prstGeom>
          <a:ln>
            <a:noFill/>
          </a:ln>
          <a:effectLst>
            <a:softEdge rad="112500"/>
          </a:effectLst>
        </p:spPr>
      </p:pic>
      <p:pic>
        <p:nvPicPr>
          <p:cNvPr id="12" name="图片 11"/>
          <p:cNvPicPr>
            <a:picLocks noChangeAspect="1"/>
          </p:cNvPicPr>
          <p:nvPr/>
        </p:nvPicPr>
        <p:blipFill>
          <a:blip r:embed="rId4" cstate="print">
            <a:extLst/>
          </a:blip>
          <a:stretch>
            <a:fillRect/>
          </a:stretch>
        </p:blipFill>
        <p:spPr>
          <a:xfrm>
            <a:off x="5796136" y="548680"/>
            <a:ext cx="2714657" cy="1812034"/>
          </a:xfrm>
          <a:prstGeom prst="rect">
            <a:avLst/>
          </a:prstGeom>
          <a:ln>
            <a:noFill/>
          </a:ln>
          <a:effectLst>
            <a:softEdge rad="112500"/>
          </a:effectLst>
        </p:spPr>
      </p:pic>
      <p:pic>
        <p:nvPicPr>
          <p:cNvPr id="16" name="图片 15"/>
          <p:cNvPicPr>
            <a:picLocks noChangeAspect="1"/>
          </p:cNvPicPr>
          <p:nvPr/>
        </p:nvPicPr>
        <p:blipFill>
          <a:blip r:embed="rId5" cstate="print">
            <a:extLst/>
          </a:blip>
          <a:stretch>
            <a:fillRect/>
          </a:stretch>
        </p:blipFill>
        <p:spPr>
          <a:xfrm>
            <a:off x="5796136" y="4365104"/>
            <a:ext cx="2808312" cy="1874548"/>
          </a:xfrm>
          <a:prstGeom prst="rect">
            <a:avLst/>
          </a:prstGeom>
          <a:ln>
            <a:noFill/>
          </a:ln>
          <a:effectLst>
            <a:softEdge rad="112500"/>
          </a:effectLst>
        </p:spPr>
      </p:pic>
      <p:sp>
        <p:nvSpPr>
          <p:cNvPr id="45061" name="TextBox 24"/>
          <p:cNvSpPr txBox="1">
            <a:spLocks noChangeArrowheads="1"/>
          </p:cNvSpPr>
          <p:nvPr/>
        </p:nvSpPr>
        <p:spPr bwMode="auto">
          <a:xfrm>
            <a:off x="684213" y="627063"/>
            <a:ext cx="4503737" cy="318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baseline="-25000">
                <a:solidFill>
                  <a:schemeClr val="tx1"/>
                </a:solidFill>
                <a:latin typeface="Arial" panose="020B0604020202020204" pitchFamily="34" charset="0"/>
                <a:ea typeface="宋体" panose="02010600030101010101" pitchFamily="2" charset="-122"/>
              </a:defRPr>
            </a:lvl1pPr>
            <a:lvl2pPr>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marL="0" lvl="1">
              <a:lnSpc>
                <a:spcPct val="110000"/>
              </a:lnSpc>
              <a:spcBef>
                <a:spcPts val="600"/>
              </a:spcBef>
            </a:pPr>
            <a:r>
              <a:rPr lang="en-US" altLang="zh-CN" sz="2000" dirty="0">
                <a:solidFill>
                  <a:srgbClr val="FF0000"/>
                </a:solidFill>
                <a:latin typeface="黑体" panose="02010609060101010101" pitchFamily="49" charset="-122"/>
                <a:ea typeface="黑体" panose="02010609060101010101" pitchFamily="49" charset="-122"/>
              </a:rPr>
              <a:t>2012</a:t>
            </a:r>
            <a:r>
              <a:rPr lang="zh-CN" altLang="en-US" sz="2000" dirty="0">
                <a:solidFill>
                  <a:srgbClr val="FF0000"/>
                </a:solidFill>
                <a:latin typeface="黑体" panose="02010609060101010101" pitchFamily="49" charset="-122"/>
                <a:ea typeface="黑体" panose="02010609060101010101" pitchFamily="49" charset="-122"/>
              </a:rPr>
              <a:t>年</a:t>
            </a:r>
            <a:r>
              <a:rPr lang="en-US" altLang="zh-CN" sz="2000" dirty="0">
                <a:solidFill>
                  <a:srgbClr val="FF0000"/>
                </a:solidFill>
                <a:latin typeface="黑体" panose="02010609060101010101" pitchFamily="49" charset="-122"/>
                <a:ea typeface="黑体" panose="02010609060101010101" pitchFamily="49" charset="-122"/>
              </a:rPr>
              <a:t>8</a:t>
            </a:r>
            <a:r>
              <a:rPr lang="zh-CN" altLang="en-US" sz="2000" dirty="0">
                <a:solidFill>
                  <a:srgbClr val="FF0000"/>
                </a:solidFill>
                <a:latin typeface="黑体" panose="02010609060101010101" pitchFamily="49" charset="-122"/>
                <a:ea typeface="黑体" panose="02010609060101010101" pitchFamily="49" charset="-122"/>
              </a:rPr>
              <a:t>个城市，</a:t>
            </a:r>
            <a:r>
              <a:rPr lang="en-US" altLang="zh-CN" sz="2000" dirty="0" smtClean="0">
                <a:solidFill>
                  <a:srgbClr val="FF0000"/>
                </a:solidFill>
                <a:latin typeface="黑体" panose="02010609060101010101" pitchFamily="49" charset="-122"/>
                <a:ea typeface="黑体" panose="02010609060101010101" pitchFamily="49" charset="-122"/>
              </a:rPr>
              <a:t>2013</a:t>
            </a:r>
            <a:r>
              <a:rPr lang="zh-CN" altLang="en-US" sz="2000" dirty="0" smtClean="0">
                <a:solidFill>
                  <a:srgbClr val="FF0000"/>
                </a:solidFill>
                <a:latin typeface="黑体" panose="02010609060101010101" pitchFamily="49" charset="-122"/>
                <a:ea typeface="黑体" panose="02010609060101010101" pitchFamily="49" charset="-122"/>
              </a:rPr>
              <a:t>年</a:t>
            </a:r>
            <a:r>
              <a:rPr lang="zh-CN" altLang="en-US" sz="2000" dirty="0">
                <a:solidFill>
                  <a:srgbClr val="FF0000"/>
                </a:solidFill>
                <a:latin typeface="黑体" panose="02010609060101010101" pitchFamily="49" charset="-122"/>
                <a:ea typeface="黑体" panose="02010609060101010101" pitchFamily="49" charset="-122"/>
              </a:rPr>
              <a:t>增至</a:t>
            </a:r>
            <a:r>
              <a:rPr lang="en-US" altLang="zh-CN" sz="2000" dirty="0">
                <a:solidFill>
                  <a:srgbClr val="FF0000"/>
                </a:solidFill>
                <a:latin typeface="黑体" panose="02010609060101010101" pitchFamily="49" charset="-122"/>
                <a:ea typeface="黑体" panose="02010609060101010101" pitchFamily="49" charset="-122"/>
              </a:rPr>
              <a:t>12</a:t>
            </a:r>
            <a:r>
              <a:rPr lang="zh-CN" altLang="en-US" sz="2000" dirty="0">
                <a:solidFill>
                  <a:srgbClr val="FF0000"/>
                </a:solidFill>
                <a:latin typeface="黑体" panose="02010609060101010101" pitchFamily="49" charset="-122"/>
                <a:ea typeface="黑体" panose="02010609060101010101" pitchFamily="49" charset="-122"/>
              </a:rPr>
              <a:t>个城市</a:t>
            </a:r>
            <a:endParaRPr lang="en-US" altLang="zh-CN" sz="2000" dirty="0">
              <a:solidFill>
                <a:srgbClr val="FF0000"/>
              </a:solidFill>
              <a:latin typeface="黑体" panose="02010609060101010101" pitchFamily="49" charset="-122"/>
              <a:ea typeface="黑体" panose="02010609060101010101" pitchFamily="49" charset="-122"/>
            </a:endParaRPr>
          </a:p>
        </p:txBody>
      </p:sp>
      <p:sp>
        <p:nvSpPr>
          <p:cNvPr id="8" name="矩形 7"/>
          <p:cNvSpPr/>
          <p:nvPr/>
        </p:nvSpPr>
        <p:spPr>
          <a:xfrm>
            <a:off x="684213" y="184150"/>
            <a:ext cx="2212975" cy="461963"/>
          </a:xfrm>
          <a:prstGeom prst="rect">
            <a:avLst/>
          </a:prstGeom>
        </p:spPr>
        <p:txBody>
          <a:bodyPr wrap="none">
            <a:spAutoFit/>
          </a:bodyPr>
          <a:lstStyle/>
          <a:p>
            <a:pPr>
              <a:defRPr/>
            </a:pPr>
            <a:r>
              <a:rPr lang="zh-CN" altLang="en-US" sz="2400" dirty="0">
                <a:solidFill>
                  <a:schemeClr val="accent2">
                    <a:lumMod val="75000"/>
                  </a:schemeClr>
                </a:solidFill>
                <a:latin typeface="微软雅黑" pitchFamily="34" charset="-122"/>
                <a:ea typeface="微软雅黑" pitchFamily="34" charset="-122"/>
              </a:rPr>
              <a:t>科学家报告团 </a:t>
            </a:r>
            <a:r>
              <a:rPr lang="zh-CN" altLang="en-US" sz="2400" b="1" dirty="0">
                <a:solidFill>
                  <a:srgbClr val="C00000"/>
                </a:solidFill>
                <a:latin typeface="微软雅黑" pitchFamily="34" charset="-122"/>
                <a:ea typeface="微软雅黑" pitchFamily="34" charset="-122"/>
              </a:rPr>
              <a:t> </a:t>
            </a:r>
            <a:endParaRPr lang="en-US" altLang="zh-CN" sz="2400" b="1" dirty="0">
              <a:solidFill>
                <a:srgbClr val="C00000"/>
              </a:solidFill>
              <a:latin typeface="微软雅黑" pitchFamily="34" charset="-122"/>
              <a:ea typeface="微软雅黑" pitchFamily="34" charset="-122"/>
            </a:endParaRPr>
          </a:p>
        </p:txBody>
      </p:sp>
      <p:grpSp>
        <p:nvGrpSpPr>
          <p:cNvPr id="45063" name="组合 9"/>
          <p:cNvGrpSpPr>
            <a:grpSpLocks/>
          </p:cNvGrpSpPr>
          <p:nvPr/>
        </p:nvGrpSpPr>
        <p:grpSpPr bwMode="auto">
          <a:xfrm>
            <a:off x="684213" y="1057275"/>
            <a:ext cx="4370387" cy="715963"/>
            <a:chOff x="467544" y="2456892"/>
            <a:chExt cx="2304257" cy="1188132"/>
          </a:xfrm>
        </p:grpSpPr>
        <p:sp>
          <p:nvSpPr>
            <p:cNvPr id="11" name="矩形 10"/>
            <p:cNvSpPr/>
            <p:nvPr/>
          </p:nvSpPr>
          <p:spPr>
            <a:xfrm>
              <a:off x="467544" y="2564905"/>
              <a:ext cx="832813" cy="1080119"/>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dirty="0"/>
                <a:t>5-11</a:t>
              </a:r>
              <a:endParaRPr lang="zh-CN" altLang="en-US" sz="2400" dirty="0"/>
            </a:p>
          </p:txBody>
        </p:sp>
        <p:sp>
          <p:nvSpPr>
            <p:cNvPr id="14" name="矩形 13"/>
            <p:cNvSpPr/>
            <p:nvPr/>
          </p:nvSpPr>
          <p:spPr>
            <a:xfrm>
              <a:off x="1300357" y="2456892"/>
              <a:ext cx="1471444" cy="118813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50000"/>
                </a:lnSpc>
                <a:defRPr/>
              </a:pPr>
              <a:r>
                <a:rPr lang="zh-CN" altLang="en-US" sz="1600" dirty="0">
                  <a:solidFill>
                    <a:schemeClr val="tx1"/>
                  </a:solidFill>
                  <a:latin typeface="微软雅黑" pitchFamily="34" charset="-122"/>
                  <a:ea typeface="微软雅黑" pitchFamily="34" charset="-122"/>
                </a:rPr>
                <a:t>长春 天津 上海 哈尔滨</a:t>
              </a:r>
            </a:p>
          </p:txBody>
        </p:sp>
      </p:grpSp>
      <p:sp>
        <p:nvSpPr>
          <p:cNvPr id="32" name="矩形 31"/>
          <p:cNvSpPr/>
          <p:nvPr/>
        </p:nvSpPr>
        <p:spPr>
          <a:xfrm>
            <a:off x="2284413" y="2003425"/>
            <a:ext cx="2790825" cy="71596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50000"/>
              </a:lnSpc>
              <a:defRPr/>
            </a:pPr>
            <a:r>
              <a:rPr lang="zh-CN" altLang="en-US" sz="1600" dirty="0">
                <a:solidFill>
                  <a:schemeClr val="tx1"/>
                </a:solidFill>
                <a:latin typeface="微软雅黑" pitchFamily="34" charset="-122"/>
                <a:ea typeface="微软雅黑" pitchFamily="34" charset="-122"/>
              </a:rPr>
              <a:t>大连 北京 济南 长沙</a:t>
            </a:r>
          </a:p>
        </p:txBody>
      </p:sp>
      <p:grpSp>
        <p:nvGrpSpPr>
          <p:cNvPr id="45065" name="组合 20"/>
          <p:cNvGrpSpPr>
            <a:grpSpLocks/>
          </p:cNvGrpSpPr>
          <p:nvPr/>
        </p:nvGrpSpPr>
        <p:grpSpPr bwMode="auto">
          <a:xfrm>
            <a:off x="679450" y="1073150"/>
            <a:ext cx="1604963" cy="1646238"/>
            <a:chOff x="3679640" y="669513"/>
            <a:chExt cx="1848592" cy="2587708"/>
          </a:xfrm>
        </p:grpSpPr>
        <p:sp>
          <p:nvSpPr>
            <p:cNvPr id="34" name="矩形 33"/>
            <p:cNvSpPr/>
            <p:nvPr/>
          </p:nvSpPr>
          <p:spPr>
            <a:xfrm>
              <a:off x="3708896" y="2234116"/>
              <a:ext cx="1804709" cy="1023105"/>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dirty="0"/>
                <a:t>5-18</a:t>
              </a:r>
              <a:endParaRPr lang="zh-CN" altLang="en-US" sz="2400" dirty="0"/>
            </a:p>
          </p:txBody>
        </p:sp>
        <p:sp>
          <p:nvSpPr>
            <p:cNvPr id="35" name="矩形 34"/>
            <p:cNvSpPr/>
            <p:nvPr/>
          </p:nvSpPr>
          <p:spPr>
            <a:xfrm>
              <a:off x="3679640" y="669513"/>
              <a:ext cx="1819336" cy="8234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p>
          </p:txBody>
        </p:sp>
        <p:sp>
          <p:nvSpPr>
            <p:cNvPr id="37" name="矩形 36"/>
            <p:cNvSpPr/>
            <p:nvPr/>
          </p:nvSpPr>
          <p:spPr>
            <a:xfrm>
              <a:off x="3708896" y="2131805"/>
              <a:ext cx="1819336" cy="8234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p>
          </p:txBody>
        </p:sp>
      </p:grpSp>
      <p:sp>
        <p:nvSpPr>
          <p:cNvPr id="38" name="矩形 37"/>
          <p:cNvSpPr/>
          <p:nvPr/>
        </p:nvSpPr>
        <p:spPr>
          <a:xfrm>
            <a:off x="2305050" y="2928938"/>
            <a:ext cx="2790825" cy="71596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50000"/>
              </a:lnSpc>
              <a:defRPr/>
            </a:pPr>
            <a:r>
              <a:rPr lang="zh-CN" altLang="en-US" sz="1600" dirty="0">
                <a:solidFill>
                  <a:schemeClr val="tx1"/>
                </a:solidFill>
                <a:latin typeface="微软雅黑" pitchFamily="34" charset="-122"/>
                <a:ea typeface="微软雅黑" pitchFamily="34" charset="-122"/>
              </a:rPr>
              <a:t>杭州 厦门 兰州 广州</a:t>
            </a:r>
          </a:p>
        </p:txBody>
      </p:sp>
      <p:sp>
        <p:nvSpPr>
          <p:cNvPr id="42" name="矩形 41"/>
          <p:cNvSpPr/>
          <p:nvPr/>
        </p:nvSpPr>
        <p:spPr>
          <a:xfrm>
            <a:off x="725488" y="2928938"/>
            <a:ext cx="1579562" cy="5238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p>
        </p:txBody>
      </p:sp>
      <p:pic>
        <p:nvPicPr>
          <p:cNvPr id="2" name="图片 1"/>
          <p:cNvPicPr>
            <a:picLocks noChangeAspect="1"/>
          </p:cNvPicPr>
          <p:nvPr/>
        </p:nvPicPr>
        <p:blipFill>
          <a:blip r:embed="rId6"/>
          <a:stretch>
            <a:fillRect/>
          </a:stretch>
        </p:blipFill>
        <p:spPr>
          <a:xfrm>
            <a:off x="725488" y="4138613"/>
            <a:ext cx="4614862" cy="2084387"/>
          </a:xfrm>
          <a:prstGeom prst="rect">
            <a:avLst/>
          </a:prstGeom>
          <a:ln>
            <a:noFill/>
          </a:ln>
          <a:effectLst>
            <a:outerShdw blurRad="292100" dist="139700" dir="2700000" algn="tl" rotWithShape="0">
              <a:srgbClr val="333333">
                <a:alpha val="65000"/>
              </a:srgbClr>
            </a:outerShdw>
          </a:effectLst>
        </p:spPr>
      </p:pic>
      <p:sp>
        <p:nvSpPr>
          <p:cNvPr id="43" name="矩形 42"/>
          <p:cNvSpPr/>
          <p:nvPr/>
        </p:nvSpPr>
        <p:spPr>
          <a:xfrm>
            <a:off x="719138" y="2974975"/>
            <a:ext cx="1585912" cy="687388"/>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dirty="0"/>
              <a:t>5-25</a:t>
            </a:r>
            <a:endParaRPr lang="zh-CN" altLang="en-US" sz="24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p:cNvSpPr/>
          <p:nvPr/>
        </p:nvSpPr>
        <p:spPr>
          <a:xfrm>
            <a:off x="468313" y="333375"/>
            <a:ext cx="1722437" cy="558800"/>
          </a:xfrm>
          <a:prstGeom prst="rect">
            <a:avLst/>
          </a:prstGeom>
        </p:spPr>
        <p:txBody>
          <a:bodyPr wrap="none">
            <a:spAutoFit/>
          </a:bodyPr>
          <a:lstStyle/>
          <a:p>
            <a:pPr>
              <a:lnSpc>
                <a:spcPts val="4050"/>
              </a:lnSpc>
              <a:defRPr/>
            </a:pPr>
            <a:r>
              <a:rPr lang="zh-CN" altLang="en-US" sz="2400" dirty="0">
                <a:solidFill>
                  <a:schemeClr val="accent2">
                    <a:lumMod val="75000"/>
                  </a:schemeClr>
                </a:solidFill>
                <a:latin typeface="微软雅黑" pitchFamily="34" charset="-122"/>
                <a:ea typeface="微软雅黑" pitchFamily="34" charset="-122"/>
              </a:rPr>
              <a:t>暑期夏令营</a:t>
            </a:r>
          </a:p>
        </p:txBody>
      </p:sp>
      <p:sp>
        <p:nvSpPr>
          <p:cNvPr id="46083" name="TextBox 17"/>
          <p:cNvSpPr txBox="1">
            <a:spLocks noChangeArrowheads="1"/>
          </p:cNvSpPr>
          <p:nvPr/>
        </p:nvSpPr>
        <p:spPr bwMode="auto">
          <a:xfrm>
            <a:off x="468313" y="1557338"/>
            <a:ext cx="8351837"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r>
              <a:rPr lang="zh-CN" altLang="en-US" sz="2000" b="1">
                <a:solidFill>
                  <a:srgbClr val="C00000"/>
                </a:solidFill>
              </a:rPr>
              <a:t>覆盖更广：</a:t>
            </a:r>
            <a:r>
              <a:rPr lang="en-US" altLang="zh-CN" sz="2000">
                <a:latin typeface="黑体" panose="02010609060101010101" pitchFamily="49" charset="-122"/>
                <a:ea typeface="黑体" panose="02010609060101010101" pitchFamily="49" charset="-122"/>
              </a:rPr>
              <a:t>2014</a:t>
            </a:r>
            <a:r>
              <a:rPr lang="zh-CN" altLang="en-US" sz="2000">
                <a:latin typeface="黑体" panose="02010609060101010101" pitchFamily="49" charset="-122"/>
                <a:ea typeface="黑体" panose="02010609060101010101" pitchFamily="49" charset="-122"/>
              </a:rPr>
              <a:t>年举办</a:t>
            </a:r>
            <a:r>
              <a:rPr lang="en-US" altLang="zh-CN" sz="2000">
                <a:latin typeface="黑体" panose="02010609060101010101" pitchFamily="49" charset="-122"/>
                <a:ea typeface="黑体" panose="02010609060101010101" pitchFamily="49" charset="-122"/>
              </a:rPr>
              <a:t>10</a:t>
            </a:r>
            <a:r>
              <a:rPr lang="zh-CN" altLang="en-US" sz="2000">
                <a:latin typeface="黑体" panose="02010609060101010101" pitchFamily="49" charset="-122"/>
                <a:ea typeface="黑体" panose="02010609060101010101" pitchFamily="49" charset="-122"/>
              </a:rPr>
              <a:t>个夏令营</a:t>
            </a:r>
            <a:endParaRPr lang="zh-CN" altLang="en-US" sz="2000"/>
          </a:p>
        </p:txBody>
      </p:sp>
      <p:sp>
        <p:nvSpPr>
          <p:cNvPr id="46084" name="矩形 18"/>
          <p:cNvSpPr>
            <a:spLocks noChangeArrowheads="1"/>
          </p:cNvSpPr>
          <p:nvPr/>
        </p:nvSpPr>
        <p:spPr bwMode="auto">
          <a:xfrm>
            <a:off x="468313" y="2063750"/>
            <a:ext cx="8207375" cy="163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nSpc>
                <a:spcPts val="3000"/>
              </a:lnSpc>
            </a:pPr>
            <a:r>
              <a:rPr lang="zh-CN" altLang="en-US" sz="2000" b="1">
                <a:solidFill>
                  <a:srgbClr val="C00000"/>
                </a:solidFill>
              </a:rPr>
              <a:t>形式丰富多彩：</a:t>
            </a:r>
            <a:endParaRPr lang="en-US" altLang="zh-CN" sz="2000" b="1">
              <a:solidFill>
                <a:srgbClr val="C00000"/>
              </a:solidFill>
            </a:endParaRPr>
          </a:p>
          <a:p>
            <a:pPr>
              <a:lnSpc>
                <a:spcPts val="3000"/>
              </a:lnSpc>
            </a:pPr>
            <a:r>
              <a:rPr lang="zh-CN" altLang="en-US" sz="2000">
                <a:latin typeface="黑体" panose="02010609060101010101" pitchFamily="49" charset="-122"/>
                <a:ea typeface="黑体" panose="02010609060101010101" pitchFamily="49" charset="-122"/>
              </a:rPr>
              <a:t>学科知识竞赛、学术讲座，参观实验室、校史馆，</a:t>
            </a:r>
            <a:endParaRPr lang="en-US" altLang="zh-CN" sz="2000">
              <a:latin typeface="黑体" panose="02010609060101010101" pitchFamily="49" charset="-122"/>
              <a:ea typeface="黑体" panose="02010609060101010101" pitchFamily="49" charset="-122"/>
            </a:endParaRPr>
          </a:p>
          <a:p>
            <a:pPr>
              <a:lnSpc>
                <a:spcPts val="3000"/>
              </a:lnSpc>
            </a:pPr>
            <a:r>
              <a:rPr lang="zh-CN" altLang="en-US" sz="2000">
                <a:latin typeface="黑体" panose="02010609060101010101" pitchFamily="49" charset="-122"/>
                <a:ea typeface="黑体" panose="02010609060101010101" pitchFamily="49" charset="-122"/>
              </a:rPr>
              <a:t>师生面对面交流、素质拓展训练、冷餐会、</a:t>
            </a:r>
            <a:endParaRPr lang="en-US" altLang="zh-CN" sz="2000">
              <a:latin typeface="黑体" panose="02010609060101010101" pitchFamily="49" charset="-122"/>
              <a:ea typeface="黑体" panose="02010609060101010101" pitchFamily="49" charset="-122"/>
            </a:endParaRPr>
          </a:p>
          <a:p>
            <a:pPr>
              <a:lnSpc>
                <a:spcPts val="3000"/>
              </a:lnSpc>
            </a:pPr>
            <a:r>
              <a:rPr lang="zh-CN" altLang="en-US" sz="2000">
                <a:latin typeface="黑体" panose="02010609060101010101" pitchFamily="49" charset="-122"/>
                <a:ea typeface="黑体" panose="02010609060101010101" pitchFamily="49" charset="-122"/>
              </a:rPr>
              <a:t>趣味活动联谊、闭幕晚会等。</a:t>
            </a:r>
          </a:p>
        </p:txBody>
      </p:sp>
      <p:sp>
        <p:nvSpPr>
          <p:cNvPr id="46085" name="TextBox 21"/>
          <p:cNvSpPr txBox="1">
            <a:spLocks noChangeArrowheads="1"/>
          </p:cNvSpPr>
          <p:nvPr/>
        </p:nvSpPr>
        <p:spPr bwMode="auto">
          <a:xfrm>
            <a:off x="468313" y="1003300"/>
            <a:ext cx="5040312" cy="29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r>
              <a:rPr lang="zh-CN" altLang="en-US" sz="2000" b="1">
                <a:solidFill>
                  <a:srgbClr val="C00000"/>
                </a:solidFill>
              </a:rPr>
              <a:t>时间集中</a:t>
            </a:r>
            <a:r>
              <a:rPr lang="zh-CN" altLang="en-US"/>
              <a:t>：</a:t>
            </a:r>
            <a:r>
              <a:rPr lang="en-US" altLang="zh-CN" sz="2000">
                <a:latin typeface="黑体" panose="02010609060101010101" pitchFamily="49" charset="-122"/>
                <a:ea typeface="黑体" panose="02010609060101010101" pitchFamily="49" charset="-122"/>
              </a:rPr>
              <a:t>7</a:t>
            </a:r>
            <a:r>
              <a:rPr lang="zh-CN" altLang="en-US" sz="2000">
                <a:latin typeface="黑体" panose="02010609060101010101" pitchFamily="49" charset="-122"/>
                <a:ea typeface="黑体" panose="02010609060101010101" pitchFamily="49" charset="-122"/>
              </a:rPr>
              <a:t>月</a:t>
            </a:r>
            <a:r>
              <a:rPr lang="en-US" altLang="zh-CN" sz="2000">
                <a:latin typeface="黑体" panose="02010609060101010101" pitchFamily="49" charset="-122"/>
                <a:ea typeface="黑体" panose="02010609060101010101" pitchFamily="49" charset="-122"/>
              </a:rPr>
              <a:t>6</a:t>
            </a:r>
            <a:r>
              <a:rPr lang="zh-CN" altLang="en-US" sz="2000">
                <a:latin typeface="黑体" panose="02010609060101010101" pitchFamily="49" charset="-122"/>
                <a:ea typeface="黑体" panose="02010609060101010101" pitchFamily="49" charset="-122"/>
              </a:rPr>
              <a:t>日</a:t>
            </a:r>
            <a:r>
              <a:rPr lang="en-US" altLang="zh-CN" sz="2000">
                <a:latin typeface="黑体" panose="02010609060101010101" pitchFamily="49" charset="-122"/>
                <a:ea typeface="黑体" panose="02010609060101010101" pitchFamily="49" charset="-122"/>
              </a:rPr>
              <a:t>—7</a:t>
            </a:r>
            <a:r>
              <a:rPr lang="zh-CN" altLang="en-US" sz="2000">
                <a:latin typeface="黑体" panose="02010609060101010101" pitchFamily="49" charset="-122"/>
                <a:ea typeface="黑体" panose="02010609060101010101" pitchFamily="49" charset="-122"/>
              </a:rPr>
              <a:t>月</a:t>
            </a:r>
            <a:r>
              <a:rPr lang="en-US" altLang="zh-CN" sz="2000">
                <a:latin typeface="黑体" panose="02010609060101010101" pitchFamily="49" charset="-122"/>
                <a:ea typeface="黑体" panose="02010609060101010101" pitchFamily="49" charset="-122"/>
              </a:rPr>
              <a:t>11</a:t>
            </a:r>
            <a:r>
              <a:rPr lang="zh-CN" altLang="en-US" sz="2000">
                <a:latin typeface="黑体" panose="02010609060101010101" pitchFamily="49" charset="-122"/>
                <a:ea typeface="黑体" panose="02010609060101010101" pitchFamily="49" charset="-122"/>
              </a:rPr>
              <a:t>日</a:t>
            </a:r>
          </a:p>
        </p:txBody>
      </p:sp>
      <p:pic>
        <p:nvPicPr>
          <p:cNvPr id="46086" name="图片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5800" y="4038600"/>
            <a:ext cx="3800475" cy="249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6"/>
          <p:cNvSpPr/>
          <p:nvPr/>
        </p:nvSpPr>
        <p:spPr>
          <a:xfrm>
            <a:off x="609600" y="3810000"/>
            <a:ext cx="3832225" cy="2552700"/>
          </a:xfrm>
          <a:prstGeom prst="rect">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6088" name="TextBox 20"/>
          <p:cNvSpPr txBox="1">
            <a:spLocks noChangeArrowheads="1"/>
          </p:cNvSpPr>
          <p:nvPr/>
        </p:nvSpPr>
        <p:spPr bwMode="auto">
          <a:xfrm>
            <a:off x="990600" y="4267200"/>
            <a:ext cx="3455988"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r>
              <a:rPr lang="en-US" altLang="zh-CN" sz="3600" b="1">
                <a:solidFill>
                  <a:srgbClr val="FF0000"/>
                </a:solidFill>
                <a:ea typeface="黑体" panose="02010609060101010101" pitchFamily="49" charset="-122"/>
              </a:rPr>
              <a:t>11</a:t>
            </a:r>
            <a:r>
              <a:rPr lang="zh-CN" altLang="en-US">
                <a:latin typeface="黑体" panose="02010609060101010101" pitchFamily="49" charset="-122"/>
                <a:ea typeface="黑体" panose="02010609060101010101" pitchFamily="49" charset="-122"/>
              </a:rPr>
              <a:t>家单位</a:t>
            </a:r>
          </a:p>
          <a:p>
            <a:r>
              <a:rPr lang="en-US" altLang="zh-CN" sz="3600" b="1">
                <a:solidFill>
                  <a:srgbClr val="FF0000"/>
                </a:solidFill>
                <a:ea typeface="黑体" panose="02010609060101010101" pitchFamily="49" charset="-122"/>
              </a:rPr>
              <a:t>  10</a:t>
            </a:r>
            <a:r>
              <a:rPr lang="zh-CN" altLang="en-US">
                <a:latin typeface="黑体" panose="02010609060101010101" pitchFamily="49" charset="-122"/>
                <a:ea typeface="黑体" panose="02010609060101010101" pitchFamily="49" charset="-122"/>
              </a:rPr>
              <a:t>个夏令营</a:t>
            </a:r>
          </a:p>
          <a:p>
            <a:r>
              <a:rPr lang="zh-CN" altLang="en-US">
                <a:latin typeface="黑体" panose="02010609060101010101" pitchFamily="49" charset="-122"/>
                <a:ea typeface="黑体" panose="02010609060101010101" pitchFamily="49" charset="-122"/>
              </a:rPr>
              <a:t>        </a:t>
            </a:r>
            <a:r>
              <a:rPr lang="en-US" altLang="zh-CN" sz="3600" b="1">
                <a:solidFill>
                  <a:srgbClr val="FF0000"/>
                </a:solidFill>
                <a:ea typeface="黑体" panose="02010609060101010101" pitchFamily="49" charset="-122"/>
              </a:rPr>
              <a:t>1360</a:t>
            </a:r>
            <a:r>
              <a:rPr lang="zh-CN" altLang="en-US">
                <a:latin typeface="黑体" panose="02010609060101010101" pitchFamily="49" charset="-122"/>
                <a:ea typeface="黑体" panose="02010609060101010101" pitchFamily="49" charset="-122"/>
              </a:rPr>
              <a:t>名营员</a:t>
            </a:r>
            <a:endParaRPr lang="en-US" altLang="zh-CN">
              <a:latin typeface="黑体" panose="02010609060101010101" pitchFamily="49" charset="-122"/>
              <a:ea typeface="黑体" panose="02010609060101010101" pitchFamily="49" charset="-122"/>
            </a:endParaRPr>
          </a:p>
          <a:p>
            <a:r>
              <a:rPr lang="zh-CN" altLang="en-US">
                <a:latin typeface="黑体" panose="02010609060101010101" pitchFamily="49" charset="-122"/>
                <a:ea typeface="黑体" panose="02010609060101010101" pitchFamily="49" charset="-122"/>
              </a:rPr>
              <a:t>            近百所重点高校</a:t>
            </a:r>
          </a:p>
          <a:p>
            <a:r>
              <a:rPr lang="zh-CN" altLang="en-US">
                <a:latin typeface="黑体" panose="02010609060101010101" pitchFamily="49" charset="-122"/>
                <a:ea typeface="黑体" panose="02010609060101010101" pitchFamily="49" charset="-122"/>
              </a:rPr>
              <a:t>　　　　　</a:t>
            </a:r>
          </a:p>
        </p:txBody>
      </p:sp>
      <p:pic>
        <p:nvPicPr>
          <p:cNvPr id="46089" name="Picture 1" descr="C:\Users\Administrator\AppData\Roaming\Tencent\Users\287336002\QQ\WinTemp\RichOle\~G0B%CC`]$4CY00QTX}S1O9.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1219200"/>
            <a:ext cx="3895725"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3"/>
          <p:cNvGraphicFramePr>
            <a:graphicFrameLocks noGrp="1"/>
          </p:cNvGraphicFramePr>
          <p:nvPr/>
        </p:nvGraphicFramePr>
        <p:xfrm>
          <a:off x="539750" y="1196975"/>
          <a:ext cx="2520950" cy="1778038"/>
        </p:xfrm>
        <a:graphic>
          <a:graphicData uri="http://schemas.openxmlformats.org/drawingml/2006/table">
            <a:tbl>
              <a:tblPr/>
              <a:tblGrid>
                <a:gridCol w="371475"/>
                <a:gridCol w="330200"/>
                <a:gridCol w="373063"/>
                <a:gridCol w="330200"/>
                <a:gridCol w="371475"/>
                <a:gridCol w="330200"/>
                <a:gridCol w="414337"/>
              </a:tblGrid>
              <a:tr h="190500">
                <a:tc gridSpan="7">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chemeClr val="tx1"/>
                          </a:solidFill>
                          <a:effectLst/>
                          <a:latin typeface="Calibri" panose="020F0502020204030204" pitchFamily="34" charset="0"/>
                          <a:ea typeface="宋体" panose="02010600030101010101" pitchFamily="2" charset="-122"/>
                        </a:rPr>
                        <a:t>September 2013</a:t>
                      </a:r>
                    </a:p>
                  </a:txBody>
                  <a:tcPr marL="71154" marR="71154" marT="35577" marB="35577"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r>
              <a:tr h="317500">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chemeClr val="bg1"/>
                          </a:solidFill>
                          <a:effectLst>
                            <a:outerShdw blurRad="38100" dist="38100" dir="2700000" algn="tl">
                              <a:srgbClr val="000000"/>
                            </a:outerShdw>
                          </a:effectLst>
                          <a:latin typeface="Calibri" panose="020F0502020204030204" pitchFamily="34" charset="0"/>
                          <a:ea typeface="宋体" panose="02010600030101010101" pitchFamily="2" charset="-122"/>
                        </a:rPr>
                        <a:t>Mon</a:t>
                      </a:r>
                    </a:p>
                  </a:txBody>
                  <a:tcPr marL="71154" marR="71154" marT="35577" marB="35577"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rgbClr val="953735"/>
                      </a:solidFill>
                      <a:prstDash val="solid"/>
                      <a:round/>
                      <a:headEnd type="none" w="med" len="med"/>
                      <a:tailEnd type="none" w="med" len="med"/>
                    </a:lnB>
                    <a:lnTlToBr>
                      <a:noFill/>
                    </a:lnTlToBr>
                    <a:lnBlToTr>
                      <a:noFill/>
                    </a:lnBlToTr>
                    <a:gradFill rotWithShape="1">
                      <a:gsLst>
                        <a:gs pos="0">
                          <a:srgbClr val="0070C0"/>
                        </a:gs>
                        <a:gs pos="100000">
                          <a:srgbClr val="0091EA"/>
                        </a:gs>
                      </a:gsLst>
                      <a:lin ang="5400000"/>
                    </a:gra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chemeClr val="bg1"/>
                          </a:solidFill>
                          <a:effectLst>
                            <a:outerShdw blurRad="38100" dist="38100" dir="2700000" algn="tl">
                              <a:srgbClr val="000000"/>
                            </a:outerShdw>
                          </a:effectLst>
                          <a:latin typeface="Calibri" panose="020F0502020204030204" pitchFamily="34" charset="0"/>
                          <a:ea typeface="宋体" panose="02010600030101010101" pitchFamily="2" charset="-122"/>
                        </a:rPr>
                        <a:t>Tue</a:t>
                      </a:r>
                    </a:p>
                  </a:txBody>
                  <a:tcPr marL="71154" marR="71154" marT="35577" marB="35577"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rgbClr val="953735"/>
                      </a:solidFill>
                      <a:prstDash val="solid"/>
                      <a:round/>
                      <a:headEnd type="none" w="med" len="med"/>
                      <a:tailEnd type="none" w="med" len="med"/>
                    </a:lnB>
                    <a:lnTlToBr>
                      <a:noFill/>
                    </a:lnTlToBr>
                    <a:lnBlToTr>
                      <a:noFill/>
                    </a:lnBlToTr>
                    <a:gradFill rotWithShape="1">
                      <a:gsLst>
                        <a:gs pos="0">
                          <a:srgbClr val="0070C0"/>
                        </a:gs>
                        <a:gs pos="100000">
                          <a:srgbClr val="0091EA"/>
                        </a:gs>
                      </a:gsLst>
                      <a:lin ang="5400000"/>
                    </a:gra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chemeClr val="bg1"/>
                          </a:solidFill>
                          <a:effectLst>
                            <a:outerShdw blurRad="38100" dist="38100" dir="2700000" algn="tl">
                              <a:srgbClr val="000000"/>
                            </a:outerShdw>
                          </a:effectLst>
                          <a:latin typeface="Calibri" panose="020F0502020204030204" pitchFamily="34" charset="0"/>
                          <a:ea typeface="宋体" panose="02010600030101010101" pitchFamily="2" charset="-122"/>
                        </a:rPr>
                        <a:t>Wed</a:t>
                      </a:r>
                    </a:p>
                  </a:txBody>
                  <a:tcPr marL="71154" marR="71154" marT="35577" marB="35577"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rgbClr val="953735"/>
                      </a:solidFill>
                      <a:prstDash val="solid"/>
                      <a:round/>
                      <a:headEnd type="none" w="med" len="med"/>
                      <a:tailEnd type="none" w="med" len="med"/>
                    </a:lnB>
                    <a:lnTlToBr>
                      <a:noFill/>
                    </a:lnTlToBr>
                    <a:lnBlToTr>
                      <a:noFill/>
                    </a:lnBlToTr>
                    <a:gradFill rotWithShape="1">
                      <a:gsLst>
                        <a:gs pos="0">
                          <a:srgbClr val="0070C0"/>
                        </a:gs>
                        <a:gs pos="100000">
                          <a:srgbClr val="0091EA"/>
                        </a:gs>
                      </a:gsLst>
                      <a:lin ang="5400000"/>
                    </a:gra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chemeClr val="bg1"/>
                          </a:solidFill>
                          <a:effectLst>
                            <a:outerShdw blurRad="38100" dist="38100" dir="2700000" algn="tl">
                              <a:srgbClr val="000000"/>
                            </a:outerShdw>
                          </a:effectLst>
                          <a:latin typeface="Calibri" panose="020F0502020204030204" pitchFamily="34" charset="0"/>
                          <a:ea typeface="宋体" panose="02010600030101010101" pitchFamily="2" charset="-122"/>
                        </a:rPr>
                        <a:t>Thu</a:t>
                      </a:r>
                    </a:p>
                  </a:txBody>
                  <a:tcPr marL="71154" marR="71154" marT="35577" marB="35577"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rgbClr val="953735"/>
                      </a:solidFill>
                      <a:prstDash val="solid"/>
                      <a:round/>
                      <a:headEnd type="none" w="med" len="med"/>
                      <a:tailEnd type="none" w="med" len="med"/>
                    </a:lnB>
                    <a:lnTlToBr>
                      <a:noFill/>
                    </a:lnTlToBr>
                    <a:lnBlToTr>
                      <a:noFill/>
                    </a:lnBlToTr>
                    <a:gradFill rotWithShape="1">
                      <a:gsLst>
                        <a:gs pos="0">
                          <a:srgbClr val="0070C0"/>
                        </a:gs>
                        <a:gs pos="100000">
                          <a:srgbClr val="0091EA"/>
                        </a:gs>
                      </a:gsLst>
                      <a:lin ang="5400000"/>
                    </a:gra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chemeClr val="bg1"/>
                          </a:solidFill>
                          <a:effectLst>
                            <a:outerShdw blurRad="38100" dist="38100" dir="2700000" algn="tl">
                              <a:srgbClr val="000000"/>
                            </a:outerShdw>
                          </a:effectLst>
                          <a:latin typeface="Calibri" panose="020F0502020204030204" pitchFamily="34" charset="0"/>
                          <a:ea typeface="宋体" panose="02010600030101010101" pitchFamily="2" charset="-122"/>
                        </a:rPr>
                        <a:t>Fri</a:t>
                      </a:r>
                      <a:endParaRPr kumimoji="0" lang="zh-CN" altLang="en-US" sz="900" b="1" i="0" u="none" strike="noStrike" cap="none" normalizeH="0" baseline="0" smtClean="0">
                        <a:ln>
                          <a:noFill/>
                        </a:ln>
                        <a:solidFill>
                          <a:schemeClr val="bg1"/>
                        </a:solidFill>
                        <a:effectLst>
                          <a:outerShdw blurRad="38100" dist="38100" dir="2700000" algn="tl">
                            <a:srgbClr val="000000"/>
                          </a:outerShdw>
                        </a:effectLst>
                        <a:latin typeface="Calibri" panose="020F0502020204030204" pitchFamily="34" charset="0"/>
                        <a:ea typeface="宋体" panose="02010600030101010101" pitchFamily="2" charset="-122"/>
                      </a:endParaRPr>
                    </a:p>
                  </a:txBody>
                  <a:tcPr marL="71154" marR="71154" marT="35577" marB="35577"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rgbClr val="953735"/>
                      </a:solidFill>
                      <a:prstDash val="solid"/>
                      <a:round/>
                      <a:headEnd type="none" w="med" len="med"/>
                      <a:tailEnd type="none" w="med" len="med"/>
                    </a:lnB>
                    <a:lnTlToBr>
                      <a:noFill/>
                    </a:lnTlToBr>
                    <a:lnBlToTr>
                      <a:noFill/>
                    </a:lnBlToTr>
                    <a:gradFill rotWithShape="1">
                      <a:gsLst>
                        <a:gs pos="0">
                          <a:srgbClr val="0070C0"/>
                        </a:gs>
                        <a:gs pos="100000">
                          <a:srgbClr val="0091EA"/>
                        </a:gs>
                      </a:gsLst>
                      <a:lin ang="5400000"/>
                    </a:gra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chemeClr val="bg1"/>
                          </a:solidFill>
                          <a:effectLst>
                            <a:outerShdw blurRad="38100" dist="38100" dir="2700000" algn="tl">
                              <a:srgbClr val="000000"/>
                            </a:outerShdw>
                          </a:effectLst>
                          <a:latin typeface="Calibri" panose="020F0502020204030204" pitchFamily="34" charset="0"/>
                          <a:ea typeface="宋体" panose="02010600030101010101" pitchFamily="2" charset="-122"/>
                        </a:rPr>
                        <a:t>Sat</a:t>
                      </a:r>
                    </a:p>
                  </a:txBody>
                  <a:tcPr marL="71154" marR="71154" marT="35577" marB="35577"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rgbClr val="953735"/>
                      </a:solidFill>
                      <a:prstDash val="solid"/>
                      <a:round/>
                      <a:headEnd type="none" w="med" len="med"/>
                      <a:tailEnd type="none" w="med" len="med"/>
                    </a:lnB>
                    <a:lnTlToBr>
                      <a:noFill/>
                    </a:lnTlToBr>
                    <a:lnBlToTr>
                      <a:noFill/>
                    </a:lnBlToTr>
                    <a:gradFill rotWithShape="1">
                      <a:gsLst>
                        <a:gs pos="0">
                          <a:srgbClr val="0070C0"/>
                        </a:gs>
                        <a:gs pos="100000">
                          <a:srgbClr val="0091EA"/>
                        </a:gs>
                      </a:gsLst>
                      <a:lin ang="5400000"/>
                    </a:gra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chemeClr val="bg1"/>
                          </a:solidFill>
                          <a:effectLst>
                            <a:outerShdw blurRad="38100" dist="38100" dir="2700000" algn="tl">
                              <a:srgbClr val="000000"/>
                            </a:outerShdw>
                          </a:effectLst>
                          <a:latin typeface="Calibri" panose="020F0502020204030204" pitchFamily="34" charset="0"/>
                          <a:ea typeface="宋体" panose="02010600030101010101" pitchFamily="2" charset="-122"/>
                        </a:rPr>
                        <a:t>Sun</a:t>
                      </a:r>
                    </a:p>
                  </a:txBody>
                  <a:tcPr marL="71154" marR="71154" marT="35577" marB="35577"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rgbClr val="953735"/>
                      </a:solidFill>
                      <a:prstDash val="solid"/>
                      <a:round/>
                      <a:headEnd type="none" w="med" len="med"/>
                      <a:tailEnd type="none" w="med" len="med"/>
                    </a:lnB>
                    <a:lnTlToBr>
                      <a:noFill/>
                    </a:lnTlToBr>
                    <a:lnBlToTr>
                      <a:noFill/>
                    </a:lnBlToTr>
                    <a:gradFill rotWithShape="1">
                      <a:gsLst>
                        <a:gs pos="0">
                          <a:srgbClr val="0070C0"/>
                        </a:gs>
                        <a:gs pos="100000">
                          <a:srgbClr val="0091EA"/>
                        </a:gs>
                      </a:gsLst>
                      <a:lin ang="5400000"/>
                    </a:gradFill>
                  </a:tcPr>
                </a:tc>
              </a:tr>
              <a:tr h="192088">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A6A6A6"/>
                          </a:solidFill>
                          <a:effectLst/>
                          <a:latin typeface="Calibri" panose="020F0502020204030204" pitchFamily="34" charset="0"/>
                          <a:ea typeface="宋体" panose="02010600030101010101" pitchFamily="2" charset="-122"/>
                        </a:rPr>
                        <a:t>26</a:t>
                      </a:r>
                    </a:p>
                  </a:txBody>
                  <a:tcPr marL="71543" marR="71543" marT="35772" marB="35772" anchor="ctr" horzOverflow="overflow">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953735"/>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A6A6A6"/>
                          </a:solidFill>
                          <a:effectLst/>
                          <a:latin typeface="Calibri" panose="020F0502020204030204" pitchFamily="34" charset="0"/>
                          <a:ea typeface="宋体" panose="02010600030101010101" pitchFamily="2" charset="-122"/>
                        </a:rPr>
                        <a:t>27</a:t>
                      </a:r>
                    </a:p>
                  </a:txBody>
                  <a:tcPr marL="71543" marR="71543" marT="35772" marB="35772" anchor="ctr" horzOverflow="overflow">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953735"/>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A6A6A6"/>
                          </a:solidFill>
                          <a:effectLst/>
                          <a:latin typeface="Calibri" panose="020F0502020204030204" pitchFamily="34" charset="0"/>
                          <a:ea typeface="宋体" panose="02010600030101010101" pitchFamily="2" charset="-122"/>
                        </a:rPr>
                        <a:t>28</a:t>
                      </a:r>
                    </a:p>
                  </a:txBody>
                  <a:tcPr marL="71543" marR="71543" marT="35772" marB="35772" anchor="ctr" horzOverflow="overflow">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953735"/>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A6A6A6"/>
                          </a:solidFill>
                          <a:effectLst/>
                          <a:latin typeface="Calibri" panose="020F0502020204030204" pitchFamily="34" charset="0"/>
                          <a:ea typeface="宋体" panose="02010600030101010101" pitchFamily="2" charset="-122"/>
                        </a:rPr>
                        <a:t>29</a:t>
                      </a:r>
                    </a:p>
                  </a:txBody>
                  <a:tcPr marL="71543" marR="71543" marT="35772" marB="35772" anchor="ctr" horzOverflow="overflow">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953735"/>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A6A6A6"/>
                          </a:solidFill>
                          <a:effectLst/>
                          <a:latin typeface="Calibri" panose="020F0502020204030204" pitchFamily="34" charset="0"/>
                          <a:ea typeface="宋体" panose="02010600030101010101" pitchFamily="2" charset="-122"/>
                        </a:rPr>
                        <a:t>30</a:t>
                      </a:r>
                    </a:p>
                  </a:txBody>
                  <a:tcPr marL="71543" marR="71543" marT="35772" marB="35772" anchor="ctr" horzOverflow="overflow">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953735"/>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A6A6A6"/>
                          </a:solidFill>
                          <a:effectLst/>
                          <a:latin typeface="Calibri" panose="020F0502020204030204" pitchFamily="34" charset="0"/>
                          <a:ea typeface="宋体" panose="02010600030101010101" pitchFamily="2" charset="-122"/>
                        </a:rPr>
                        <a:t>31</a:t>
                      </a:r>
                    </a:p>
                  </a:txBody>
                  <a:tcPr marL="71543" marR="71543" marT="35772" marB="35772" anchor="ctr" horzOverflow="overflow">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953735"/>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080808"/>
                          </a:solidFill>
                          <a:effectLst/>
                          <a:latin typeface="Calibri" panose="020F0502020204030204" pitchFamily="34" charset="0"/>
                          <a:ea typeface="宋体" panose="02010600030101010101" pitchFamily="2" charset="-122"/>
                        </a:rPr>
                        <a:t>1</a:t>
                      </a:r>
                    </a:p>
                  </a:txBody>
                  <a:tcPr marL="71543" marR="71543" marT="35772" marB="35772" anchor="ctr" horzOverflow="overflow">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953735"/>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a:noFill/>
                    </a:lnTlToBr>
                    <a:lnBlToTr>
                      <a:noFill/>
                    </a:lnBlToTr>
                    <a:noFill/>
                  </a:tcPr>
                </a:tc>
              </a:tr>
              <a:tr h="192088">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080808"/>
                          </a:solidFill>
                          <a:effectLst/>
                          <a:latin typeface="Calibri" panose="020F0502020204030204" pitchFamily="34" charset="0"/>
                          <a:ea typeface="宋体" panose="02010600030101010101" pitchFamily="2" charset="-122"/>
                        </a:rPr>
                        <a:t>2</a:t>
                      </a:r>
                    </a:p>
                  </a:txBody>
                  <a:tcPr marL="71543" marR="71543" marT="35772" marB="35772" anchor="ctr" horzOverflow="overflow">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080808"/>
                          </a:solidFill>
                          <a:effectLst/>
                          <a:latin typeface="Calibri" panose="020F0502020204030204" pitchFamily="34" charset="0"/>
                          <a:ea typeface="宋体" panose="02010600030101010101" pitchFamily="2" charset="-122"/>
                        </a:rPr>
                        <a:t>3</a:t>
                      </a:r>
                    </a:p>
                  </a:txBody>
                  <a:tcPr marL="71543" marR="71543" marT="35772" marB="35772" anchor="ctr" horzOverflow="overflow">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080808"/>
                          </a:solidFill>
                          <a:effectLst/>
                          <a:latin typeface="Calibri" panose="020F0502020204030204" pitchFamily="34" charset="0"/>
                          <a:ea typeface="宋体" panose="02010600030101010101" pitchFamily="2" charset="-122"/>
                        </a:rPr>
                        <a:t>4</a:t>
                      </a:r>
                    </a:p>
                  </a:txBody>
                  <a:tcPr marL="71543" marR="71543" marT="35772" marB="35772" anchor="ctr" horzOverflow="overflow">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080808"/>
                          </a:solidFill>
                          <a:effectLst/>
                          <a:latin typeface="Calibri" panose="020F0502020204030204" pitchFamily="34" charset="0"/>
                          <a:ea typeface="宋体" panose="02010600030101010101" pitchFamily="2" charset="-122"/>
                        </a:rPr>
                        <a:t>5</a:t>
                      </a:r>
                    </a:p>
                  </a:txBody>
                  <a:tcPr marL="71543" marR="71543" marT="35772" marB="35772" anchor="ctr" horzOverflow="overflow">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080808"/>
                          </a:solidFill>
                          <a:effectLst/>
                          <a:latin typeface="Calibri" panose="020F0502020204030204" pitchFamily="34" charset="0"/>
                          <a:ea typeface="宋体" panose="02010600030101010101" pitchFamily="2" charset="-122"/>
                        </a:rPr>
                        <a:t>6</a:t>
                      </a:r>
                    </a:p>
                  </a:txBody>
                  <a:tcPr marL="71543" marR="71543" marT="35772" marB="35772" anchor="ctr" horzOverflow="overflow">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080808"/>
                          </a:solidFill>
                          <a:effectLst/>
                          <a:latin typeface="Calibri" panose="020F0502020204030204" pitchFamily="34" charset="0"/>
                          <a:ea typeface="宋体" panose="02010600030101010101" pitchFamily="2" charset="-122"/>
                        </a:rPr>
                        <a:t>7</a:t>
                      </a:r>
                    </a:p>
                  </a:txBody>
                  <a:tcPr marL="71543" marR="71543" marT="35772" marB="35772" anchor="ctr" horzOverflow="overflow">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a:noFill/>
                    </a:lnTlToBr>
                    <a:lnBlToTr>
                      <a:noFill/>
                    </a:lnBlToTr>
                    <a:solidFill>
                      <a:srgbClr val="00B050"/>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080808"/>
                          </a:solidFill>
                          <a:effectLst/>
                          <a:latin typeface="Calibri" panose="020F0502020204030204" pitchFamily="34" charset="0"/>
                          <a:ea typeface="宋体" panose="02010600030101010101" pitchFamily="2" charset="-122"/>
                        </a:rPr>
                        <a:t>8</a:t>
                      </a:r>
                    </a:p>
                  </a:txBody>
                  <a:tcPr marL="71543" marR="71543" marT="35772" marB="35772" anchor="ctr" horzOverflow="overflow">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a:noFill/>
                    </a:lnTlToBr>
                    <a:lnBlToTr>
                      <a:noFill/>
                    </a:lnBlToTr>
                    <a:solidFill>
                      <a:srgbClr val="FF0000"/>
                    </a:solidFill>
                  </a:tcPr>
                </a:tc>
              </a:tr>
              <a:tr h="192088">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080808"/>
                          </a:solidFill>
                          <a:effectLst/>
                          <a:latin typeface="Calibri" panose="020F0502020204030204" pitchFamily="34" charset="0"/>
                          <a:ea typeface="宋体" panose="02010600030101010101" pitchFamily="2" charset="-122"/>
                        </a:rPr>
                        <a:t>9</a:t>
                      </a:r>
                    </a:p>
                  </a:txBody>
                  <a:tcPr marL="71543" marR="71543" marT="35772" marB="35772" anchor="ctr" horzOverflow="overflow">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080808"/>
                          </a:solidFill>
                          <a:effectLst/>
                          <a:latin typeface="Calibri" panose="020F0502020204030204" pitchFamily="34" charset="0"/>
                          <a:ea typeface="宋体" panose="02010600030101010101" pitchFamily="2" charset="-122"/>
                        </a:rPr>
                        <a:t>10</a:t>
                      </a:r>
                    </a:p>
                  </a:txBody>
                  <a:tcPr marL="71543" marR="71543" marT="35772" marB="35772" anchor="ctr" horzOverflow="overflow">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080808"/>
                          </a:solidFill>
                          <a:effectLst/>
                          <a:latin typeface="Calibri" panose="020F0502020204030204" pitchFamily="34" charset="0"/>
                          <a:ea typeface="宋体" panose="02010600030101010101" pitchFamily="2" charset="-122"/>
                        </a:rPr>
                        <a:t>11</a:t>
                      </a:r>
                    </a:p>
                  </a:txBody>
                  <a:tcPr marL="71543" marR="71543" marT="35772" marB="35772" anchor="ctr" horzOverflow="overflow">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080808"/>
                          </a:solidFill>
                          <a:effectLst/>
                          <a:latin typeface="Calibri" panose="020F0502020204030204" pitchFamily="34" charset="0"/>
                          <a:ea typeface="宋体" panose="02010600030101010101" pitchFamily="2" charset="-122"/>
                        </a:rPr>
                        <a:t>12</a:t>
                      </a:r>
                    </a:p>
                  </a:txBody>
                  <a:tcPr marL="71543" marR="71543" marT="35772" marB="35772" anchor="ctr" horzOverflow="overflow">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080808"/>
                          </a:solidFill>
                          <a:effectLst/>
                          <a:latin typeface="Calibri" panose="020F0502020204030204" pitchFamily="34" charset="0"/>
                          <a:ea typeface="宋体" panose="02010600030101010101" pitchFamily="2" charset="-122"/>
                        </a:rPr>
                        <a:t>13</a:t>
                      </a:r>
                    </a:p>
                  </a:txBody>
                  <a:tcPr marL="71543" marR="71543" marT="35772" marB="35772" anchor="ctr" horzOverflow="overflow">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080808"/>
                          </a:solidFill>
                          <a:effectLst/>
                          <a:latin typeface="Calibri" panose="020F0502020204030204" pitchFamily="34" charset="0"/>
                          <a:ea typeface="宋体" panose="02010600030101010101" pitchFamily="2" charset="-122"/>
                        </a:rPr>
                        <a:t>14</a:t>
                      </a:r>
                    </a:p>
                  </a:txBody>
                  <a:tcPr marL="71543" marR="71543" marT="35772" marB="35772" anchor="ctr" horzOverflow="overflow">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a:noFill/>
                    </a:lnTlToBr>
                    <a:lnBlToTr>
                      <a:noFill/>
                    </a:lnBlToTr>
                    <a:solidFill>
                      <a:srgbClr val="FFC000"/>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080808"/>
                          </a:solidFill>
                          <a:effectLst/>
                          <a:latin typeface="Calibri" panose="020F0502020204030204" pitchFamily="34" charset="0"/>
                          <a:ea typeface="宋体" panose="02010600030101010101" pitchFamily="2" charset="-122"/>
                        </a:rPr>
                        <a:t>15</a:t>
                      </a:r>
                    </a:p>
                  </a:txBody>
                  <a:tcPr marL="71543" marR="71543" marT="35772" marB="35772" anchor="ctr" horzOverflow="overflow">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a:noFill/>
                    </a:lnTlToBr>
                    <a:lnBlToTr>
                      <a:noFill/>
                    </a:lnBlToTr>
                    <a:solidFill>
                      <a:schemeClr val="bg1"/>
                    </a:solidFill>
                  </a:tcPr>
                </a:tc>
              </a:tr>
              <a:tr h="192088">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080808"/>
                          </a:solidFill>
                          <a:effectLst/>
                          <a:latin typeface="Calibri" panose="020F0502020204030204" pitchFamily="34" charset="0"/>
                          <a:ea typeface="宋体" panose="02010600030101010101" pitchFamily="2" charset="-122"/>
                        </a:rPr>
                        <a:t>16</a:t>
                      </a:r>
                    </a:p>
                  </a:txBody>
                  <a:tcPr marL="71543" marR="71543" marT="35772" marB="35772" anchor="ctr" horzOverflow="overflow">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080808"/>
                          </a:solidFill>
                          <a:effectLst/>
                          <a:latin typeface="Calibri" panose="020F0502020204030204" pitchFamily="34" charset="0"/>
                          <a:ea typeface="宋体" panose="02010600030101010101" pitchFamily="2" charset="-122"/>
                        </a:rPr>
                        <a:t>17</a:t>
                      </a:r>
                    </a:p>
                  </a:txBody>
                  <a:tcPr marL="71543" marR="71543" marT="35772" marB="35772" anchor="ctr" horzOverflow="overflow">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080808"/>
                          </a:solidFill>
                          <a:effectLst/>
                          <a:latin typeface="Calibri" panose="020F0502020204030204" pitchFamily="34" charset="0"/>
                          <a:ea typeface="宋体" panose="02010600030101010101" pitchFamily="2" charset="-122"/>
                        </a:rPr>
                        <a:t>18</a:t>
                      </a:r>
                    </a:p>
                  </a:txBody>
                  <a:tcPr marL="71543" marR="71543" marT="35772" marB="35772" anchor="ctr" horzOverflow="overflow">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080808"/>
                          </a:solidFill>
                          <a:effectLst/>
                          <a:latin typeface="Calibri" panose="020F0502020204030204" pitchFamily="34" charset="0"/>
                          <a:ea typeface="宋体" panose="02010600030101010101" pitchFamily="2" charset="-122"/>
                        </a:rPr>
                        <a:t>19</a:t>
                      </a:r>
                    </a:p>
                  </a:txBody>
                  <a:tcPr marL="71543" marR="71543" marT="35772" marB="35772" anchor="ctr" horzOverflow="overflow">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080808"/>
                          </a:solidFill>
                          <a:effectLst/>
                          <a:latin typeface="Calibri" panose="020F0502020204030204" pitchFamily="34" charset="0"/>
                          <a:ea typeface="宋体" panose="02010600030101010101" pitchFamily="2" charset="-122"/>
                        </a:rPr>
                        <a:t>20</a:t>
                      </a:r>
                    </a:p>
                  </a:txBody>
                  <a:tcPr marL="71543" marR="71543" marT="35772" marB="35772" anchor="ctr" horzOverflow="overflow">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080808"/>
                          </a:solidFill>
                          <a:effectLst/>
                          <a:latin typeface="Calibri" panose="020F0502020204030204" pitchFamily="34" charset="0"/>
                          <a:ea typeface="宋体" panose="02010600030101010101" pitchFamily="2" charset="-122"/>
                        </a:rPr>
                        <a:t>21</a:t>
                      </a:r>
                    </a:p>
                  </a:txBody>
                  <a:tcPr marL="71543" marR="71543" marT="35772" marB="35772" anchor="ctr" horzOverflow="overflow">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080808"/>
                          </a:solidFill>
                          <a:effectLst/>
                          <a:latin typeface="Calibri" panose="020F0502020204030204" pitchFamily="34" charset="0"/>
                          <a:ea typeface="宋体" panose="02010600030101010101" pitchFamily="2" charset="-122"/>
                        </a:rPr>
                        <a:t>22</a:t>
                      </a:r>
                    </a:p>
                  </a:txBody>
                  <a:tcPr marL="71543" marR="71543" marT="35772" marB="35772" anchor="ctr" horzOverflow="overflow">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a:noFill/>
                    </a:lnTlToBr>
                    <a:lnBlToTr>
                      <a:noFill/>
                    </a:lnBlToTr>
                    <a:noFill/>
                  </a:tcPr>
                </a:tc>
              </a:tr>
              <a:tr h="192088">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080808"/>
                          </a:solidFill>
                          <a:effectLst/>
                          <a:latin typeface="Calibri" panose="020F0502020204030204" pitchFamily="34" charset="0"/>
                          <a:ea typeface="宋体" panose="02010600030101010101" pitchFamily="2" charset="-122"/>
                        </a:rPr>
                        <a:t>23</a:t>
                      </a:r>
                    </a:p>
                  </a:txBody>
                  <a:tcPr marL="71543" marR="71543" marT="35772" marB="35772" anchor="ctr" horzOverflow="overflow">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080808"/>
                          </a:solidFill>
                          <a:effectLst/>
                          <a:latin typeface="Calibri" panose="020F0502020204030204" pitchFamily="34" charset="0"/>
                          <a:ea typeface="宋体" panose="02010600030101010101" pitchFamily="2" charset="-122"/>
                        </a:rPr>
                        <a:t>24</a:t>
                      </a:r>
                    </a:p>
                  </a:txBody>
                  <a:tcPr marL="71543" marR="71543" marT="35772" marB="35772" anchor="ctr" horzOverflow="overflow">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080808"/>
                          </a:solidFill>
                          <a:effectLst/>
                          <a:latin typeface="Calibri" panose="020F0502020204030204" pitchFamily="34" charset="0"/>
                          <a:ea typeface="宋体" panose="02010600030101010101" pitchFamily="2" charset="-122"/>
                        </a:rPr>
                        <a:t>25</a:t>
                      </a:r>
                    </a:p>
                  </a:txBody>
                  <a:tcPr marL="71543" marR="71543" marT="35772" marB="35772" anchor="ctr" horzOverflow="overflow">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080808"/>
                          </a:solidFill>
                          <a:effectLst/>
                          <a:latin typeface="Calibri" panose="020F0502020204030204" pitchFamily="34" charset="0"/>
                          <a:ea typeface="宋体" panose="02010600030101010101" pitchFamily="2" charset="-122"/>
                        </a:rPr>
                        <a:t>26</a:t>
                      </a:r>
                    </a:p>
                  </a:txBody>
                  <a:tcPr marL="71543" marR="71543" marT="35772" marB="35772" anchor="ctr" horzOverflow="overflow">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080808"/>
                          </a:solidFill>
                          <a:effectLst/>
                          <a:latin typeface="Calibri" panose="020F0502020204030204" pitchFamily="34" charset="0"/>
                          <a:ea typeface="宋体" panose="02010600030101010101" pitchFamily="2" charset="-122"/>
                        </a:rPr>
                        <a:t>27</a:t>
                      </a:r>
                    </a:p>
                  </a:txBody>
                  <a:tcPr marL="71543" marR="71543" marT="35772" marB="35772" anchor="ctr" horzOverflow="overflow">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080808"/>
                          </a:solidFill>
                          <a:effectLst/>
                          <a:latin typeface="Calibri" panose="020F0502020204030204" pitchFamily="34" charset="0"/>
                          <a:ea typeface="宋体" panose="02010600030101010101" pitchFamily="2" charset="-122"/>
                        </a:rPr>
                        <a:t>28</a:t>
                      </a:r>
                    </a:p>
                  </a:txBody>
                  <a:tcPr marL="71543" marR="71543" marT="35772" marB="35772" anchor="ctr" horzOverflow="overflow">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080808"/>
                          </a:solidFill>
                          <a:effectLst/>
                          <a:latin typeface="Calibri" panose="020F0502020204030204" pitchFamily="34" charset="0"/>
                          <a:ea typeface="宋体" panose="02010600030101010101" pitchFamily="2" charset="-122"/>
                        </a:rPr>
                        <a:t>29</a:t>
                      </a:r>
                    </a:p>
                  </a:txBody>
                  <a:tcPr marL="71543" marR="71543" marT="35772" marB="35772" anchor="ctr" horzOverflow="overflow">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a:noFill/>
                    </a:lnTlToBr>
                    <a:lnBlToTr>
                      <a:noFill/>
                    </a:lnBlToTr>
                    <a:noFill/>
                  </a:tcPr>
                </a:tc>
              </a:tr>
              <a:tr h="192088">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080808"/>
                          </a:solidFill>
                          <a:effectLst/>
                          <a:latin typeface="Calibri" panose="020F0502020204030204" pitchFamily="34" charset="0"/>
                          <a:ea typeface="宋体" panose="02010600030101010101" pitchFamily="2" charset="-122"/>
                        </a:rPr>
                        <a:t>30</a:t>
                      </a:r>
                    </a:p>
                  </a:txBody>
                  <a:tcPr marL="71543" marR="71543" marT="35772" marB="35772" anchor="ctr" horzOverflow="overflow">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666666"/>
                          </a:solidFill>
                          <a:effectLst/>
                          <a:latin typeface="Calibri" panose="020F0502020204030204" pitchFamily="34" charset="0"/>
                          <a:ea typeface="宋体" panose="02010600030101010101" pitchFamily="2" charset="-122"/>
                        </a:rPr>
                        <a:t>1</a:t>
                      </a:r>
                    </a:p>
                  </a:txBody>
                  <a:tcPr marL="71543" marR="71543" marT="35772" marB="35772" anchor="ctr" horzOverflow="overflow">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666666"/>
                          </a:solidFill>
                          <a:effectLst/>
                          <a:latin typeface="Calibri" panose="020F0502020204030204" pitchFamily="34" charset="0"/>
                          <a:ea typeface="宋体" panose="02010600030101010101" pitchFamily="2" charset="-122"/>
                        </a:rPr>
                        <a:t>2</a:t>
                      </a:r>
                    </a:p>
                  </a:txBody>
                  <a:tcPr marL="71543" marR="71543" marT="35772" marB="35772" anchor="ctr" horzOverflow="overflow">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A6A6A6"/>
                          </a:solidFill>
                          <a:effectLst/>
                          <a:latin typeface="Calibri" panose="020F0502020204030204" pitchFamily="34" charset="0"/>
                          <a:ea typeface="宋体" panose="02010600030101010101" pitchFamily="2" charset="-122"/>
                        </a:rPr>
                        <a:t>3</a:t>
                      </a:r>
                    </a:p>
                  </a:txBody>
                  <a:tcPr marL="71543" marR="71543" marT="35772" marB="35772" anchor="ctr" horzOverflow="overflow">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A6A6A6"/>
                          </a:solidFill>
                          <a:effectLst/>
                          <a:latin typeface="Calibri" panose="020F0502020204030204" pitchFamily="34" charset="0"/>
                          <a:ea typeface="宋体" panose="02010600030101010101" pitchFamily="2" charset="-122"/>
                        </a:rPr>
                        <a:t>4</a:t>
                      </a:r>
                    </a:p>
                  </a:txBody>
                  <a:tcPr marL="71543" marR="71543" marT="35772" marB="35772" anchor="ctr" horzOverflow="overflow">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A6A6A6"/>
                          </a:solidFill>
                          <a:effectLst/>
                          <a:latin typeface="Calibri" panose="020F0502020204030204" pitchFamily="34" charset="0"/>
                          <a:ea typeface="宋体" panose="02010600030101010101" pitchFamily="2" charset="-122"/>
                        </a:rPr>
                        <a:t>5</a:t>
                      </a:r>
                    </a:p>
                  </a:txBody>
                  <a:tcPr marL="71543" marR="71543" marT="35772" marB="35772" anchor="ctr" horzOverflow="overflow">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900" b="1" i="0" u="none" strike="noStrike" cap="none" normalizeH="0" baseline="0" smtClean="0">
                          <a:ln>
                            <a:noFill/>
                          </a:ln>
                          <a:solidFill>
                            <a:srgbClr val="A6A6A6"/>
                          </a:solidFill>
                          <a:effectLst/>
                          <a:latin typeface="Calibri" panose="020F0502020204030204" pitchFamily="34" charset="0"/>
                          <a:ea typeface="宋体" panose="02010600030101010101" pitchFamily="2" charset="-122"/>
                        </a:rPr>
                        <a:t>6</a:t>
                      </a:r>
                    </a:p>
                  </a:txBody>
                  <a:tcPr marL="71543" marR="71543" marT="35772" marB="35772" anchor="ctr" horzOverflow="overflow">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9" name="矩形 8"/>
          <p:cNvSpPr/>
          <p:nvPr/>
        </p:nvSpPr>
        <p:spPr>
          <a:xfrm>
            <a:off x="3132138" y="1425575"/>
            <a:ext cx="1223962" cy="39846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a:p>
        </p:txBody>
      </p:sp>
      <p:sp>
        <p:nvSpPr>
          <p:cNvPr id="10" name="矩形 9"/>
          <p:cNvSpPr/>
          <p:nvPr/>
        </p:nvSpPr>
        <p:spPr>
          <a:xfrm>
            <a:off x="3132138" y="1895475"/>
            <a:ext cx="1223962" cy="398463"/>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dirty="0"/>
          </a:p>
        </p:txBody>
      </p:sp>
      <p:sp>
        <p:nvSpPr>
          <p:cNvPr id="11" name="矩形 10"/>
          <p:cNvSpPr/>
          <p:nvPr/>
        </p:nvSpPr>
        <p:spPr>
          <a:xfrm>
            <a:off x="3132138" y="2400300"/>
            <a:ext cx="1223962" cy="5969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a:p>
        </p:txBody>
      </p:sp>
      <p:sp>
        <p:nvSpPr>
          <p:cNvPr id="47176" name="矩形 11"/>
          <p:cNvSpPr>
            <a:spLocks noChangeArrowheads="1"/>
          </p:cNvSpPr>
          <p:nvPr/>
        </p:nvSpPr>
        <p:spPr bwMode="auto">
          <a:xfrm>
            <a:off x="2849563" y="1477963"/>
            <a:ext cx="1577975"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baseline="-25000">
                <a:solidFill>
                  <a:schemeClr val="tx1"/>
                </a:solidFill>
                <a:latin typeface="Arial" panose="020B0604020202020204" pitchFamily="34" charset="0"/>
                <a:ea typeface="宋体" panose="02010600030101010101" pitchFamily="2" charset="-122"/>
              </a:defRPr>
            </a:lvl1pPr>
            <a:lvl2pPr indent="263525">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marL="0" lvl="1">
              <a:lnSpc>
                <a:spcPct val="110000"/>
              </a:lnSpc>
              <a:spcBef>
                <a:spcPts val="600"/>
              </a:spcBef>
            </a:pPr>
            <a:r>
              <a:rPr lang="en-US" altLang="zh-CN" sz="1200" b="1">
                <a:solidFill>
                  <a:schemeClr val="bg1"/>
                </a:solidFill>
                <a:latin typeface="黑体" panose="02010609060101010101" pitchFamily="49" charset="-122"/>
                <a:ea typeface="黑体" panose="02010609060101010101" pitchFamily="49" charset="-122"/>
              </a:rPr>
              <a:t>9</a:t>
            </a:r>
            <a:r>
              <a:rPr lang="zh-CN" altLang="en-US" sz="1200" b="1">
                <a:solidFill>
                  <a:schemeClr val="bg1"/>
                </a:solidFill>
                <a:latin typeface="黑体" panose="02010609060101010101" pitchFamily="49" charset="-122"/>
                <a:ea typeface="黑体" panose="02010609060101010101" pitchFamily="49" charset="-122"/>
              </a:rPr>
              <a:t>月</a:t>
            </a:r>
            <a:r>
              <a:rPr lang="en-US" altLang="zh-CN" sz="1200" b="1">
                <a:solidFill>
                  <a:schemeClr val="bg1"/>
                </a:solidFill>
                <a:latin typeface="黑体" panose="02010609060101010101" pitchFamily="49" charset="-122"/>
                <a:ea typeface="黑体" panose="02010609060101010101" pitchFamily="49" charset="-122"/>
              </a:rPr>
              <a:t>7</a:t>
            </a:r>
            <a:r>
              <a:rPr lang="zh-CN" altLang="en-US" sz="1200" b="1">
                <a:solidFill>
                  <a:schemeClr val="bg1"/>
                </a:solidFill>
                <a:latin typeface="黑体" panose="02010609060101010101" pitchFamily="49" charset="-122"/>
                <a:ea typeface="黑体" panose="02010609060101010101" pitchFamily="49" charset="-122"/>
              </a:rPr>
              <a:t>日 →武汉</a:t>
            </a:r>
            <a:endParaRPr lang="en-US" altLang="zh-CN" sz="1200" b="1">
              <a:solidFill>
                <a:schemeClr val="bg1"/>
              </a:solidFill>
              <a:latin typeface="黑体" panose="02010609060101010101" pitchFamily="49" charset="-122"/>
              <a:ea typeface="黑体" panose="02010609060101010101" pitchFamily="49" charset="-122"/>
            </a:endParaRPr>
          </a:p>
        </p:txBody>
      </p:sp>
      <p:sp>
        <p:nvSpPr>
          <p:cNvPr id="47177" name="矩形 12"/>
          <p:cNvSpPr>
            <a:spLocks noChangeArrowheads="1"/>
          </p:cNvSpPr>
          <p:nvPr/>
        </p:nvSpPr>
        <p:spPr bwMode="auto">
          <a:xfrm>
            <a:off x="2849563" y="1916113"/>
            <a:ext cx="1577975"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baseline="-25000">
                <a:solidFill>
                  <a:schemeClr val="tx1"/>
                </a:solidFill>
                <a:latin typeface="Arial" panose="020B0604020202020204" pitchFamily="34" charset="0"/>
                <a:ea typeface="宋体" panose="02010600030101010101" pitchFamily="2" charset="-122"/>
              </a:defRPr>
            </a:lvl1pPr>
            <a:lvl2pPr indent="263525">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marL="0" lvl="1">
              <a:lnSpc>
                <a:spcPct val="110000"/>
              </a:lnSpc>
              <a:spcBef>
                <a:spcPts val="600"/>
              </a:spcBef>
            </a:pPr>
            <a:r>
              <a:rPr lang="en-US" altLang="zh-CN" sz="1200" b="1">
                <a:solidFill>
                  <a:schemeClr val="bg1"/>
                </a:solidFill>
                <a:latin typeface="黑体" panose="02010609060101010101" pitchFamily="49" charset="-122"/>
                <a:ea typeface="黑体" panose="02010609060101010101" pitchFamily="49" charset="-122"/>
              </a:rPr>
              <a:t>9</a:t>
            </a:r>
            <a:r>
              <a:rPr lang="zh-CN" altLang="en-US" sz="1200" b="1">
                <a:solidFill>
                  <a:schemeClr val="bg1"/>
                </a:solidFill>
                <a:latin typeface="黑体" panose="02010609060101010101" pitchFamily="49" charset="-122"/>
                <a:ea typeface="黑体" panose="02010609060101010101" pitchFamily="49" charset="-122"/>
              </a:rPr>
              <a:t>月</a:t>
            </a:r>
            <a:r>
              <a:rPr lang="en-US" altLang="zh-CN" sz="1200" b="1">
                <a:solidFill>
                  <a:schemeClr val="bg1"/>
                </a:solidFill>
                <a:latin typeface="黑体" panose="02010609060101010101" pitchFamily="49" charset="-122"/>
                <a:ea typeface="黑体" panose="02010609060101010101" pitchFamily="49" charset="-122"/>
              </a:rPr>
              <a:t>8</a:t>
            </a:r>
            <a:r>
              <a:rPr lang="zh-CN" altLang="en-US" sz="1200" b="1">
                <a:solidFill>
                  <a:schemeClr val="bg1"/>
                </a:solidFill>
                <a:latin typeface="黑体" panose="02010609060101010101" pitchFamily="49" charset="-122"/>
                <a:ea typeface="黑体" panose="02010609060101010101" pitchFamily="49" charset="-122"/>
              </a:rPr>
              <a:t>日 →成都</a:t>
            </a:r>
          </a:p>
        </p:txBody>
      </p:sp>
      <p:sp>
        <p:nvSpPr>
          <p:cNvPr id="47178" name="矩形 13"/>
          <p:cNvSpPr>
            <a:spLocks noChangeArrowheads="1"/>
          </p:cNvSpPr>
          <p:nvPr/>
        </p:nvSpPr>
        <p:spPr bwMode="auto">
          <a:xfrm>
            <a:off x="2843213" y="2420938"/>
            <a:ext cx="1852612"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baseline="-25000">
                <a:solidFill>
                  <a:schemeClr val="tx1"/>
                </a:solidFill>
                <a:latin typeface="Arial" panose="020B0604020202020204" pitchFamily="34" charset="0"/>
                <a:ea typeface="宋体" panose="02010600030101010101" pitchFamily="2" charset="-122"/>
              </a:defRPr>
            </a:lvl1pPr>
            <a:lvl2pPr indent="263525">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marL="0" lvl="1">
              <a:lnSpc>
                <a:spcPct val="110000"/>
              </a:lnSpc>
              <a:spcBef>
                <a:spcPts val="600"/>
              </a:spcBef>
            </a:pPr>
            <a:r>
              <a:rPr lang="en-US" altLang="zh-CN" sz="1200" b="1">
                <a:solidFill>
                  <a:schemeClr val="bg1"/>
                </a:solidFill>
                <a:latin typeface="黑体" panose="02010609060101010101" pitchFamily="49" charset="-122"/>
                <a:ea typeface="黑体" panose="02010609060101010101" pitchFamily="49" charset="-122"/>
              </a:rPr>
              <a:t>9</a:t>
            </a:r>
            <a:r>
              <a:rPr lang="zh-CN" altLang="en-US" sz="1200" b="1">
                <a:solidFill>
                  <a:schemeClr val="bg1"/>
                </a:solidFill>
                <a:latin typeface="黑体" panose="02010609060101010101" pitchFamily="49" charset="-122"/>
                <a:ea typeface="黑体" panose="02010609060101010101" pitchFamily="49" charset="-122"/>
              </a:rPr>
              <a:t>月</a:t>
            </a:r>
            <a:r>
              <a:rPr lang="en-US" altLang="zh-CN" sz="1200" b="1">
                <a:solidFill>
                  <a:schemeClr val="bg1"/>
                </a:solidFill>
                <a:latin typeface="黑体" panose="02010609060101010101" pitchFamily="49" charset="-122"/>
                <a:ea typeface="黑体" panose="02010609060101010101" pitchFamily="49" charset="-122"/>
              </a:rPr>
              <a:t>14</a:t>
            </a:r>
            <a:r>
              <a:rPr lang="zh-CN" altLang="en-US" sz="1200" b="1">
                <a:solidFill>
                  <a:schemeClr val="bg1"/>
                </a:solidFill>
                <a:latin typeface="黑体" panose="02010609060101010101" pitchFamily="49" charset="-122"/>
                <a:ea typeface="黑体" panose="02010609060101010101" pitchFamily="49" charset="-122"/>
              </a:rPr>
              <a:t>日→西安</a:t>
            </a:r>
            <a:endParaRPr lang="en-US" altLang="zh-CN" sz="1200" b="1">
              <a:solidFill>
                <a:schemeClr val="bg1"/>
              </a:solidFill>
              <a:latin typeface="黑体" panose="02010609060101010101" pitchFamily="49" charset="-122"/>
              <a:ea typeface="黑体" panose="02010609060101010101" pitchFamily="49" charset="-122"/>
            </a:endParaRPr>
          </a:p>
          <a:p>
            <a:pPr marL="0" lvl="1">
              <a:lnSpc>
                <a:spcPct val="110000"/>
              </a:lnSpc>
              <a:spcBef>
                <a:spcPts val="600"/>
              </a:spcBef>
            </a:pPr>
            <a:r>
              <a:rPr lang="en-US" altLang="zh-CN" sz="1200" b="1">
                <a:solidFill>
                  <a:schemeClr val="bg1"/>
                </a:solidFill>
                <a:latin typeface="黑体" panose="02010609060101010101" pitchFamily="49" charset="-122"/>
                <a:ea typeface="黑体" panose="02010609060101010101" pitchFamily="49" charset="-122"/>
              </a:rPr>
              <a:t>9</a:t>
            </a:r>
            <a:r>
              <a:rPr lang="zh-CN" altLang="en-US" sz="1200" b="1">
                <a:solidFill>
                  <a:schemeClr val="bg1"/>
                </a:solidFill>
                <a:latin typeface="黑体" panose="02010609060101010101" pitchFamily="49" charset="-122"/>
                <a:ea typeface="黑体" panose="02010609060101010101" pitchFamily="49" charset="-122"/>
              </a:rPr>
              <a:t>月</a:t>
            </a:r>
            <a:r>
              <a:rPr lang="en-US" altLang="zh-CN" sz="1200" b="1">
                <a:solidFill>
                  <a:schemeClr val="bg1"/>
                </a:solidFill>
                <a:latin typeface="黑体" panose="02010609060101010101" pitchFamily="49" charset="-122"/>
                <a:ea typeface="黑体" panose="02010609060101010101" pitchFamily="49" charset="-122"/>
              </a:rPr>
              <a:t>14</a:t>
            </a:r>
            <a:r>
              <a:rPr lang="zh-CN" altLang="en-US" sz="1200" b="1">
                <a:solidFill>
                  <a:schemeClr val="bg1"/>
                </a:solidFill>
                <a:latin typeface="黑体" panose="02010609060101010101" pitchFamily="49" charset="-122"/>
                <a:ea typeface="黑体" panose="02010609060101010101" pitchFamily="49" charset="-122"/>
              </a:rPr>
              <a:t>日→南京 </a:t>
            </a:r>
          </a:p>
        </p:txBody>
      </p:sp>
      <p:sp>
        <p:nvSpPr>
          <p:cNvPr id="25" name="矩形 24"/>
          <p:cNvSpPr/>
          <p:nvPr/>
        </p:nvSpPr>
        <p:spPr>
          <a:xfrm>
            <a:off x="395288" y="549275"/>
            <a:ext cx="1724025" cy="460375"/>
          </a:xfrm>
          <a:prstGeom prst="rect">
            <a:avLst/>
          </a:prstGeom>
        </p:spPr>
        <p:txBody>
          <a:bodyPr wrap="none">
            <a:spAutoFit/>
          </a:bodyPr>
          <a:lstStyle/>
          <a:p>
            <a:pPr marL="442913" indent="-442913">
              <a:defRPr/>
            </a:pPr>
            <a:r>
              <a:rPr lang="zh-CN" altLang="en-US" sz="2400" dirty="0">
                <a:solidFill>
                  <a:schemeClr val="accent2">
                    <a:lumMod val="75000"/>
                  </a:schemeClr>
                </a:solidFill>
                <a:latin typeface="微软雅黑" pitchFamily="34" charset="-122"/>
                <a:ea typeface="微软雅黑" pitchFamily="34" charset="-122"/>
              </a:rPr>
              <a:t>研招宣讲团</a:t>
            </a:r>
            <a:endParaRPr lang="en-US" altLang="zh-CN" sz="2400" dirty="0">
              <a:solidFill>
                <a:schemeClr val="accent2">
                  <a:lumMod val="75000"/>
                </a:schemeClr>
              </a:solidFill>
              <a:latin typeface="微软雅黑" pitchFamily="34" charset="-122"/>
              <a:ea typeface="微软雅黑" pitchFamily="34" charset="-122"/>
            </a:endParaRPr>
          </a:p>
        </p:txBody>
      </p:sp>
      <p:sp>
        <p:nvSpPr>
          <p:cNvPr id="47180" name="TextBox 3"/>
          <p:cNvSpPr txBox="1">
            <a:spLocks noChangeArrowheads="1"/>
          </p:cNvSpPr>
          <p:nvPr/>
        </p:nvSpPr>
        <p:spPr bwMode="auto">
          <a:xfrm>
            <a:off x="4433888" y="1477963"/>
            <a:ext cx="4484687" cy="1338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nSpc>
                <a:spcPct val="150000"/>
              </a:lnSpc>
            </a:pPr>
            <a:r>
              <a:rPr lang="en-US" altLang="zh-CN" u="sng">
                <a:solidFill>
                  <a:srgbClr val="FF0000"/>
                </a:solidFill>
                <a:latin typeface="黑体" panose="02010609060101010101" pitchFamily="49" charset="-122"/>
                <a:ea typeface="黑体" panose="02010609060101010101" pitchFamily="49" charset="-122"/>
              </a:rPr>
              <a:t>2012-2013</a:t>
            </a:r>
            <a:r>
              <a:rPr lang="zh-CN" altLang="en-US" u="sng">
                <a:solidFill>
                  <a:srgbClr val="FF0000"/>
                </a:solidFill>
                <a:latin typeface="黑体" panose="02010609060101010101" pitchFamily="49" charset="-122"/>
                <a:ea typeface="黑体" panose="02010609060101010101" pitchFamily="49" charset="-122"/>
              </a:rPr>
              <a:t>年都是去了四个城市</a:t>
            </a:r>
            <a:endParaRPr lang="en-US" altLang="zh-CN" u="sng">
              <a:solidFill>
                <a:srgbClr val="FF0000"/>
              </a:solidFill>
              <a:latin typeface="黑体" panose="02010609060101010101" pitchFamily="49" charset="-122"/>
              <a:ea typeface="黑体" panose="02010609060101010101" pitchFamily="49" charset="-122"/>
            </a:endParaRPr>
          </a:p>
          <a:p>
            <a:pPr>
              <a:lnSpc>
                <a:spcPct val="150000"/>
              </a:lnSpc>
            </a:pPr>
            <a:r>
              <a:rPr lang="zh-CN" altLang="en-US" u="sng">
                <a:solidFill>
                  <a:srgbClr val="FF0000"/>
                </a:solidFill>
                <a:latin typeface="黑体" panose="02010609060101010101" pitchFamily="49" charset="-122"/>
                <a:ea typeface="黑体" panose="02010609060101010101" pitchFamily="49" charset="-122"/>
              </a:rPr>
              <a:t>今年采取并行活动，两个周末。</a:t>
            </a:r>
            <a:endParaRPr lang="en-US" altLang="zh-CN" u="sng">
              <a:solidFill>
                <a:srgbClr val="FF0000"/>
              </a:solidFill>
              <a:latin typeface="黑体" panose="02010609060101010101" pitchFamily="49" charset="-122"/>
              <a:ea typeface="黑体" panose="02010609060101010101" pitchFamily="49" charset="-122"/>
            </a:endParaRPr>
          </a:p>
          <a:p>
            <a:pPr>
              <a:lnSpc>
                <a:spcPct val="150000"/>
              </a:lnSpc>
            </a:pPr>
            <a:r>
              <a:rPr lang="en-US" altLang="zh-CN" u="sng">
                <a:solidFill>
                  <a:srgbClr val="FF0000"/>
                </a:solidFill>
                <a:latin typeface="黑体" panose="02010609060101010101" pitchFamily="49" charset="-122"/>
                <a:ea typeface="黑体" panose="02010609060101010101" pitchFamily="49" charset="-122"/>
              </a:rPr>
              <a:t>260</a:t>
            </a:r>
            <a:r>
              <a:rPr lang="zh-CN" altLang="en-US" u="sng">
                <a:solidFill>
                  <a:srgbClr val="FF0000"/>
                </a:solidFill>
                <a:latin typeface="黑体" panose="02010609060101010101" pitchFamily="49" charset="-122"/>
                <a:ea typeface="黑体" panose="02010609060101010101" pitchFamily="49" charset="-122"/>
              </a:rPr>
              <a:t>多位教授参加，吸引了</a:t>
            </a:r>
            <a:r>
              <a:rPr lang="en-US" altLang="zh-CN" u="sng">
                <a:solidFill>
                  <a:srgbClr val="FF0000"/>
                </a:solidFill>
                <a:latin typeface="黑体" panose="02010609060101010101" pitchFamily="49" charset="-122"/>
                <a:ea typeface="黑体" panose="02010609060101010101" pitchFamily="49" charset="-122"/>
              </a:rPr>
              <a:t>5000</a:t>
            </a:r>
            <a:r>
              <a:rPr lang="zh-CN" altLang="en-US" u="sng">
                <a:solidFill>
                  <a:srgbClr val="FF0000"/>
                </a:solidFill>
                <a:latin typeface="黑体" panose="02010609060101010101" pitchFamily="49" charset="-122"/>
                <a:ea typeface="黑体" panose="02010609060101010101" pitchFamily="49" charset="-122"/>
              </a:rPr>
              <a:t>多名学生</a:t>
            </a:r>
            <a:r>
              <a:rPr lang="zh-CN" altLang="en-US">
                <a:latin typeface="黑体" panose="02010609060101010101" pitchFamily="49" charset="-122"/>
                <a:ea typeface="黑体" panose="02010609060101010101" pitchFamily="49" charset="-122"/>
              </a:rPr>
              <a:t>。</a:t>
            </a:r>
            <a:endParaRPr lang="en-US" altLang="zh-CN">
              <a:latin typeface="黑体" panose="02010609060101010101" pitchFamily="49" charset="-122"/>
              <a:ea typeface="黑体" panose="02010609060101010101" pitchFamily="49" charset="-122"/>
            </a:endParaRPr>
          </a:p>
        </p:txBody>
      </p:sp>
      <p:pic>
        <p:nvPicPr>
          <p:cNvPr id="5" name="图片 4"/>
          <p:cNvPicPr>
            <a:picLocks noChangeAspect="1"/>
          </p:cNvPicPr>
          <p:nvPr/>
        </p:nvPicPr>
        <p:blipFill>
          <a:blip r:embed="rId3" cstate="print">
            <a:extLst/>
          </a:blip>
          <a:stretch>
            <a:fillRect/>
          </a:stretch>
        </p:blipFill>
        <p:spPr>
          <a:xfrm>
            <a:off x="971600" y="3250778"/>
            <a:ext cx="6192688" cy="3067026"/>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Box 2"/>
          <p:cNvSpPr txBox="1">
            <a:spLocks noChangeArrowheads="1"/>
          </p:cNvSpPr>
          <p:nvPr/>
        </p:nvSpPr>
        <p:spPr bwMode="auto">
          <a:xfrm>
            <a:off x="457200" y="1066800"/>
            <a:ext cx="21605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r>
              <a:rPr lang="zh-CN" altLang="en-US" sz="3600" b="1">
                <a:solidFill>
                  <a:srgbClr val="C00000"/>
                </a:solidFill>
                <a:latin typeface="微软雅黑" panose="020B0503020204020204" pitchFamily="34" charset="-122"/>
                <a:ea typeface="微软雅黑" panose="020B0503020204020204" pitchFamily="34" charset="-122"/>
              </a:rPr>
              <a:t>特色之处</a:t>
            </a:r>
            <a:endParaRPr lang="en-US" altLang="zh-CN" sz="3600" b="1">
              <a:solidFill>
                <a:srgbClr val="C00000"/>
              </a:solidFill>
              <a:latin typeface="微软雅黑" panose="020B0503020204020204" pitchFamily="34" charset="-122"/>
              <a:ea typeface="微软雅黑" panose="020B0503020204020204" pitchFamily="34" charset="-122"/>
            </a:endParaRPr>
          </a:p>
        </p:txBody>
      </p:sp>
      <p:sp>
        <p:nvSpPr>
          <p:cNvPr id="48131" name="TextBox 3"/>
          <p:cNvSpPr txBox="1">
            <a:spLocks noChangeArrowheads="1"/>
          </p:cNvSpPr>
          <p:nvPr/>
        </p:nvSpPr>
        <p:spPr bwMode="auto">
          <a:xfrm>
            <a:off x="457200" y="1828800"/>
            <a:ext cx="5322888"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nSpc>
                <a:spcPct val="150000"/>
              </a:lnSpc>
              <a:buFont typeface="Wingdings" panose="05000000000000000000" pitchFamily="2" charset="2"/>
              <a:buChar char="Ø"/>
            </a:pPr>
            <a:r>
              <a:rPr lang="zh-CN" altLang="en-US" sz="2000">
                <a:latin typeface="黑体" panose="02010609060101010101" pitchFamily="49" charset="-122"/>
                <a:ea typeface="黑体" panose="02010609060101010101" pitchFamily="49" charset="-122"/>
              </a:rPr>
              <a:t> 一支以教授、博士生导师为主体的研招宣传“铁军”已经形成。队伍质量高、工作效率高、参与积极性高的“</a:t>
            </a:r>
            <a:r>
              <a:rPr lang="zh-CN" altLang="en-US" sz="2000" b="1">
                <a:solidFill>
                  <a:srgbClr val="C00000"/>
                </a:solidFill>
                <a:latin typeface="微软雅黑" panose="020B0503020204020204" pitchFamily="34" charset="-122"/>
                <a:ea typeface="微软雅黑" panose="020B0503020204020204" pitchFamily="34" charset="-122"/>
              </a:rPr>
              <a:t>三高</a:t>
            </a:r>
            <a:r>
              <a:rPr lang="zh-CN" altLang="en-US" sz="2000">
                <a:latin typeface="黑体" panose="02010609060101010101" pitchFamily="49" charset="-122"/>
                <a:ea typeface="黑体" panose="02010609060101010101" pitchFamily="49" charset="-122"/>
              </a:rPr>
              <a:t>” 研招宣讲队伍日益壮大；</a:t>
            </a:r>
          </a:p>
        </p:txBody>
      </p:sp>
      <p:sp>
        <p:nvSpPr>
          <p:cNvPr id="48132" name="TextBox 6"/>
          <p:cNvSpPr txBox="1">
            <a:spLocks noChangeArrowheads="1"/>
          </p:cNvSpPr>
          <p:nvPr/>
        </p:nvSpPr>
        <p:spPr bwMode="auto">
          <a:xfrm>
            <a:off x="457200" y="3657600"/>
            <a:ext cx="88566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nSpc>
                <a:spcPct val="150000"/>
              </a:lnSpc>
              <a:buFont typeface="Wingdings" panose="05000000000000000000" pitchFamily="2" charset="2"/>
              <a:buChar char="Ø"/>
            </a:pPr>
            <a:r>
              <a:rPr lang="zh-CN" altLang="en-US" sz="1600">
                <a:latin typeface="黑体" panose="02010609060101010101" pitchFamily="49" charset="-122"/>
                <a:ea typeface="黑体" panose="02010609060101010101" pitchFamily="49" charset="-122"/>
              </a:rPr>
              <a:t> </a:t>
            </a:r>
            <a:r>
              <a:rPr lang="zh-CN" altLang="en-US" sz="2000">
                <a:latin typeface="黑体" panose="02010609060101010101" pitchFamily="49" charset="-122"/>
                <a:ea typeface="黑体" panose="02010609060101010101" pitchFamily="49" charset="-122"/>
              </a:rPr>
              <a:t>科学家报告团城市范围更大，地域更广：</a:t>
            </a:r>
            <a:r>
              <a:rPr lang="en-US" altLang="zh-CN" sz="2000">
                <a:latin typeface="黑体" panose="02010609060101010101" pitchFamily="49" charset="-122"/>
                <a:ea typeface="黑体" panose="02010609060101010101" pitchFamily="49" charset="-122"/>
              </a:rPr>
              <a:t>2012</a:t>
            </a:r>
            <a:r>
              <a:rPr lang="zh-CN" altLang="en-US" sz="2000">
                <a:latin typeface="黑体" panose="02010609060101010101" pitchFamily="49" charset="-122"/>
                <a:ea typeface="黑体" panose="02010609060101010101" pitchFamily="49" charset="-122"/>
              </a:rPr>
              <a:t>年的</a:t>
            </a:r>
            <a:r>
              <a:rPr lang="en-US" altLang="zh-CN" sz="2000" b="1">
                <a:solidFill>
                  <a:srgbClr val="C00000"/>
                </a:solidFill>
                <a:latin typeface="黑体" panose="02010609060101010101" pitchFamily="49" charset="-122"/>
                <a:ea typeface="黑体" panose="02010609060101010101" pitchFamily="49" charset="-122"/>
              </a:rPr>
              <a:t>8</a:t>
            </a:r>
            <a:r>
              <a:rPr lang="zh-CN" altLang="en-US" sz="2000" b="1">
                <a:solidFill>
                  <a:srgbClr val="C00000"/>
                </a:solidFill>
                <a:latin typeface="黑体" panose="02010609060101010101" pitchFamily="49" charset="-122"/>
                <a:ea typeface="黑体" panose="02010609060101010101" pitchFamily="49" charset="-122"/>
              </a:rPr>
              <a:t>个</a:t>
            </a:r>
            <a:r>
              <a:rPr lang="zh-CN" altLang="en-US" sz="2000">
                <a:latin typeface="黑体" panose="02010609060101010101" pitchFamily="49" charset="-122"/>
                <a:ea typeface="黑体" panose="02010609060101010101" pitchFamily="49" charset="-122"/>
              </a:rPr>
              <a:t>城市增加至</a:t>
            </a:r>
            <a:r>
              <a:rPr lang="en-US" altLang="zh-CN" sz="2000">
                <a:latin typeface="黑体" panose="02010609060101010101" pitchFamily="49" charset="-122"/>
                <a:ea typeface="黑体" panose="02010609060101010101" pitchFamily="49" charset="-122"/>
              </a:rPr>
              <a:t>2013</a:t>
            </a:r>
            <a:r>
              <a:rPr lang="zh-CN" altLang="en-US" sz="2000">
                <a:latin typeface="黑体" panose="02010609060101010101" pitchFamily="49" charset="-122"/>
                <a:ea typeface="黑体" panose="02010609060101010101" pitchFamily="49" charset="-122"/>
              </a:rPr>
              <a:t>的</a:t>
            </a:r>
            <a:r>
              <a:rPr lang="en-US" altLang="zh-CN" sz="2000" b="1">
                <a:solidFill>
                  <a:srgbClr val="C00000"/>
                </a:solidFill>
                <a:latin typeface="黑体" panose="02010609060101010101" pitchFamily="49" charset="-122"/>
                <a:ea typeface="黑体" panose="02010609060101010101" pitchFamily="49" charset="-122"/>
              </a:rPr>
              <a:t>12</a:t>
            </a:r>
            <a:r>
              <a:rPr lang="zh-CN" altLang="en-US" sz="2000" b="1">
                <a:solidFill>
                  <a:srgbClr val="C00000"/>
                </a:solidFill>
                <a:latin typeface="黑体" panose="02010609060101010101" pitchFamily="49" charset="-122"/>
                <a:ea typeface="黑体" panose="02010609060101010101" pitchFamily="49" charset="-122"/>
              </a:rPr>
              <a:t>个</a:t>
            </a:r>
            <a:r>
              <a:rPr lang="zh-CN" altLang="en-US" sz="2000">
                <a:latin typeface="黑体" panose="02010609060101010101" pitchFamily="49" charset="-122"/>
                <a:ea typeface="黑体" panose="02010609060101010101" pitchFamily="49" charset="-122"/>
              </a:rPr>
              <a:t>城市。</a:t>
            </a:r>
          </a:p>
        </p:txBody>
      </p:sp>
      <p:sp>
        <p:nvSpPr>
          <p:cNvPr id="48133" name="TextBox 8"/>
          <p:cNvSpPr txBox="1">
            <a:spLocks noChangeArrowheads="1"/>
          </p:cNvSpPr>
          <p:nvPr/>
        </p:nvSpPr>
        <p:spPr bwMode="auto">
          <a:xfrm>
            <a:off x="381000" y="3048000"/>
            <a:ext cx="82026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baseline="-25000">
                <a:solidFill>
                  <a:schemeClr val="tx1"/>
                </a:solidFill>
                <a:latin typeface="Arial" panose="020B0604020202020204" pitchFamily="34" charset="0"/>
                <a:ea typeface="宋体" panose="02010600030101010101" pitchFamily="2" charset="-122"/>
              </a:defRPr>
            </a:lvl1pPr>
            <a:lvl2pPr>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marL="0" lvl="1">
              <a:lnSpc>
                <a:spcPct val="150000"/>
              </a:lnSpc>
              <a:buFont typeface="Wingdings" panose="05000000000000000000" pitchFamily="2" charset="2"/>
              <a:buChar char="Ø"/>
            </a:pPr>
            <a:r>
              <a:rPr lang="zh-CN" altLang="en-US" sz="2000">
                <a:latin typeface="黑体" panose="02010609060101010101" pitchFamily="49" charset="-122"/>
                <a:ea typeface="黑体" panose="02010609060101010101" pitchFamily="49" charset="-122"/>
              </a:rPr>
              <a:t> 科学家进校园：北京大学、上海交通大学、哈尔滨工业大学、中山大学、湖南大学、中国地质大学等；</a:t>
            </a:r>
          </a:p>
        </p:txBody>
      </p:sp>
      <p:sp>
        <p:nvSpPr>
          <p:cNvPr id="48134" name="TextBox 9"/>
          <p:cNvSpPr txBox="1">
            <a:spLocks noChangeArrowheads="1"/>
          </p:cNvSpPr>
          <p:nvPr/>
        </p:nvSpPr>
        <p:spPr bwMode="auto">
          <a:xfrm>
            <a:off x="484188" y="4179888"/>
            <a:ext cx="5761037"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buFont typeface="Wingdings" panose="05000000000000000000" pitchFamily="2" charset="2"/>
              <a:buChar char="Ø"/>
            </a:pPr>
            <a:r>
              <a:rPr lang="en-US" altLang="zh-CN" sz="1600">
                <a:latin typeface="黑体" panose="02010609060101010101" pitchFamily="49" charset="-122"/>
                <a:ea typeface="黑体" panose="02010609060101010101" pitchFamily="49" charset="-122"/>
              </a:rPr>
              <a:t> </a:t>
            </a:r>
            <a:r>
              <a:rPr lang="zh-CN" altLang="en-US" sz="2000">
                <a:latin typeface="黑体" panose="02010609060101010101" pitchFamily="49" charset="-122"/>
                <a:ea typeface="黑体" panose="02010609060101010101" pitchFamily="49" charset="-122"/>
              </a:rPr>
              <a:t>夏令营覆盖学科更广，几乎覆盖所有基础学科</a:t>
            </a:r>
          </a:p>
        </p:txBody>
      </p:sp>
      <p:sp>
        <p:nvSpPr>
          <p:cNvPr id="48135" name="TextBox 10"/>
          <p:cNvSpPr txBox="1">
            <a:spLocks noChangeArrowheads="1"/>
          </p:cNvSpPr>
          <p:nvPr/>
        </p:nvSpPr>
        <p:spPr bwMode="auto">
          <a:xfrm>
            <a:off x="468313" y="4778375"/>
            <a:ext cx="81359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nSpc>
                <a:spcPct val="120000"/>
              </a:lnSpc>
              <a:buFont typeface="Wingdings" panose="05000000000000000000" pitchFamily="2" charset="2"/>
              <a:buChar char="Ø"/>
            </a:pPr>
            <a:r>
              <a:rPr lang="zh-CN" altLang="en-US" sz="1600">
                <a:latin typeface="黑体" panose="02010609060101010101" pitchFamily="49" charset="-122"/>
                <a:ea typeface="黑体" panose="02010609060101010101" pitchFamily="49" charset="-122"/>
              </a:rPr>
              <a:t> </a:t>
            </a:r>
            <a:r>
              <a:rPr lang="zh-CN" altLang="en-US" sz="2000">
                <a:latin typeface="黑体" panose="02010609060101010101" pitchFamily="49" charset="-122"/>
                <a:ea typeface="黑体" panose="02010609060101010101" pitchFamily="49" charset="-122"/>
              </a:rPr>
              <a:t>夏令营成员数量、质量显著提高，履约率上升（营员主要来自“</a:t>
            </a:r>
            <a:r>
              <a:rPr lang="en-US" altLang="zh-CN" sz="2000">
                <a:latin typeface="黑体" panose="02010609060101010101" pitchFamily="49" charset="-122"/>
                <a:ea typeface="黑体" panose="02010609060101010101" pitchFamily="49" charset="-122"/>
              </a:rPr>
              <a:t>985</a:t>
            </a:r>
            <a:r>
              <a:rPr lang="zh-CN" altLang="en-US" sz="2000">
                <a:latin typeface="黑体" panose="02010609060101010101" pitchFamily="49" charset="-122"/>
                <a:ea typeface="黑体" panose="02010609060101010101" pitchFamily="49" charset="-122"/>
              </a:rPr>
              <a:t>工程”、“</a:t>
            </a:r>
            <a:r>
              <a:rPr lang="en-US" altLang="zh-CN" sz="2000">
                <a:latin typeface="黑体" panose="02010609060101010101" pitchFamily="49" charset="-122"/>
                <a:ea typeface="黑体" panose="02010609060101010101" pitchFamily="49" charset="-122"/>
              </a:rPr>
              <a:t>211</a:t>
            </a:r>
            <a:r>
              <a:rPr lang="zh-CN" altLang="en-US" sz="2000">
                <a:latin typeface="黑体" panose="02010609060101010101" pitchFamily="49" charset="-122"/>
                <a:ea typeface="黑体" panose="02010609060101010101" pitchFamily="49" charset="-122"/>
              </a:rPr>
              <a:t>工程”著名高校，履约率近半）</a:t>
            </a:r>
          </a:p>
        </p:txBody>
      </p:sp>
      <p:sp>
        <p:nvSpPr>
          <p:cNvPr id="48136" name="TextBox 11"/>
          <p:cNvSpPr txBox="1">
            <a:spLocks noChangeArrowheads="1"/>
          </p:cNvSpPr>
          <p:nvPr/>
        </p:nvSpPr>
        <p:spPr bwMode="auto">
          <a:xfrm>
            <a:off x="457200" y="5638800"/>
            <a:ext cx="7921625" cy="29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buFont typeface="Wingdings" panose="05000000000000000000" pitchFamily="2" charset="2"/>
              <a:buChar char="Ø"/>
            </a:pPr>
            <a:r>
              <a:rPr lang="en-US" altLang="zh-CN" sz="1600">
                <a:latin typeface="黑体" panose="02010609060101010101" pitchFamily="49" charset="-122"/>
                <a:ea typeface="黑体" panose="02010609060101010101" pitchFamily="49" charset="-122"/>
              </a:rPr>
              <a:t> </a:t>
            </a:r>
            <a:r>
              <a:rPr lang="en-US" altLang="zh-CN" sz="2000">
                <a:latin typeface="黑体" panose="02010609060101010101" pitchFamily="49" charset="-122"/>
                <a:ea typeface="黑体" panose="02010609060101010101" pitchFamily="49" charset="-122"/>
              </a:rPr>
              <a:t>9</a:t>
            </a:r>
            <a:r>
              <a:rPr lang="zh-CN" altLang="en-US" sz="2000">
                <a:latin typeface="黑体" panose="02010609060101010101" pitchFamily="49" charset="-122"/>
                <a:ea typeface="黑体" panose="02010609060101010101" pitchFamily="49" charset="-122"/>
              </a:rPr>
              <a:t>月研招宣讲团效果更加显著，生源基地日益成熟</a:t>
            </a:r>
          </a:p>
        </p:txBody>
      </p:sp>
      <p:pic>
        <p:nvPicPr>
          <p:cNvPr id="48137" name="图片 35" descr="图片1.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228600"/>
            <a:ext cx="3429000" cy="2728913"/>
          </a:xfrm>
          <a:prstGeom prst="rect">
            <a:avLst/>
          </a:prstGeom>
          <a:noFill/>
          <a:ln w="9525">
            <a:solidFill>
              <a:srgbClr val="00206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692275" y="1916113"/>
            <a:ext cx="6264275" cy="352901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pic>
        <p:nvPicPr>
          <p:cNvPr id="49155" name="图片 4" descr="u=715897904,3783469074&amp;fm=29&amp;gp=0.jpg"/>
          <p:cNvPicPr>
            <a:picLocks noChangeAspect="1"/>
          </p:cNvPicPr>
          <p:nvPr/>
        </p:nvPicPr>
        <p:blipFill>
          <a:blip r:embed="rId2">
            <a:extLst>
              <a:ext uri="{28A0092B-C50C-407E-A947-70E740481C1C}">
                <a14:useLocalDpi xmlns:a14="http://schemas.microsoft.com/office/drawing/2010/main" val="0"/>
              </a:ext>
            </a:extLst>
          </a:blip>
          <a:srcRect l="9834" t="6110" r="9779" b="-3873"/>
          <a:stretch>
            <a:fillRect/>
          </a:stretch>
        </p:blipFill>
        <p:spPr bwMode="auto">
          <a:xfrm>
            <a:off x="0" y="765175"/>
            <a:ext cx="1476375" cy="115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6" name="矩形 7"/>
          <p:cNvSpPr>
            <a:spLocks noChangeArrowheads="1"/>
          </p:cNvSpPr>
          <p:nvPr/>
        </p:nvSpPr>
        <p:spPr bwMode="auto">
          <a:xfrm>
            <a:off x="2987675" y="692150"/>
            <a:ext cx="2378075"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r>
              <a:rPr lang="zh-CN" altLang="en-US" sz="3200" b="1">
                <a:solidFill>
                  <a:srgbClr val="C00000"/>
                </a:solidFill>
                <a:latin typeface="微软雅黑" panose="020B0503020204020204" pitchFamily="34" charset="-122"/>
                <a:ea typeface="微软雅黑" panose="020B0503020204020204" pitchFamily="34" charset="-122"/>
              </a:rPr>
              <a:t>四、信息化新举措</a:t>
            </a:r>
          </a:p>
        </p:txBody>
      </p:sp>
      <p:sp>
        <p:nvSpPr>
          <p:cNvPr id="12" name="矩形 11"/>
          <p:cNvSpPr/>
          <p:nvPr/>
        </p:nvSpPr>
        <p:spPr>
          <a:xfrm>
            <a:off x="1476375" y="1268413"/>
            <a:ext cx="7667625" cy="7302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9158" name="矩形 8"/>
          <p:cNvSpPr>
            <a:spLocks noChangeArrowheads="1"/>
          </p:cNvSpPr>
          <p:nvPr/>
        </p:nvSpPr>
        <p:spPr bwMode="auto">
          <a:xfrm>
            <a:off x="2268538" y="2205038"/>
            <a:ext cx="4283075" cy="3635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nSpc>
                <a:spcPct val="150000"/>
              </a:lnSpc>
              <a:spcBef>
                <a:spcPct val="50000"/>
              </a:spcBef>
              <a:buClr>
                <a:srgbClr val="FF0000"/>
              </a:buClr>
              <a:buFont typeface="Wingdings" panose="05000000000000000000" pitchFamily="2" charset="2"/>
              <a:buChar char="u"/>
            </a:pPr>
            <a:r>
              <a:rPr lang="zh-CN" altLang="en-US" sz="2000">
                <a:solidFill>
                  <a:srgbClr val="000000"/>
                </a:solidFill>
                <a:latin typeface="微软雅黑" panose="020B0503020204020204" pitchFamily="34" charset="-122"/>
                <a:ea typeface="微软雅黑" panose="020B0503020204020204" pitchFamily="34" charset="-122"/>
              </a:rPr>
              <a:t>一支队伍</a:t>
            </a:r>
          </a:p>
        </p:txBody>
      </p:sp>
      <p:sp>
        <p:nvSpPr>
          <p:cNvPr id="49159" name="矩形 9"/>
          <p:cNvSpPr>
            <a:spLocks noChangeArrowheads="1"/>
          </p:cNvSpPr>
          <p:nvPr/>
        </p:nvSpPr>
        <p:spPr bwMode="auto">
          <a:xfrm>
            <a:off x="2268538" y="2973388"/>
            <a:ext cx="4283075" cy="3635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nSpc>
                <a:spcPct val="150000"/>
              </a:lnSpc>
              <a:spcBef>
                <a:spcPct val="50000"/>
              </a:spcBef>
              <a:buClr>
                <a:srgbClr val="FF0000"/>
              </a:buClr>
              <a:buFont typeface="Wingdings" panose="05000000000000000000" pitchFamily="2" charset="2"/>
              <a:buChar char="u"/>
            </a:pPr>
            <a:r>
              <a:rPr lang="zh-CN" altLang="en-US" sz="2000">
                <a:solidFill>
                  <a:srgbClr val="000000"/>
                </a:solidFill>
                <a:latin typeface="微软雅黑" panose="020B0503020204020204" pitchFamily="34" charset="-122"/>
                <a:ea typeface="微软雅黑" panose="020B0503020204020204" pitchFamily="34" charset="-122"/>
              </a:rPr>
              <a:t>四类平台</a:t>
            </a:r>
          </a:p>
        </p:txBody>
      </p:sp>
      <p:sp>
        <p:nvSpPr>
          <p:cNvPr id="49160" name="矩形 10"/>
          <p:cNvSpPr>
            <a:spLocks noChangeArrowheads="1"/>
          </p:cNvSpPr>
          <p:nvPr/>
        </p:nvSpPr>
        <p:spPr bwMode="auto">
          <a:xfrm>
            <a:off x="2268538" y="3741738"/>
            <a:ext cx="4283075" cy="3635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nSpc>
                <a:spcPct val="150000"/>
              </a:lnSpc>
              <a:spcBef>
                <a:spcPct val="50000"/>
              </a:spcBef>
              <a:buClr>
                <a:srgbClr val="FF0000"/>
              </a:buClr>
              <a:buFont typeface="Wingdings" panose="05000000000000000000" pitchFamily="2" charset="2"/>
              <a:buChar char="u"/>
            </a:pPr>
            <a:r>
              <a:rPr lang="zh-CN" altLang="en-US" sz="2000">
                <a:solidFill>
                  <a:srgbClr val="000000"/>
                </a:solidFill>
                <a:latin typeface="微软雅黑" panose="020B0503020204020204" pitchFamily="34" charset="-122"/>
                <a:ea typeface="微软雅黑" panose="020B0503020204020204" pitchFamily="34" charset="-122"/>
              </a:rPr>
              <a:t>三个阶段</a:t>
            </a:r>
          </a:p>
        </p:txBody>
      </p:sp>
      <p:sp>
        <p:nvSpPr>
          <p:cNvPr id="49161" name="矩形 12"/>
          <p:cNvSpPr>
            <a:spLocks noChangeArrowheads="1"/>
          </p:cNvSpPr>
          <p:nvPr/>
        </p:nvSpPr>
        <p:spPr bwMode="auto">
          <a:xfrm>
            <a:off x="2268538" y="4508500"/>
            <a:ext cx="4283075" cy="3651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nSpc>
                <a:spcPct val="150000"/>
              </a:lnSpc>
              <a:spcBef>
                <a:spcPct val="50000"/>
              </a:spcBef>
              <a:buClr>
                <a:srgbClr val="FF0000"/>
              </a:buClr>
              <a:buFont typeface="Wingdings" panose="05000000000000000000" pitchFamily="2" charset="2"/>
              <a:buChar char="u"/>
            </a:pPr>
            <a:r>
              <a:rPr lang="zh-CN" altLang="en-US" sz="2000">
                <a:solidFill>
                  <a:srgbClr val="000000"/>
                </a:solidFill>
                <a:latin typeface="微软雅黑" panose="020B0503020204020204" pitchFamily="34" charset="-122"/>
                <a:ea typeface="微软雅黑" panose="020B0503020204020204" pitchFamily="34" charset="-122"/>
              </a:rPr>
              <a:t>产生影响</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灯片编号占位符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fld id="{8ACA8BBC-E5D8-4DC7-A85F-A86051BC9D86}" type="slidenum">
              <a:rPr lang="zh-CN" altLang="en-US">
                <a:solidFill>
                  <a:srgbClr val="898989"/>
                </a:solidFill>
              </a:rPr>
              <a:pPr/>
              <a:t>20</a:t>
            </a:fld>
            <a:endParaRPr lang="zh-CN" altLang="en-US" sz="1800"/>
          </a:p>
        </p:txBody>
      </p:sp>
      <p:sp>
        <p:nvSpPr>
          <p:cNvPr id="50179" name="矩形 4"/>
          <p:cNvSpPr>
            <a:spLocks noChangeArrowheads="1"/>
          </p:cNvSpPr>
          <p:nvPr/>
        </p:nvSpPr>
        <p:spPr bwMode="auto">
          <a:xfrm>
            <a:off x="0" y="6540500"/>
            <a:ext cx="9144000" cy="317500"/>
          </a:xfrm>
          <a:prstGeom prst="rect">
            <a:avLst/>
          </a:prstGeom>
          <a:solidFill>
            <a:schemeClr val="tx2"/>
          </a:solidFill>
          <a:ln w="25400">
            <a:solidFill>
              <a:schemeClr val="tx2"/>
            </a:solidFill>
            <a:miter lim="800000"/>
            <a:headEnd/>
            <a:tailEnd/>
          </a:ln>
        </p:spPr>
        <p:txBody>
          <a:bodyPr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0070C0"/>
              </a:solidFill>
              <a:latin typeface="宋体" panose="02010600030101010101" pitchFamily="2" charset="-122"/>
              <a:sym typeface="宋体" panose="02010600030101010101" pitchFamily="2" charset="-122"/>
            </a:endParaRPr>
          </a:p>
        </p:txBody>
      </p:sp>
      <p:graphicFrame>
        <p:nvGraphicFramePr>
          <p:cNvPr id="2" name="Group 4"/>
          <p:cNvGraphicFramePr>
            <a:graphicFrameLocks noGrp="1"/>
          </p:cNvGraphicFramePr>
          <p:nvPr/>
        </p:nvGraphicFramePr>
        <p:xfrm>
          <a:off x="304800" y="1752600"/>
          <a:ext cx="8742363" cy="3733800"/>
        </p:xfrm>
        <a:graphic>
          <a:graphicData uri="http://schemas.openxmlformats.org/drawingml/2006/table">
            <a:tbl>
              <a:tblPr/>
              <a:tblGrid>
                <a:gridCol w="2292265"/>
                <a:gridCol w="6450098"/>
              </a:tblGrid>
              <a:tr h="3733800">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2400" b="1" i="0" u="none" strike="noStrike" cap="none" normalizeH="0" baseline="0" dirty="0" smtClean="0">
                          <a:ln>
                            <a:noFill/>
                          </a:ln>
                          <a:solidFill>
                            <a:srgbClr val="17365D"/>
                          </a:solidFill>
                          <a:effectLst/>
                          <a:latin typeface="Calibri" pitchFamily="34" charset="0"/>
                          <a:ea typeface="宋体" pitchFamily="2" charset="-122"/>
                          <a:sym typeface="宋体" pitchFamily="2" charset="-122"/>
                        </a:rPr>
                        <a:t>1</a:t>
                      </a:r>
                      <a:r>
                        <a:rPr kumimoji="0" lang="en-US" sz="2400" b="1" i="0" u="none" strike="noStrike" cap="none" normalizeH="0" baseline="0" dirty="0" smtClean="0">
                          <a:ln>
                            <a:noFill/>
                          </a:ln>
                          <a:solidFill>
                            <a:srgbClr val="17365D"/>
                          </a:solidFill>
                          <a:effectLst/>
                          <a:latin typeface="Calibri" pitchFamily="34" charset="0"/>
                          <a:ea typeface="宋体" pitchFamily="2" charset="-122"/>
                          <a:sym typeface="宋体" pitchFamily="2" charset="-122"/>
                        </a:rPr>
                        <a:t>.1【</a:t>
                      </a:r>
                      <a:r>
                        <a:rPr kumimoji="0" lang="zh-CN" altLang="en-US" sz="2400" b="1" i="0" u="none" strike="noStrike" cap="none" normalizeH="0" baseline="0" dirty="0" smtClean="0">
                          <a:ln>
                            <a:noFill/>
                          </a:ln>
                          <a:solidFill>
                            <a:srgbClr val="17365D"/>
                          </a:solidFill>
                          <a:effectLst/>
                          <a:latin typeface="Calibri" pitchFamily="34" charset="0"/>
                          <a:ea typeface="宋体" pitchFamily="2" charset="-122"/>
                          <a:sym typeface="宋体" pitchFamily="2" charset="-122"/>
                        </a:rPr>
                        <a:t>原因</a:t>
                      </a:r>
                      <a:r>
                        <a:rPr kumimoji="0" lang="en-US" sz="2400" b="1" i="0" u="none" strike="noStrike" cap="none" normalizeH="0" baseline="0" dirty="0" smtClean="0">
                          <a:ln>
                            <a:noFill/>
                          </a:ln>
                          <a:solidFill>
                            <a:srgbClr val="17365D"/>
                          </a:solidFill>
                          <a:effectLst/>
                          <a:latin typeface="Calibri" pitchFamily="34" charset="0"/>
                          <a:ea typeface="宋体" pitchFamily="2" charset="-122"/>
                          <a:sym typeface="宋体" pitchFamily="2" charset="-122"/>
                        </a:rPr>
                        <a:t>】</a:t>
                      </a:r>
                      <a:r>
                        <a:rPr kumimoji="0" lang="zh-CN" altLang="en-US" sz="2400" b="1" i="0" u="none" strike="noStrike" cap="none" normalizeH="0" baseline="0" dirty="0" smtClean="0">
                          <a:ln>
                            <a:noFill/>
                          </a:ln>
                          <a:solidFill>
                            <a:srgbClr val="17365D"/>
                          </a:solidFill>
                          <a:effectLst/>
                          <a:latin typeface="Calibri" pitchFamily="34" charset="0"/>
                          <a:ea typeface="宋体" pitchFamily="2" charset="-122"/>
                          <a:sym typeface="宋体" pitchFamily="2" charset="-122"/>
                        </a:rPr>
                        <a:t> </a:t>
                      </a:r>
                    </a:p>
                  </a:txBody>
                  <a:tcPr marL="91439" marR="91439" marT="62279" marB="62279" horzOverflow="overflow">
                    <a:lnL cap="flat">
                      <a:noFill/>
                    </a:lnL>
                    <a:lnR w="28575" cap="flat" cmpd="sng" algn="ctr">
                      <a:solidFill>
                        <a:srgbClr val="00B050"/>
                      </a:solidFill>
                      <a:prstDash val="solid"/>
                      <a:round/>
                      <a:headEnd type="none" w="med" len="med"/>
                      <a:tailEnd type="none" w="med" len="med"/>
                    </a:lnR>
                    <a:lnT cap="fla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1800" b="1" i="0" u="none" strike="noStrike" cap="none" normalizeH="0" baseline="0" dirty="0" smtClean="0">
                          <a:ln>
                            <a:noFill/>
                          </a:ln>
                          <a:solidFill>
                            <a:srgbClr val="17365D"/>
                          </a:solidFill>
                          <a:effectLst/>
                          <a:latin typeface="Calibri" pitchFamily="34" charset="0"/>
                          <a:ea typeface="宋体" pitchFamily="2" charset="-122"/>
                          <a:sym typeface="宋体" pitchFamily="2" charset="-122"/>
                        </a:rPr>
                        <a:t>学生最了解学生：</a:t>
                      </a:r>
                      <a:endParaRPr kumimoji="0" lang="en-US" sz="1800" b="1" i="0" u="none" strike="noStrike" cap="none" normalizeH="0" baseline="0" dirty="0" smtClean="0">
                        <a:ln>
                          <a:noFill/>
                        </a:ln>
                        <a:solidFill>
                          <a:srgbClr val="17365D"/>
                        </a:solidFill>
                        <a:effectLst/>
                        <a:latin typeface="Calibri" pitchFamily="34" charset="0"/>
                        <a:ea typeface="宋体" pitchFamily="2" charset="-122"/>
                        <a:sym typeface="宋体" pitchFamily="2" charset="-122"/>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1800" b="0" i="0" u="none" strike="noStrike" cap="none" normalizeH="0" baseline="0" dirty="0" smtClean="0">
                          <a:ln>
                            <a:noFill/>
                          </a:ln>
                          <a:solidFill>
                            <a:srgbClr val="E36C09"/>
                          </a:solidFill>
                          <a:effectLst/>
                          <a:latin typeface="Calibri" pitchFamily="34" charset="0"/>
                          <a:ea typeface="宋体" pitchFamily="2" charset="-122"/>
                          <a:sym typeface="宋体" pitchFamily="2" charset="-122"/>
                        </a:rPr>
                        <a:t>        研一同学刚刚经历过推免或者考研的同学最明白考生的心理和喜好，同时也熟悉母校和科大的文化，并知道同龄人喜闻乐见的方式。</a:t>
                      </a:r>
                      <a:endParaRPr kumimoji="0" lang="en-US" sz="1800" b="0" i="0" u="none" strike="noStrike" cap="none" normalizeH="0" baseline="0" dirty="0" smtClean="0">
                        <a:ln>
                          <a:noFill/>
                        </a:ln>
                        <a:solidFill>
                          <a:srgbClr val="E36C09"/>
                        </a:solidFill>
                        <a:effectLst/>
                        <a:latin typeface="Calibri" pitchFamily="34" charset="0"/>
                        <a:ea typeface="宋体" pitchFamily="2" charset="-122"/>
                        <a:sym typeface="宋体" pitchFamily="2" charset="-122"/>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dirty="0" smtClean="0">
                        <a:ln>
                          <a:noFill/>
                        </a:ln>
                        <a:solidFill>
                          <a:srgbClr val="17365D"/>
                        </a:solidFill>
                        <a:effectLst/>
                        <a:latin typeface="Calibri" pitchFamily="34" charset="0"/>
                        <a:ea typeface="宋体" pitchFamily="2" charset="-122"/>
                        <a:sym typeface="宋体" pitchFamily="2" charset="-122"/>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1800" b="1" i="0" u="none" strike="noStrike" cap="none" normalizeH="0" baseline="0" dirty="0" smtClean="0">
                          <a:ln>
                            <a:noFill/>
                          </a:ln>
                          <a:solidFill>
                            <a:srgbClr val="17365D"/>
                          </a:solidFill>
                          <a:effectLst/>
                          <a:latin typeface="Calibri" pitchFamily="34" charset="0"/>
                          <a:ea typeface="宋体" pitchFamily="2" charset="-122"/>
                          <a:sym typeface="宋体" pitchFamily="2" charset="-122"/>
                        </a:rPr>
                        <a:t>学生熟悉新技术：</a:t>
                      </a:r>
                      <a:endParaRPr kumimoji="0" lang="en-US" sz="1800" b="1" i="0" u="none" strike="noStrike" cap="none" normalizeH="0" baseline="0" dirty="0" smtClean="0">
                        <a:ln>
                          <a:noFill/>
                        </a:ln>
                        <a:solidFill>
                          <a:srgbClr val="17365D"/>
                        </a:solidFill>
                        <a:effectLst/>
                        <a:latin typeface="Calibri" pitchFamily="34" charset="0"/>
                        <a:ea typeface="宋体" pitchFamily="2" charset="-122"/>
                        <a:sym typeface="宋体" pitchFamily="2" charset="-122"/>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1800" b="0" i="0" u="none" strike="noStrike" cap="none" normalizeH="0" baseline="0" dirty="0" smtClean="0">
                          <a:ln>
                            <a:noFill/>
                          </a:ln>
                          <a:solidFill>
                            <a:srgbClr val="E36C09"/>
                          </a:solidFill>
                          <a:effectLst/>
                          <a:latin typeface="Calibri" pitchFamily="34" charset="0"/>
                          <a:ea typeface="宋体" pitchFamily="2" charset="-122"/>
                          <a:sym typeface="宋体" pitchFamily="2" charset="-122"/>
                        </a:rPr>
                        <a:t>        学生志愿者大多是</a:t>
                      </a:r>
                      <a:r>
                        <a:rPr kumimoji="0" lang="en-US" sz="1800" b="0" i="0" u="none" strike="noStrike" cap="none" normalizeH="0" baseline="0" dirty="0" smtClean="0">
                          <a:ln>
                            <a:noFill/>
                          </a:ln>
                          <a:solidFill>
                            <a:srgbClr val="E36C09"/>
                          </a:solidFill>
                          <a:effectLst/>
                          <a:latin typeface="Calibri" pitchFamily="34" charset="0"/>
                          <a:ea typeface="宋体" pitchFamily="2" charset="-122"/>
                          <a:sym typeface="宋体" pitchFamily="2" charset="-122"/>
                        </a:rPr>
                        <a:t>90</a:t>
                      </a:r>
                      <a:r>
                        <a:rPr kumimoji="0" lang="zh-CN" altLang="en-US" sz="1800" b="0" i="0" u="none" strike="noStrike" cap="none" normalizeH="0" baseline="0" dirty="0" smtClean="0">
                          <a:ln>
                            <a:noFill/>
                          </a:ln>
                          <a:solidFill>
                            <a:srgbClr val="E36C09"/>
                          </a:solidFill>
                          <a:effectLst/>
                          <a:latin typeface="Calibri" pitchFamily="34" charset="0"/>
                          <a:ea typeface="宋体" pitchFamily="2" charset="-122"/>
                          <a:sym typeface="宋体" pitchFamily="2" charset="-122"/>
                        </a:rPr>
                        <a:t>后，他们活跃在各种移动新媒体上。</a:t>
                      </a:r>
                      <a:endParaRPr kumimoji="0" lang="en-US" sz="1800" b="0" i="0" u="none" strike="noStrike" cap="none" normalizeH="0" baseline="0" dirty="0" smtClean="0">
                        <a:ln>
                          <a:noFill/>
                        </a:ln>
                        <a:solidFill>
                          <a:srgbClr val="E36C09"/>
                        </a:solidFill>
                        <a:effectLst/>
                        <a:latin typeface="Calibri" pitchFamily="34" charset="0"/>
                        <a:ea typeface="宋体" pitchFamily="2" charset="-122"/>
                        <a:sym typeface="宋体" pitchFamily="2" charset="-122"/>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dirty="0" smtClean="0">
                        <a:ln>
                          <a:noFill/>
                        </a:ln>
                        <a:solidFill>
                          <a:srgbClr val="17365D"/>
                        </a:solidFill>
                        <a:effectLst/>
                        <a:latin typeface="Calibri" pitchFamily="34" charset="0"/>
                        <a:ea typeface="宋体" pitchFamily="2" charset="-122"/>
                        <a:sym typeface="宋体" pitchFamily="2" charset="-122"/>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1800" b="1" i="0" u="none" strike="noStrike" cap="none" normalizeH="0" baseline="0" dirty="0" smtClean="0">
                          <a:ln>
                            <a:noFill/>
                          </a:ln>
                          <a:solidFill>
                            <a:srgbClr val="17365D"/>
                          </a:solidFill>
                          <a:effectLst/>
                          <a:latin typeface="Calibri" pitchFamily="34" charset="0"/>
                          <a:ea typeface="宋体" pitchFamily="2" charset="-122"/>
                          <a:sym typeface="宋体" pitchFamily="2" charset="-122"/>
                        </a:rPr>
                        <a:t>学生有战斗热情：</a:t>
                      </a:r>
                      <a:endParaRPr kumimoji="0" lang="en-US" sz="1800" b="1" i="0" u="none" strike="noStrike" cap="none" normalizeH="0" baseline="0" dirty="0" smtClean="0">
                        <a:ln>
                          <a:noFill/>
                        </a:ln>
                        <a:solidFill>
                          <a:srgbClr val="17365D"/>
                        </a:solidFill>
                        <a:effectLst/>
                        <a:latin typeface="Calibri" pitchFamily="34" charset="0"/>
                        <a:ea typeface="宋体" pitchFamily="2" charset="-122"/>
                        <a:sym typeface="宋体" pitchFamily="2" charset="-122"/>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sz="1800" b="0" i="0" u="none" strike="noStrike" cap="none" normalizeH="0" baseline="0" dirty="0" smtClean="0">
                          <a:ln>
                            <a:noFill/>
                          </a:ln>
                          <a:solidFill>
                            <a:srgbClr val="17365D"/>
                          </a:solidFill>
                          <a:effectLst/>
                          <a:latin typeface="Calibri" pitchFamily="34" charset="0"/>
                          <a:ea typeface="宋体" pitchFamily="2" charset="-122"/>
                          <a:sym typeface="宋体" pitchFamily="2" charset="-122"/>
                        </a:rPr>
                        <a:t>        </a:t>
                      </a:r>
                      <a:r>
                        <a:rPr kumimoji="0" lang="zh-CN" altLang="en-US" sz="1800" b="0" i="0" u="none" strike="noStrike" cap="none" normalizeH="0" baseline="0" dirty="0" smtClean="0">
                          <a:ln>
                            <a:noFill/>
                          </a:ln>
                          <a:solidFill>
                            <a:srgbClr val="E36C09"/>
                          </a:solidFill>
                          <a:effectLst/>
                          <a:latin typeface="Calibri" pitchFamily="34" charset="0"/>
                          <a:ea typeface="宋体" pitchFamily="2" charset="-122"/>
                          <a:sym typeface="宋体" pitchFamily="2" charset="-122"/>
                        </a:rPr>
                        <a:t>在校同学有强烈的责任感 和主人翁意识，他们不仅是操作者，还是策划者，在工作的同时出谋划策，是一个有创新活力的团体。</a:t>
                      </a:r>
                    </a:p>
                  </a:txBody>
                  <a:tcPr marL="91439" marR="91439" marT="62279" marB="62279" horzOverflow="overflow">
                    <a:lnL w="28575" cap="flat" cmpd="sng" algn="ctr">
                      <a:solidFill>
                        <a:srgbClr val="00B050"/>
                      </a:solidFill>
                      <a:prstDash val="solid"/>
                      <a:round/>
                      <a:headEnd type="none" w="med" len="med"/>
                      <a:tailEnd type="none" w="med" len="med"/>
                    </a:lnL>
                    <a:lnR cap="flat">
                      <a:noFill/>
                    </a:lnR>
                    <a:lnT cap="flat">
                      <a:noFill/>
                    </a:lnT>
                    <a:lnB cap="flat">
                      <a:noFill/>
                    </a:lnB>
                    <a:lnTlToBr>
                      <a:noFill/>
                    </a:lnTlToBr>
                    <a:lnBlToTr>
                      <a:noFill/>
                    </a:lnBlToTr>
                    <a:noFill/>
                  </a:tcPr>
                </a:tc>
              </a:tr>
            </a:tbl>
          </a:graphicData>
        </a:graphic>
      </p:graphicFrame>
      <p:sp>
        <p:nvSpPr>
          <p:cNvPr id="50184" name="Rectangle 2"/>
          <p:cNvSpPr>
            <a:spLocks noChangeArrowheads="1"/>
          </p:cNvSpPr>
          <p:nvPr/>
        </p:nvSpPr>
        <p:spPr bwMode="auto">
          <a:xfrm>
            <a:off x="533400" y="228600"/>
            <a:ext cx="2890838"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zh-CN" altLang="en-US" sz="4800" b="1">
                <a:solidFill>
                  <a:srgbClr val="FF0000"/>
                </a:solidFill>
                <a:latin typeface="黑体" panose="02010609060101010101" pitchFamily="49" charset="-122"/>
                <a:ea typeface="黑体" panose="02010609060101010101" pitchFamily="49" charset="-122"/>
                <a:sym typeface="黑体" panose="02010609060101010101" pitchFamily="49" charset="-122"/>
              </a:rPr>
              <a:t>一支学生队伍</a:t>
            </a:r>
            <a:endParaRPr lang="zh-CN" altLang="en-US" sz="4800">
              <a:solidFill>
                <a:srgbClr val="FF0000"/>
              </a:solidFill>
            </a:endParaRPr>
          </a:p>
        </p:txBody>
      </p:sp>
    </p:spTree>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日期占位符 3"/>
          <p:cNvSpPr>
            <a:spLocks noGrp="1"/>
          </p:cNvSpPr>
          <p:nvPr>
            <p:ph type="dt" sz="quarter" idx="10"/>
          </p:nvPr>
        </p:nvSpPr>
        <p:spPr/>
        <p:txBody>
          <a:bodyPr/>
          <a:lstStyle/>
          <a:p>
            <a:pPr>
              <a:defRPr/>
            </a:pPr>
            <a:fld id="{0C9C1D73-D8C2-4A9F-82BC-68BC8E83A6B6}" type="datetime1">
              <a:rPr lang="zh-CN" altLang="en-US"/>
              <a:pPr>
                <a:defRPr/>
              </a:pPr>
              <a:t>2014/12/19</a:t>
            </a:fld>
            <a:endParaRPr lang="zh-CN" altLang="en-US" sz="1800">
              <a:solidFill>
                <a:schemeClr val="tx1"/>
              </a:solidFill>
            </a:endParaRPr>
          </a:p>
        </p:txBody>
      </p:sp>
      <p:sp>
        <p:nvSpPr>
          <p:cNvPr id="51203" name="矩形 4"/>
          <p:cNvSpPr>
            <a:spLocks noChangeArrowheads="1"/>
          </p:cNvSpPr>
          <p:nvPr/>
        </p:nvSpPr>
        <p:spPr bwMode="auto">
          <a:xfrm>
            <a:off x="0" y="6540500"/>
            <a:ext cx="9144000" cy="317500"/>
          </a:xfrm>
          <a:prstGeom prst="rect">
            <a:avLst/>
          </a:prstGeom>
          <a:solidFill>
            <a:schemeClr val="tx2"/>
          </a:solidFill>
          <a:ln w="25400">
            <a:solidFill>
              <a:schemeClr val="tx2"/>
            </a:solidFill>
            <a:miter lim="800000"/>
            <a:headEnd/>
            <a:tailEnd/>
          </a:ln>
        </p:spPr>
        <p:txBody>
          <a:bodyPr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0070C0"/>
              </a:solidFill>
              <a:latin typeface="宋体" panose="02010600030101010101" pitchFamily="2" charset="-122"/>
              <a:sym typeface="宋体" panose="02010600030101010101" pitchFamily="2" charset="-122"/>
            </a:endParaRPr>
          </a:p>
        </p:txBody>
      </p:sp>
      <p:sp>
        <p:nvSpPr>
          <p:cNvPr id="51204" name="Rectangle 2"/>
          <p:cNvSpPr>
            <a:spLocks noChangeArrowheads="1"/>
          </p:cNvSpPr>
          <p:nvPr/>
        </p:nvSpPr>
        <p:spPr bwMode="auto">
          <a:xfrm>
            <a:off x="4038600" y="457200"/>
            <a:ext cx="4092575"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sym typeface="宋体" panose="02010600030101010101" pitchFamily="2" charset="-122"/>
            </a:endParaRPr>
          </a:p>
        </p:txBody>
      </p:sp>
      <p:sp>
        <p:nvSpPr>
          <p:cNvPr id="51205" name="Rectangle 66"/>
          <p:cNvSpPr>
            <a:spLocks noChangeArrowheads="1"/>
          </p:cNvSpPr>
          <p:nvPr/>
        </p:nvSpPr>
        <p:spPr bwMode="auto">
          <a:xfrm>
            <a:off x="5540375" y="2982913"/>
            <a:ext cx="10763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sym typeface="宋体" panose="02010600030101010101" pitchFamily="2" charset="-122"/>
            </a:endParaRPr>
          </a:p>
        </p:txBody>
      </p:sp>
      <p:sp>
        <p:nvSpPr>
          <p:cNvPr id="51206" name="Rectangle 72"/>
          <p:cNvSpPr>
            <a:spLocks noChangeArrowheads="1"/>
          </p:cNvSpPr>
          <p:nvPr/>
        </p:nvSpPr>
        <p:spPr bwMode="auto">
          <a:xfrm>
            <a:off x="3863975" y="5424488"/>
            <a:ext cx="1177925" cy="69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sym typeface="宋体" panose="02010600030101010101" pitchFamily="2" charset="-122"/>
            </a:endParaRPr>
          </a:p>
        </p:txBody>
      </p:sp>
      <p:sp>
        <p:nvSpPr>
          <p:cNvPr id="51207" name="Rectangle 73"/>
          <p:cNvSpPr>
            <a:spLocks noChangeArrowheads="1"/>
          </p:cNvSpPr>
          <p:nvPr/>
        </p:nvSpPr>
        <p:spPr bwMode="auto">
          <a:xfrm>
            <a:off x="5626100" y="5516563"/>
            <a:ext cx="0"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endParaRPr lang="zh-CN" altLang="zh-CN" sz="1200">
              <a:solidFill>
                <a:srgbClr val="FFFFFF"/>
              </a:solidFill>
              <a:latin typeface="Calibri" panose="020F0502020204030204" pitchFamily="34" charset="0"/>
              <a:sym typeface="宋体" panose="02010600030101010101" pitchFamily="2" charset="-122"/>
            </a:endParaRPr>
          </a:p>
        </p:txBody>
      </p:sp>
      <p:sp>
        <p:nvSpPr>
          <p:cNvPr id="51208" name="矩形 109"/>
          <p:cNvSpPr>
            <a:spLocks noChangeArrowheads="1"/>
          </p:cNvSpPr>
          <p:nvPr/>
        </p:nvSpPr>
        <p:spPr bwMode="auto">
          <a:xfrm>
            <a:off x="685800" y="1371600"/>
            <a:ext cx="2316163"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en-US" altLang="zh-CN" sz="4000" b="1">
                <a:solidFill>
                  <a:srgbClr val="17365D"/>
                </a:solidFill>
                <a:latin typeface="Calibri" panose="020F0502020204030204" pitchFamily="34" charset="0"/>
                <a:sym typeface="Calibri" panose="020F0502020204030204" pitchFamily="34" charset="0"/>
              </a:rPr>
              <a:t>1.</a:t>
            </a:r>
            <a:r>
              <a:rPr lang="zh-CN" altLang="en-US" sz="4000" b="1">
                <a:solidFill>
                  <a:srgbClr val="17365D"/>
                </a:solidFill>
                <a:latin typeface="Calibri" panose="020F0502020204030204" pitchFamily="34" charset="0"/>
                <a:sym typeface="Calibri" panose="020F0502020204030204" pitchFamily="34" charset="0"/>
              </a:rPr>
              <a:t>2</a:t>
            </a:r>
            <a:r>
              <a:rPr lang="en-US" altLang="zh-CN" sz="4000" b="1">
                <a:solidFill>
                  <a:srgbClr val="17365D"/>
                </a:solidFill>
                <a:latin typeface="Calibri" panose="020F0502020204030204" pitchFamily="34" charset="0"/>
                <a:sym typeface="Calibri" panose="020F0502020204030204" pitchFamily="34" charset="0"/>
              </a:rPr>
              <a:t>.【 </a:t>
            </a:r>
            <a:r>
              <a:rPr lang="zh-CN" altLang="en-US" sz="4000" b="1">
                <a:solidFill>
                  <a:srgbClr val="17365D"/>
                </a:solidFill>
                <a:latin typeface="Calibri" panose="020F0502020204030204" pitchFamily="34" charset="0"/>
                <a:sym typeface="宋体" panose="02010600030101010101" pitchFamily="2" charset="-122"/>
              </a:rPr>
              <a:t>结构 </a:t>
            </a:r>
            <a:r>
              <a:rPr lang="en-US" altLang="zh-CN" sz="4000" b="1">
                <a:solidFill>
                  <a:srgbClr val="17365D"/>
                </a:solidFill>
                <a:latin typeface="Calibri" panose="020F0502020204030204" pitchFamily="34" charset="0"/>
                <a:sym typeface="Calibri" panose="020F0502020204030204" pitchFamily="34" charset="0"/>
              </a:rPr>
              <a:t>】</a:t>
            </a:r>
            <a:r>
              <a:rPr lang="zh-CN" altLang="en-US" sz="4000" b="1">
                <a:solidFill>
                  <a:srgbClr val="17365D"/>
                </a:solidFill>
                <a:latin typeface="Calibri" panose="020F0502020204030204" pitchFamily="34" charset="0"/>
                <a:sym typeface="宋体" panose="02010600030101010101" pitchFamily="2" charset="-122"/>
              </a:rPr>
              <a:t> </a:t>
            </a:r>
            <a:endParaRPr lang="zh-CN" altLang="en-US" sz="4000"/>
          </a:p>
        </p:txBody>
      </p:sp>
      <p:sp>
        <p:nvSpPr>
          <p:cNvPr id="51209" name="灯片编号占位符 3"/>
          <p:cNvSpPr>
            <a:spLocks noGrp="1" noChangeArrowheads="1"/>
          </p:cNvSpPr>
          <p:nvPr/>
        </p:nvSpPr>
        <p:spPr bwMode="auto">
          <a:xfrm>
            <a:off x="6572250" y="6492875"/>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fld id="{68ADEA9A-8523-47D2-AA80-A13CB77A8961}" type="slidenum">
              <a:rPr lang="en-US" altLang="zh-CN">
                <a:sym typeface="Arial" panose="020B0604020202020204" pitchFamily="34" charset="0"/>
              </a:rPr>
              <a:pPr eaLnBrk="1" hangingPunct="1"/>
              <a:t>21</a:t>
            </a:fld>
            <a:endParaRPr lang="en-US" altLang="zh-CN">
              <a:sym typeface="Arial" panose="020B0604020202020204" pitchFamily="34" charset="0"/>
            </a:endParaRPr>
          </a:p>
        </p:txBody>
      </p:sp>
      <p:grpSp>
        <p:nvGrpSpPr>
          <p:cNvPr id="51210" name="Group 14"/>
          <p:cNvGrpSpPr>
            <a:grpSpLocks/>
          </p:cNvGrpSpPr>
          <p:nvPr/>
        </p:nvGrpSpPr>
        <p:grpSpPr bwMode="auto">
          <a:xfrm>
            <a:off x="3962400" y="1524000"/>
            <a:ext cx="3846513" cy="4849813"/>
            <a:chOff x="0" y="0"/>
            <a:chExt cx="2912" cy="2713"/>
          </a:xfrm>
        </p:grpSpPr>
        <p:grpSp>
          <p:nvGrpSpPr>
            <p:cNvPr id="51216" name="Group 19"/>
            <p:cNvGrpSpPr>
              <a:grpSpLocks/>
            </p:cNvGrpSpPr>
            <p:nvPr/>
          </p:nvGrpSpPr>
          <p:grpSpPr bwMode="auto">
            <a:xfrm>
              <a:off x="0" y="1750"/>
              <a:ext cx="2912" cy="963"/>
              <a:chOff x="0" y="0"/>
              <a:chExt cx="2912" cy="963"/>
            </a:xfrm>
          </p:grpSpPr>
          <p:sp>
            <p:nvSpPr>
              <p:cNvPr id="51228" name="Freeform 20"/>
              <p:cNvSpPr>
                <a:spLocks noChangeArrowheads="1"/>
              </p:cNvSpPr>
              <p:nvPr/>
            </p:nvSpPr>
            <p:spPr bwMode="auto">
              <a:xfrm>
                <a:off x="290" y="0"/>
                <a:ext cx="2242" cy="346"/>
              </a:xfrm>
              <a:custGeom>
                <a:avLst/>
                <a:gdLst>
                  <a:gd name="T0" fmla="*/ 0 w 2208"/>
                  <a:gd name="T1" fmla="*/ 4232 h 303"/>
                  <a:gd name="T2" fmla="*/ 2684 w 2208"/>
                  <a:gd name="T3" fmla="*/ 4299 h 303"/>
                  <a:gd name="T4" fmla="*/ 2996 w 2208"/>
                  <a:gd name="T5" fmla="*/ 0 h 303"/>
                  <a:gd name="T6" fmla="*/ 937 w 2208"/>
                  <a:gd name="T7" fmla="*/ 405 h 303"/>
                  <a:gd name="T8" fmla="*/ 0 w 2208"/>
                  <a:gd name="T9" fmla="*/ 4232 h 303"/>
                  <a:gd name="T10" fmla="*/ 0 60000 65536"/>
                  <a:gd name="T11" fmla="*/ 0 60000 65536"/>
                  <a:gd name="T12" fmla="*/ 0 60000 65536"/>
                  <a:gd name="T13" fmla="*/ 0 60000 65536"/>
                  <a:gd name="T14" fmla="*/ 0 60000 65536"/>
                  <a:gd name="T15" fmla="*/ 0 w 2208"/>
                  <a:gd name="T16" fmla="*/ 0 h 303"/>
                  <a:gd name="T17" fmla="*/ 2208 w 2208"/>
                  <a:gd name="T18" fmla="*/ 303 h 303"/>
                </a:gdLst>
                <a:ahLst/>
                <a:cxnLst>
                  <a:cxn ang="T10">
                    <a:pos x="T0" y="T1"/>
                  </a:cxn>
                  <a:cxn ang="T11">
                    <a:pos x="T2" y="T3"/>
                  </a:cxn>
                  <a:cxn ang="T12">
                    <a:pos x="T4" y="T5"/>
                  </a:cxn>
                  <a:cxn ang="T13">
                    <a:pos x="T6" y="T7"/>
                  </a:cxn>
                  <a:cxn ang="T14">
                    <a:pos x="T8" y="T9"/>
                  </a:cxn>
                </a:cxnLst>
                <a:rect l="T15" t="T16" r="T17" b="T18"/>
                <a:pathLst>
                  <a:path w="2208" h="303">
                    <a:moveTo>
                      <a:pt x="0" y="298"/>
                    </a:moveTo>
                    <a:lnTo>
                      <a:pt x="1979" y="302"/>
                    </a:lnTo>
                    <a:lnTo>
                      <a:pt x="2207" y="0"/>
                    </a:lnTo>
                    <a:lnTo>
                      <a:pt x="690" y="28"/>
                    </a:lnTo>
                    <a:lnTo>
                      <a:pt x="0" y="298"/>
                    </a:lnTo>
                  </a:path>
                </a:pathLst>
              </a:custGeom>
              <a:gradFill rotWithShape="1">
                <a:gsLst>
                  <a:gs pos="0">
                    <a:srgbClr val="558000"/>
                  </a:gs>
                  <a:gs pos="50000">
                    <a:srgbClr val="385500"/>
                  </a:gs>
                  <a:gs pos="100000">
                    <a:srgbClr val="558000"/>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1229" name="Freeform 21"/>
              <p:cNvSpPr>
                <a:spLocks noChangeArrowheads="1"/>
              </p:cNvSpPr>
              <p:nvPr/>
            </p:nvSpPr>
            <p:spPr bwMode="auto">
              <a:xfrm>
                <a:off x="0" y="343"/>
                <a:ext cx="2597" cy="617"/>
              </a:xfrm>
              <a:custGeom>
                <a:avLst/>
                <a:gdLst>
                  <a:gd name="T0" fmla="*/ 0 w 2557"/>
                  <a:gd name="T1" fmla="*/ 8313 h 538"/>
                  <a:gd name="T2" fmla="*/ 3487 w 2557"/>
                  <a:gd name="T3" fmla="*/ 8303 h 538"/>
                  <a:gd name="T4" fmla="*/ 3085 w 2557"/>
                  <a:gd name="T5" fmla="*/ 1 h 538"/>
                  <a:gd name="T6" fmla="*/ 395 w 2557"/>
                  <a:gd name="T7" fmla="*/ 0 h 538"/>
                  <a:gd name="T8" fmla="*/ 0 w 2557"/>
                  <a:gd name="T9" fmla="*/ 8313 h 538"/>
                  <a:gd name="T10" fmla="*/ 0 60000 65536"/>
                  <a:gd name="T11" fmla="*/ 0 60000 65536"/>
                  <a:gd name="T12" fmla="*/ 0 60000 65536"/>
                  <a:gd name="T13" fmla="*/ 0 60000 65536"/>
                  <a:gd name="T14" fmla="*/ 0 60000 65536"/>
                  <a:gd name="T15" fmla="*/ 0 w 2557"/>
                  <a:gd name="T16" fmla="*/ 0 h 538"/>
                  <a:gd name="T17" fmla="*/ 2557 w 2557"/>
                  <a:gd name="T18" fmla="*/ 538 h 538"/>
                </a:gdLst>
                <a:ahLst/>
                <a:cxnLst>
                  <a:cxn ang="T10">
                    <a:pos x="T0" y="T1"/>
                  </a:cxn>
                  <a:cxn ang="T11">
                    <a:pos x="T2" y="T3"/>
                  </a:cxn>
                  <a:cxn ang="T12">
                    <a:pos x="T4" y="T5"/>
                  </a:cxn>
                  <a:cxn ang="T13">
                    <a:pos x="T6" y="T7"/>
                  </a:cxn>
                  <a:cxn ang="T14">
                    <a:pos x="T8" y="T9"/>
                  </a:cxn>
                </a:cxnLst>
                <a:rect l="T15" t="T16" r="T17" b="T18"/>
                <a:pathLst>
                  <a:path w="2557" h="538">
                    <a:moveTo>
                      <a:pt x="0" y="537"/>
                    </a:moveTo>
                    <a:lnTo>
                      <a:pt x="2556" y="536"/>
                    </a:lnTo>
                    <a:lnTo>
                      <a:pt x="2262" y="1"/>
                    </a:lnTo>
                    <a:lnTo>
                      <a:pt x="288" y="0"/>
                    </a:lnTo>
                    <a:lnTo>
                      <a:pt x="0" y="537"/>
                    </a:lnTo>
                  </a:path>
                </a:pathLst>
              </a:custGeom>
              <a:gradFill rotWithShape="1">
                <a:gsLst>
                  <a:gs pos="0">
                    <a:srgbClr val="669900"/>
                  </a:gs>
                  <a:gs pos="100000">
                    <a:srgbClr val="2F4700"/>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1230" name="Freeform 22"/>
              <p:cNvSpPr>
                <a:spLocks noChangeArrowheads="1"/>
              </p:cNvSpPr>
              <p:nvPr/>
            </p:nvSpPr>
            <p:spPr bwMode="auto">
              <a:xfrm>
                <a:off x="2291" y="6"/>
                <a:ext cx="621" cy="957"/>
              </a:xfrm>
              <a:custGeom>
                <a:avLst/>
                <a:gdLst>
                  <a:gd name="T0" fmla="*/ 406 w 612"/>
                  <a:gd name="T1" fmla="*/ 12458 h 836"/>
                  <a:gd name="T2" fmla="*/ 819 w 612"/>
                  <a:gd name="T3" fmla="*/ 7099 h 836"/>
                  <a:gd name="T4" fmla="*/ 301 w 612"/>
                  <a:gd name="T5" fmla="*/ 0 h 836"/>
                  <a:gd name="T6" fmla="*/ 0 w 612"/>
                  <a:gd name="T7" fmla="*/ 4516 h 836"/>
                  <a:gd name="T8" fmla="*/ 406 w 612"/>
                  <a:gd name="T9" fmla="*/ 12458 h 836"/>
                  <a:gd name="T10" fmla="*/ 0 60000 65536"/>
                  <a:gd name="T11" fmla="*/ 0 60000 65536"/>
                  <a:gd name="T12" fmla="*/ 0 60000 65536"/>
                  <a:gd name="T13" fmla="*/ 0 60000 65536"/>
                  <a:gd name="T14" fmla="*/ 0 60000 65536"/>
                  <a:gd name="T15" fmla="*/ 0 w 612"/>
                  <a:gd name="T16" fmla="*/ 0 h 836"/>
                  <a:gd name="T17" fmla="*/ 612 w 612"/>
                  <a:gd name="T18" fmla="*/ 836 h 836"/>
                </a:gdLst>
                <a:ahLst/>
                <a:cxnLst>
                  <a:cxn ang="T10">
                    <a:pos x="T0" y="T1"/>
                  </a:cxn>
                  <a:cxn ang="T11">
                    <a:pos x="T2" y="T3"/>
                  </a:cxn>
                  <a:cxn ang="T12">
                    <a:pos x="T4" y="T5"/>
                  </a:cxn>
                  <a:cxn ang="T13">
                    <a:pos x="T6" y="T7"/>
                  </a:cxn>
                  <a:cxn ang="T14">
                    <a:pos x="T8" y="T9"/>
                  </a:cxn>
                </a:cxnLst>
                <a:rect l="T15" t="T16" r="T17" b="T18"/>
                <a:pathLst>
                  <a:path w="612" h="836">
                    <a:moveTo>
                      <a:pt x="302" y="835"/>
                    </a:moveTo>
                    <a:lnTo>
                      <a:pt x="611" y="476"/>
                    </a:lnTo>
                    <a:lnTo>
                      <a:pt x="226" y="0"/>
                    </a:lnTo>
                    <a:lnTo>
                      <a:pt x="0" y="302"/>
                    </a:lnTo>
                    <a:lnTo>
                      <a:pt x="302" y="835"/>
                    </a:lnTo>
                  </a:path>
                </a:pathLst>
              </a:custGeom>
              <a:solidFill>
                <a:srgbClr val="99CC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grpSp>
          <p:nvGrpSpPr>
            <p:cNvPr id="51217" name="Group 23"/>
            <p:cNvGrpSpPr>
              <a:grpSpLocks/>
            </p:cNvGrpSpPr>
            <p:nvPr/>
          </p:nvGrpSpPr>
          <p:grpSpPr bwMode="auto">
            <a:xfrm>
              <a:off x="330" y="1172"/>
              <a:ext cx="2150" cy="838"/>
              <a:chOff x="0" y="0"/>
              <a:chExt cx="2150" cy="838"/>
            </a:xfrm>
          </p:grpSpPr>
          <p:sp>
            <p:nvSpPr>
              <p:cNvPr id="51225" name="Freeform 24"/>
              <p:cNvSpPr>
                <a:spLocks noChangeArrowheads="1"/>
              </p:cNvSpPr>
              <p:nvPr/>
            </p:nvSpPr>
            <p:spPr bwMode="auto">
              <a:xfrm>
                <a:off x="1626" y="0"/>
                <a:ext cx="524" cy="838"/>
              </a:xfrm>
              <a:custGeom>
                <a:avLst/>
                <a:gdLst>
                  <a:gd name="T0" fmla="*/ 0 w 516"/>
                  <a:gd name="T1" fmla="*/ 3002 h 732"/>
                  <a:gd name="T2" fmla="*/ 401 w 516"/>
                  <a:gd name="T3" fmla="*/ 10932 h 732"/>
                  <a:gd name="T4" fmla="*/ 700 w 516"/>
                  <a:gd name="T5" fmla="*/ 6634 h 732"/>
                  <a:gd name="T6" fmla="*/ 213 w 516"/>
                  <a:gd name="T7" fmla="*/ 0 h 732"/>
                  <a:gd name="T8" fmla="*/ 0 w 516"/>
                  <a:gd name="T9" fmla="*/ 3002 h 732"/>
                  <a:gd name="T10" fmla="*/ 0 60000 65536"/>
                  <a:gd name="T11" fmla="*/ 0 60000 65536"/>
                  <a:gd name="T12" fmla="*/ 0 60000 65536"/>
                  <a:gd name="T13" fmla="*/ 0 60000 65536"/>
                  <a:gd name="T14" fmla="*/ 0 60000 65536"/>
                  <a:gd name="T15" fmla="*/ 0 w 516"/>
                  <a:gd name="T16" fmla="*/ 0 h 732"/>
                  <a:gd name="T17" fmla="*/ 516 w 516"/>
                  <a:gd name="T18" fmla="*/ 732 h 732"/>
                </a:gdLst>
                <a:ahLst/>
                <a:cxnLst>
                  <a:cxn ang="T10">
                    <a:pos x="T0" y="T1"/>
                  </a:cxn>
                  <a:cxn ang="T11">
                    <a:pos x="T2" y="T3"/>
                  </a:cxn>
                  <a:cxn ang="T12">
                    <a:pos x="T4" y="T5"/>
                  </a:cxn>
                  <a:cxn ang="T13">
                    <a:pos x="T6" y="T7"/>
                  </a:cxn>
                  <a:cxn ang="T14">
                    <a:pos x="T8" y="T9"/>
                  </a:cxn>
                </a:cxnLst>
                <a:rect l="T15" t="T16" r="T17" b="T18"/>
                <a:pathLst>
                  <a:path w="516" h="732">
                    <a:moveTo>
                      <a:pt x="0" y="201"/>
                    </a:moveTo>
                    <a:lnTo>
                      <a:pt x="294" y="731"/>
                    </a:lnTo>
                    <a:lnTo>
                      <a:pt x="515" y="444"/>
                    </a:lnTo>
                    <a:lnTo>
                      <a:pt x="156" y="0"/>
                    </a:lnTo>
                    <a:lnTo>
                      <a:pt x="0" y="201"/>
                    </a:lnTo>
                  </a:path>
                </a:pathLst>
              </a:custGeom>
              <a:solidFill>
                <a:srgbClr val="FEF8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1226" name="Freeform 25"/>
              <p:cNvSpPr>
                <a:spLocks noChangeArrowheads="1"/>
              </p:cNvSpPr>
              <p:nvPr/>
            </p:nvSpPr>
            <p:spPr bwMode="auto">
              <a:xfrm>
                <a:off x="280" y="0"/>
                <a:ext cx="1504" cy="226"/>
              </a:xfrm>
              <a:custGeom>
                <a:avLst/>
                <a:gdLst>
                  <a:gd name="T0" fmla="*/ 0 w 1481"/>
                  <a:gd name="T1" fmla="*/ 3063 h 197"/>
                  <a:gd name="T2" fmla="*/ 1809 w 1481"/>
                  <a:gd name="T3" fmla="*/ 3063 h 197"/>
                  <a:gd name="T4" fmla="*/ 2014 w 1481"/>
                  <a:gd name="T5" fmla="*/ 0 h 197"/>
                  <a:gd name="T6" fmla="*/ 500 w 1481"/>
                  <a:gd name="T7" fmla="*/ 3 h 197"/>
                  <a:gd name="T8" fmla="*/ 0 w 1481"/>
                  <a:gd name="T9" fmla="*/ 3063 h 197"/>
                  <a:gd name="T10" fmla="*/ 0 60000 65536"/>
                  <a:gd name="T11" fmla="*/ 0 60000 65536"/>
                  <a:gd name="T12" fmla="*/ 0 60000 65536"/>
                  <a:gd name="T13" fmla="*/ 0 60000 65536"/>
                  <a:gd name="T14" fmla="*/ 0 60000 65536"/>
                  <a:gd name="T15" fmla="*/ 0 w 1481"/>
                  <a:gd name="T16" fmla="*/ 0 h 197"/>
                  <a:gd name="T17" fmla="*/ 1481 w 1481"/>
                  <a:gd name="T18" fmla="*/ 197 h 197"/>
                </a:gdLst>
                <a:ahLst/>
                <a:cxnLst>
                  <a:cxn ang="T10">
                    <a:pos x="T0" y="T1"/>
                  </a:cxn>
                  <a:cxn ang="T11">
                    <a:pos x="T2" y="T3"/>
                  </a:cxn>
                  <a:cxn ang="T12">
                    <a:pos x="T4" y="T5"/>
                  </a:cxn>
                  <a:cxn ang="T13">
                    <a:pos x="T6" y="T7"/>
                  </a:cxn>
                  <a:cxn ang="T14">
                    <a:pos x="T8" y="T9"/>
                  </a:cxn>
                </a:cxnLst>
                <a:rect l="T15" t="T16" r="T17" b="T18"/>
                <a:pathLst>
                  <a:path w="1481" h="197">
                    <a:moveTo>
                      <a:pt x="0" y="196"/>
                    </a:moveTo>
                    <a:lnTo>
                      <a:pt x="1329" y="196"/>
                    </a:lnTo>
                    <a:lnTo>
                      <a:pt x="1480" y="0"/>
                    </a:lnTo>
                    <a:lnTo>
                      <a:pt x="367" y="3"/>
                    </a:lnTo>
                    <a:lnTo>
                      <a:pt x="0" y="196"/>
                    </a:lnTo>
                  </a:path>
                </a:pathLst>
              </a:custGeom>
              <a:gradFill rotWithShape="1">
                <a:gsLst>
                  <a:gs pos="0">
                    <a:srgbClr val="9E9A00"/>
                  </a:gs>
                  <a:gs pos="50000">
                    <a:srgbClr val="696600"/>
                  </a:gs>
                  <a:gs pos="100000">
                    <a:srgbClr val="9E9A00"/>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1227" name="Freeform 26"/>
              <p:cNvSpPr>
                <a:spLocks noChangeArrowheads="1"/>
              </p:cNvSpPr>
              <p:nvPr/>
            </p:nvSpPr>
            <p:spPr bwMode="auto">
              <a:xfrm>
                <a:off x="0" y="226"/>
                <a:ext cx="1935" cy="607"/>
              </a:xfrm>
              <a:custGeom>
                <a:avLst/>
                <a:gdLst>
                  <a:gd name="T0" fmla="*/ 0 w 1906"/>
                  <a:gd name="T1" fmla="*/ 7964 h 530"/>
                  <a:gd name="T2" fmla="*/ 2576 w 1906"/>
                  <a:gd name="T3" fmla="*/ 7964 h 530"/>
                  <a:gd name="T4" fmla="*/ 2173 w 1906"/>
                  <a:gd name="T5" fmla="*/ 0 h 530"/>
                  <a:gd name="T6" fmla="*/ 381 w 1906"/>
                  <a:gd name="T7" fmla="*/ 0 h 530"/>
                  <a:gd name="T8" fmla="*/ 0 w 1906"/>
                  <a:gd name="T9" fmla="*/ 7964 h 530"/>
                  <a:gd name="T10" fmla="*/ 0 60000 65536"/>
                  <a:gd name="T11" fmla="*/ 0 60000 65536"/>
                  <a:gd name="T12" fmla="*/ 0 60000 65536"/>
                  <a:gd name="T13" fmla="*/ 0 60000 65536"/>
                  <a:gd name="T14" fmla="*/ 0 60000 65536"/>
                  <a:gd name="T15" fmla="*/ 0 w 1906"/>
                  <a:gd name="T16" fmla="*/ 0 h 530"/>
                  <a:gd name="T17" fmla="*/ 1906 w 1906"/>
                  <a:gd name="T18" fmla="*/ 530 h 530"/>
                </a:gdLst>
                <a:ahLst/>
                <a:cxnLst>
                  <a:cxn ang="T10">
                    <a:pos x="T0" y="T1"/>
                  </a:cxn>
                  <a:cxn ang="T11">
                    <a:pos x="T2" y="T3"/>
                  </a:cxn>
                  <a:cxn ang="T12">
                    <a:pos x="T4" y="T5"/>
                  </a:cxn>
                  <a:cxn ang="T13">
                    <a:pos x="T6" y="T7"/>
                  </a:cxn>
                  <a:cxn ang="T14">
                    <a:pos x="T8" y="T9"/>
                  </a:cxn>
                </a:cxnLst>
                <a:rect l="T15" t="T16" r="T17" b="T18"/>
                <a:pathLst>
                  <a:path w="1906" h="530">
                    <a:moveTo>
                      <a:pt x="0" y="529"/>
                    </a:moveTo>
                    <a:lnTo>
                      <a:pt x="1905" y="529"/>
                    </a:lnTo>
                    <a:lnTo>
                      <a:pt x="1606" y="0"/>
                    </a:lnTo>
                    <a:lnTo>
                      <a:pt x="282" y="0"/>
                    </a:lnTo>
                    <a:lnTo>
                      <a:pt x="0" y="529"/>
                    </a:lnTo>
                  </a:path>
                </a:pathLst>
              </a:custGeom>
              <a:gradFill rotWithShape="1">
                <a:gsLst>
                  <a:gs pos="0">
                    <a:srgbClr val="CCCC00"/>
                  </a:gs>
                  <a:gs pos="100000">
                    <a:srgbClr val="5E5E00"/>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grpSp>
          <p:nvGrpSpPr>
            <p:cNvPr id="51218" name="Group 27"/>
            <p:cNvGrpSpPr>
              <a:grpSpLocks/>
            </p:cNvGrpSpPr>
            <p:nvPr/>
          </p:nvGrpSpPr>
          <p:grpSpPr bwMode="auto">
            <a:xfrm>
              <a:off x="650" y="581"/>
              <a:ext cx="1404" cy="737"/>
              <a:chOff x="0" y="0"/>
              <a:chExt cx="1404" cy="737"/>
            </a:xfrm>
          </p:grpSpPr>
          <p:sp>
            <p:nvSpPr>
              <p:cNvPr id="51222" name="Freeform 28"/>
              <p:cNvSpPr>
                <a:spLocks noChangeArrowheads="1"/>
              </p:cNvSpPr>
              <p:nvPr/>
            </p:nvSpPr>
            <p:spPr bwMode="auto">
              <a:xfrm>
                <a:off x="295" y="5"/>
                <a:ext cx="742" cy="118"/>
              </a:xfrm>
              <a:custGeom>
                <a:avLst/>
                <a:gdLst>
                  <a:gd name="T0" fmla="*/ 0 w 734"/>
                  <a:gd name="T1" fmla="*/ 1244 h 104"/>
                  <a:gd name="T2" fmla="*/ 809 w 734"/>
                  <a:gd name="T3" fmla="*/ 1290 h 104"/>
                  <a:gd name="T4" fmla="*/ 910 w 734"/>
                  <a:gd name="T5" fmla="*/ 0 h 104"/>
                  <a:gd name="T6" fmla="*/ 220 w 734"/>
                  <a:gd name="T7" fmla="*/ 0 h 104"/>
                  <a:gd name="T8" fmla="*/ 0 w 734"/>
                  <a:gd name="T9" fmla="*/ 1244 h 104"/>
                  <a:gd name="T10" fmla="*/ 0 60000 65536"/>
                  <a:gd name="T11" fmla="*/ 0 60000 65536"/>
                  <a:gd name="T12" fmla="*/ 0 60000 65536"/>
                  <a:gd name="T13" fmla="*/ 0 60000 65536"/>
                  <a:gd name="T14" fmla="*/ 0 60000 65536"/>
                  <a:gd name="T15" fmla="*/ 0 w 734"/>
                  <a:gd name="T16" fmla="*/ 0 h 104"/>
                  <a:gd name="T17" fmla="*/ 734 w 734"/>
                  <a:gd name="T18" fmla="*/ 104 h 104"/>
                </a:gdLst>
                <a:ahLst/>
                <a:cxnLst>
                  <a:cxn ang="T10">
                    <a:pos x="T0" y="T1"/>
                  </a:cxn>
                  <a:cxn ang="T11">
                    <a:pos x="T2" y="T3"/>
                  </a:cxn>
                  <a:cxn ang="T12">
                    <a:pos x="T4" y="T5"/>
                  </a:cxn>
                  <a:cxn ang="T13">
                    <a:pos x="T6" y="T7"/>
                  </a:cxn>
                  <a:cxn ang="T14">
                    <a:pos x="T8" y="T9"/>
                  </a:cxn>
                </a:cxnLst>
                <a:rect l="T15" t="T16" r="T17" b="T18"/>
                <a:pathLst>
                  <a:path w="734" h="104">
                    <a:moveTo>
                      <a:pt x="0" y="100"/>
                    </a:moveTo>
                    <a:lnTo>
                      <a:pt x="652" y="103"/>
                    </a:lnTo>
                    <a:lnTo>
                      <a:pt x="733" y="0"/>
                    </a:lnTo>
                    <a:lnTo>
                      <a:pt x="180" y="0"/>
                    </a:lnTo>
                    <a:lnTo>
                      <a:pt x="0" y="100"/>
                    </a:lnTo>
                  </a:path>
                </a:pathLst>
              </a:custGeom>
              <a:gradFill rotWithShape="1">
                <a:gsLst>
                  <a:gs pos="0">
                    <a:srgbClr val="FF6535"/>
                  </a:gs>
                  <a:gs pos="50000">
                    <a:srgbClr val="A94323"/>
                  </a:gs>
                  <a:gs pos="100000">
                    <a:srgbClr val="FF6535"/>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1223" name="Freeform 29"/>
              <p:cNvSpPr>
                <a:spLocks noChangeArrowheads="1"/>
              </p:cNvSpPr>
              <p:nvPr/>
            </p:nvSpPr>
            <p:spPr bwMode="auto">
              <a:xfrm>
                <a:off x="0" y="120"/>
                <a:ext cx="1258" cy="617"/>
              </a:xfrm>
              <a:custGeom>
                <a:avLst/>
                <a:gdLst>
                  <a:gd name="T0" fmla="*/ 0 w 1239"/>
                  <a:gd name="T1" fmla="*/ 8313 h 538"/>
                  <a:gd name="T2" fmla="*/ 1677 w 1239"/>
                  <a:gd name="T3" fmla="*/ 8313 h 538"/>
                  <a:gd name="T4" fmla="*/ 1287 w 1239"/>
                  <a:gd name="T5" fmla="*/ 0 h 538"/>
                  <a:gd name="T6" fmla="*/ 391 w 1239"/>
                  <a:gd name="T7" fmla="*/ 0 h 538"/>
                  <a:gd name="T8" fmla="*/ 0 w 1239"/>
                  <a:gd name="T9" fmla="*/ 8313 h 538"/>
                  <a:gd name="T10" fmla="*/ 0 60000 65536"/>
                  <a:gd name="T11" fmla="*/ 0 60000 65536"/>
                  <a:gd name="T12" fmla="*/ 0 60000 65536"/>
                  <a:gd name="T13" fmla="*/ 0 60000 65536"/>
                  <a:gd name="T14" fmla="*/ 0 60000 65536"/>
                  <a:gd name="T15" fmla="*/ 0 w 1239"/>
                  <a:gd name="T16" fmla="*/ 0 h 538"/>
                  <a:gd name="T17" fmla="*/ 1239 w 1239"/>
                  <a:gd name="T18" fmla="*/ 538 h 538"/>
                </a:gdLst>
                <a:ahLst/>
                <a:cxnLst>
                  <a:cxn ang="T10">
                    <a:pos x="T0" y="T1"/>
                  </a:cxn>
                  <a:cxn ang="T11">
                    <a:pos x="T2" y="T3"/>
                  </a:cxn>
                  <a:cxn ang="T12">
                    <a:pos x="T4" y="T5"/>
                  </a:cxn>
                  <a:cxn ang="T13">
                    <a:pos x="T6" y="T7"/>
                  </a:cxn>
                  <a:cxn ang="T14">
                    <a:pos x="T8" y="T9"/>
                  </a:cxn>
                </a:cxnLst>
                <a:rect l="T15" t="T16" r="T17" b="T18"/>
                <a:pathLst>
                  <a:path w="1239" h="538">
                    <a:moveTo>
                      <a:pt x="0" y="537"/>
                    </a:moveTo>
                    <a:lnTo>
                      <a:pt x="1238" y="537"/>
                    </a:lnTo>
                    <a:lnTo>
                      <a:pt x="950" y="0"/>
                    </a:lnTo>
                    <a:lnTo>
                      <a:pt x="288" y="0"/>
                    </a:lnTo>
                    <a:lnTo>
                      <a:pt x="0" y="537"/>
                    </a:lnTo>
                  </a:path>
                </a:pathLst>
              </a:custGeom>
              <a:gradFill rotWithShape="1">
                <a:gsLst>
                  <a:gs pos="0">
                    <a:srgbClr val="FF9933"/>
                  </a:gs>
                  <a:gs pos="100000">
                    <a:srgbClr val="764718"/>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1224" name="Freeform 30"/>
              <p:cNvSpPr>
                <a:spLocks noChangeArrowheads="1"/>
              </p:cNvSpPr>
              <p:nvPr/>
            </p:nvSpPr>
            <p:spPr bwMode="auto">
              <a:xfrm>
                <a:off x="959" y="0"/>
                <a:ext cx="445" cy="732"/>
              </a:xfrm>
              <a:custGeom>
                <a:avLst/>
                <a:gdLst>
                  <a:gd name="T0" fmla="*/ 378 w 439"/>
                  <a:gd name="T1" fmla="*/ 9963 h 638"/>
                  <a:gd name="T2" fmla="*/ 574 w 439"/>
                  <a:gd name="T3" fmla="*/ 6892 h 638"/>
                  <a:gd name="T4" fmla="*/ 99 w 439"/>
                  <a:gd name="T5" fmla="*/ 0 h 638"/>
                  <a:gd name="T6" fmla="*/ 0 w 439"/>
                  <a:gd name="T7" fmla="*/ 1493 h 638"/>
                  <a:gd name="T8" fmla="*/ 378 w 439"/>
                  <a:gd name="T9" fmla="*/ 9963 h 638"/>
                  <a:gd name="T10" fmla="*/ 0 60000 65536"/>
                  <a:gd name="T11" fmla="*/ 0 60000 65536"/>
                  <a:gd name="T12" fmla="*/ 0 60000 65536"/>
                  <a:gd name="T13" fmla="*/ 0 60000 65536"/>
                  <a:gd name="T14" fmla="*/ 0 60000 65536"/>
                  <a:gd name="T15" fmla="*/ 0 w 439"/>
                  <a:gd name="T16" fmla="*/ 0 h 638"/>
                  <a:gd name="T17" fmla="*/ 439 w 439"/>
                  <a:gd name="T18" fmla="*/ 638 h 638"/>
                </a:gdLst>
                <a:ahLst/>
                <a:cxnLst>
                  <a:cxn ang="T10">
                    <a:pos x="T0" y="T1"/>
                  </a:cxn>
                  <a:cxn ang="T11">
                    <a:pos x="T2" y="T3"/>
                  </a:cxn>
                  <a:cxn ang="T12">
                    <a:pos x="T4" y="T5"/>
                  </a:cxn>
                  <a:cxn ang="T13">
                    <a:pos x="T6" y="T7"/>
                  </a:cxn>
                  <a:cxn ang="T14">
                    <a:pos x="T8" y="T9"/>
                  </a:cxn>
                </a:cxnLst>
                <a:rect l="T15" t="T16" r="T17" b="T18"/>
                <a:pathLst>
                  <a:path w="439" h="638">
                    <a:moveTo>
                      <a:pt x="289" y="637"/>
                    </a:moveTo>
                    <a:lnTo>
                      <a:pt x="438" y="441"/>
                    </a:lnTo>
                    <a:lnTo>
                      <a:pt x="79" y="0"/>
                    </a:lnTo>
                    <a:lnTo>
                      <a:pt x="0" y="96"/>
                    </a:lnTo>
                    <a:lnTo>
                      <a:pt x="289" y="637"/>
                    </a:lnTo>
                  </a:path>
                </a:pathLst>
              </a:custGeom>
              <a:solidFill>
                <a:srgbClr val="FFBA7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grpSp>
          <p:nvGrpSpPr>
            <p:cNvPr id="51219" name="Group 31"/>
            <p:cNvGrpSpPr>
              <a:grpSpLocks/>
            </p:cNvGrpSpPr>
            <p:nvPr/>
          </p:nvGrpSpPr>
          <p:grpSpPr bwMode="auto">
            <a:xfrm>
              <a:off x="979" y="0"/>
              <a:ext cx="653" cy="616"/>
              <a:chOff x="0" y="0"/>
              <a:chExt cx="653" cy="616"/>
            </a:xfrm>
          </p:grpSpPr>
          <p:sp>
            <p:nvSpPr>
              <p:cNvPr id="51220" name="Freeform 32"/>
              <p:cNvSpPr>
                <a:spLocks noChangeArrowheads="1"/>
              </p:cNvSpPr>
              <p:nvPr/>
            </p:nvSpPr>
            <p:spPr bwMode="auto">
              <a:xfrm>
                <a:off x="0" y="0"/>
                <a:ext cx="598" cy="616"/>
              </a:xfrm>
              <a:custGeom>
                <a:avLst/>
                <a:gdLst>
                  <a:gd name="T0" fmla="*/ 0 w 587"/>
                  <a:gd name="T1" fmla="*/ 8297 h 537"/>
                  <a:gd name="T2" fmla="*/ 848 w 587"/>
                  <a:gd name="T3" fmla="*/ 8348 h 537"/>
                  <a:gd name="T4" fmla="*/ 409 w 587"/>
                  <a:gd name="T5" fmla="*/ 0 h 537"/>
                  <a:gd name="T6" fmla="*/ 0 w 587"/>
                  <a:gd name="T7" fmla="*/ 8297 h 537"/>
                  <a:gd name="T8" fmla="*/ 0 60000 65536"/>
                  <a:gd name="T9" fmla="*/ 0 60000 65536"/>
                  <a:gd name="T10" fmla="*/ 0 60000 65536"/>
                  <a:gd name="T11" fmla="*/ 0 60000 65536"/>
                  <a:gd name="T12" fmla="*/ 0 w 587"/>
                  <a:gd name="T13" fmla="*/ 0 h 537"/>
                  <a:gd name="T14" fmla="*/ 587 w 587"/>
                  <a:gd name="T15" fmla="*/ 537 h 537"/>
                </a:gdLst>
                <a:ahLst/>
                <a:cxnLst>
                  <a:cxn ang="T8">
                    <a:pos x="T0" y="T1"/>
                  </a:cxn>
                  <a:cxn ang="T9">
                    <a:pos x="T2" y="T3"/>
                  </a:cxn>
                  <a:cxn ang="T10">
                    <a:pos x="T4" y="T5"/>
                  </a:cxn>
                  <a:cxn ang="T11">
                    <a:pos x="T6" y="T7"/>
                  </a:cxn>
                </a:cxnLst>
                <a:rect l="T12" t="T13" r="T14" b="T15"/>
                <a:pathLst>
                  <a:path w="587" h="537">
                    <a:moveTo>
                      <a:pt x="0" y="533"/>
                    </a:moveTo>
                    <a:lnTo>
                      <a:pt x="586" y="536"/>
                    </a:lnTo>
                    <a:lnTo>
                      <a:pt x="283" y="0"/>
                    </a:lnTo>
                    <a:lnTo>
                      <a:pt x="0" y="533"/>
                    </a:lnTo>
                  </a:path>
                </a:pathLst>
              </a:custGeom>
              <a:gradFill rotWithShape="1">
                <a:gsLst>
                  <a:gs pos="0">
                    <a:srgbClr val="CC3300"/>
                  </a:gs>
                  <a:gs pos="100000">
                    <a:srgbClr val="5E1800"/>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1221" name="Freeform 33"/>
              <p:cNvSpPr>
                <a:spLocks noChangeArrowheads="1"/>
              </p:cNvSpPr>
              <p:nvPr/>
            </p:nvSpPr>
            <p:spPr bwMode="auto">
              <a:xfrm>
                <a:off x="284" y="0"/>
                <a:ext cx="369" cy="613"/>
              </a:xfrm>
              <a:custGeom>
                <a:avLst/>
                <a:gdLst>
                  <a:gd name="T0" fmla="*/ 388 w 364"/>
                  <a:gd name="T1" fmla="*/ 8123 h 535"/>
                  <a:gd name="T2" fmla="*/ 475 w 364"/>
                  <a:gd name="T3" fmla="*/ 6770 h 535"/>
                  <a:gd name="T4" fmla="*/ 0 w 364"/>
                  <a:gd name="T5" fmla="*/ 0 h 535"/>
                  <a:gd name="T6" fmla="*/ 388 w 364"/>
                  <a:gd name="T7" fmla="*/ 8123 h 535"/>
                  <a:gd name="T8" fmla="*/ 0 60000 65536"/>
                  <a:gd name="T9" fmla="*/ 0 60000 65536"/>
                  <a:gd name="T10" fmla="*/ 0 60000 65536"/>
                  <a:gd name="T11" fmla="*/ 0 60000 65536"/>
                  <a:gd name="T12" fmla="*/ 0 w 364"/>
                  <a:gd name="T13" fmla="*/ 0 h 535"/>
                  <a:gd name="T14" fmla="*/ 364 w 364"/>
                  <a:gd name="T15" fmla="*/ 535 h 535"/>
                </a:gdLst>
                <a:ahLst/>
                <a:cxnLst>
                  <a:cxn ang="T8">
                    <a:pos x="T0" y="T1"/>
                  </a:cxn>
                  <a:cxn ang="T9">
                    <a:pos x="T2" y="T3"/>
                  </a:cxn>
                  <a:cxn ang="T10">
                    <a:pos x="T4" y="T5"/>
                  </a:cxn>
                  <a:cxn ang="T11">
                    <a:pos x="T6" y="T7"/>
                  </a:cxn>
                </a:cxnLst>
                <a:rect l="T12" t="T13" r="T14" b="T15"/>
                <a:pathLst>
                  <a:path w="364" h="535">
                    <a:moveTo>
                      <a:pt x="296" y="534"/>
                    </a:moveTo>
                    <a:lnTo>
                      <a:pt x="363" y="445"/>
                    </a:lnTo>
                    <a:lnTo>
                      <a:pt x="0" y="0"/>
                    </a:lnTo>
                    <a:lnTo>
                      <a:pt x="296" y="534"/>
                    </a:lnTo>
                  </a:path>
                </a:pathLst>
              </a:custGeom>
              <a:solidFill>
                <a:srgbClr val="FF653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grpSp>
      <p:sp>
        <p:nvSpPr>
          <p:cNvPr id="51211" name="Text Box 34"/>
          <p:cNvSpPr>
            <a:spLocks noChangeArrowheads="1"/>
          </p:cNvSpPr>
          <p:nvPr/>
        </p:nvSpPr>
        <p:spPr bwMode="auto">
          <a:xfrm>
            <a:off x="4648200" y="4419600"/>
            <a:ext cx="20113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zh-CN" altLang="en-US" sz="2400" b="1">
                <a:solidFill>
                  <a:srgbClr val="FFFFFF"/>
                </a:solidFill>
                <a:ea typeface="Gulim" panose="020B0600000101010101" pitchFamily="34" charset="-127"/>
              </a:rPr>
              <a:t>中国科大的研一新生</a:t>
            </a:r>
            <a:endParaRPr lang="en-US" altLang="zh-CN" sz="2400" b="1">
              <a:solidFill>
                <a:srgbClr val="FFFFFF"/>
              </a:solidFill>
              <a:ea typeface="Gulim" panose="020B0600000101010101" pitchFamily="34" charset="-127"/>
            </a:endParaRPr>
          </a:p>
          <a:p>
            <a:pPr eaLnBrk="1" hangingPunct="1"/>
            <a:r>
              <a:rPr lang="zh-CN" altLang="en-US" sz="2400" b="1">
                <a:solidFill>
                  <a:srgbClr val="FFFFFF"/>
                </a:solidFill>
                <a:ea typeface="Gulim" panose="020B0600000101010101" pitchFamily="34" charset="-127"/>
              </a:rPr>
              <a:t>         （</a:t>
            </a:r>
            <a:r>
              <a:rPr lang="en-US" altLang="zh-CN" sz="2400" b="1">
                <a:solidFill>
                  <a:srgbClr val="FFFFFF"/>
                </a:solidFill>
                <a:ea typeface="Gulim" panose="020B0600000101010101" pitchFamily="34" charset="-127"/>
              </a:rPr>
              <a:t>~800</a:t>
            </a:r>
            <a:r>
              <a:rPr lang="zh-CN" altLang="en-US" sz="2400" b="1">
                <a:solidFill>
                  <a:srgbClr val="FFFFFF"/>
                </a:solidFill>
                <a:ea typeface="Gulim" panose="020B0600000101010101" pitchFamily="34" charset="-127"/>
              </a:rPr>
              <a:t>）</a:t>
            </a:r>
            <a:endParaRPr lang="en-US" altLang="zh-CN" sz="2400" b="1">
              <a:solidFill>
                <a:srgbClr val="FFFFFF"/>
              </a:solidFill>
              <a:ea typeface="Gulim" panose="020B0600000101010101" pitchFamily="34" charset="-127"/>
            </a:endParaRPr>
          </a:p>
        </p:txBody>
      </p:sp>
      <p:sp>
        <p:nvSpPr>
          <p:cNvPr id="51212" name="Rectangle 37"/>
          <p:cNvSpPr>
            <a:spLocks noChangeArrowheads="1"/>
          </p:cNvSpPr>
          <p:nvPr/>
        </p:nvSpPr>
        <p:spPr bwMode="auto">
          <a:xfrm>
            <a:off x="4191000" y="5638800"/>
            <a:ext cx="2590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zh-CN" altLang="en-US" sz="2400" b="1">
                <a:solidFill>
                  <a:srgbClr val="FFFFFF"/>
                </a:solidFill>
                <a:ea typeface="Gulim" panose="020B0600000101010101" pitchFamily="34" charset="-127"/>
              </a:rPr>
              <a:t>各自母校的大三大四考研同学</a:t>
            </a:r>
            <a:endParaRPr lang="en-US" altLang="zh-CN" sz="2400" b="1">
              <a:solidFill>
                <a:srgbClr val="FFFFFF"/>
              </a:solidFill>
              <a:ea typeface="Gulim" panose="020B0600000101010101" pitchFamily="34" charset="-127"/>
            </a:endParaRPr>
          </a:p>
          <a:p>
            <a:pPr eaLnBrk="1" hangingPunct="1"/>
            <a:r>
              <a:rPr lang="zh-CN" altLang="en-US" sz="2400" b="1">
                <a:solidFill>
                  <a:srgbClr val="FFFFFF"/>
                </a:solidFill>
                <a:ea typeface="Gulim" panose="020B0600000101010101" pitchFamily="34" charset="-127"/>
              </a:rPr>
              <a:t>                  （</a:t>
            </a:r>
            <a:r>
              <a:rPr lang="en-US" altLang="zh-CN" sz="2400" b="1">
                <a:solidFill>
                  <a:srgbClr val="FFFFFF"/>
                </a:solidFill>
                <a:ea typeface="Gulim" panose="020B0600000101010101" pitchFamily="34" charset="-127"/>
              </a:rPr>
              <a:t>~2000</a:t>
            </a:r>
            <a:r>
              <a:rPr lang="zh-CN" altLang="en-US" sz="2400" b="1">
                <a:solidFill>
                  <a:srgbClr val="FFFFFF"/>
                </a:solidFill>
                <a:ea typeface="Gulim" panose="020B0600000101010101" pitchFamily="34" charset="-127"/>
              </a:rPr>
              <a:t>）</a:t>
            </a:r>
            <a:endParaRPr lang="en-US" altLang="zh-CN" sz="2400" b="1">
              <a:solidFill>
                <a:srgbClr val="FFFFFF"/>
              </a:solidFill>
              <a:ea typeface="Gulim" panose="020B0600000101010101" pitchFamily="34" charset="-127"/>
            </a:endParaRPr>
          </a:p>
        </p:txBody>
      </p:sp>
      <p:sp>
        <p:nvSpPr>
          <p:cNvPr id="51213" name="Rectangle 69"/>
          <p:cNvSpPr>
            <a:spLocks noChangeArrowheads="1"/>
          </p:cNvSpPr>
          <p:nvPr/>
        </p:nvSpPr>
        <p:spPr bwMode="auto">
          <a:xfrm>
            <a:off x="5105400" y="3200400"/>
            <a:ext cx="1381125"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zh-CN" altLang="en-US" sz="2400" b="1">
                <a:solidFill>
                  <a:srgbClr val="FFFFFF"/>
                </a:solidFill>
                <a:ea typeface="Gulim" panose="020B0600000101010101" pitchFamily="34" charset="-127"/>
              </a:rPr>
              <a:t>研招智囊团</a:t>
            </a:r>
            <a:endParaRPr lang="en-US" altLang="zh-CN" sz="2400" b="1">
              <a:solidFill>
                <a:srgbClr val="FFFFFF"/>
              </a:solidFill>
              <a:ea typeface="Gulim" panose="020B0600000101010101" pitchFamily="34" charset="-127"/>
            </a:endParaRPr>
          </a:p>
          <a:p>
            <a:pPr eaLnBrk="1" hangingPunct="1"/>
            <a:r>
              <a:rPr lang="zh-CN" altLang="en-US" sz="2400" b="1">
                <a:solidFill>
                  <a:srgbClr val="FFFFFF"/>
                </a:solidFill>
                <a:ea typeface="Gulim" panose="020B0600000101010101" pitchFamily="34" charset="-127"/>
              </a:rPr>
              <a:t>   （</a:t>
            </a:r>
            <a:r>
              <a:rPr lang="en-US" altLang="zh-CN" sz="2400" b="1">
                <a:solidFill>
                  <a:srgbClr val="FFFFFF"/>
                </a:solidFill>
                <a:ea typeface="Gulim" panose="020B0600000101010101" pitchFamily="34" charset="-127"/>
              </a:rPr>
              <a:t>~20</a:t>
            </a:r>
            <a:r>
              <a:rPr lang="zh-CN" altLang="en-US" sz="2400" b="1">
                <a:solidFill>
                  <a:srgbClr val="FFFFFF"/>
                </a:solidFill>
                <a:ea typeface="Gulim" panose="020B0600000101010101" pitchFamily="34" charset="-127"/>
              </a:rPr>
              <a:t>）</a:t>
            </a:r>
            <a:endParaRPr lang="en-US" altLang="zh-CN" sz="2400" b="1">
              <a:solidFill>
                <a:srgbClr val="FFFFFF"/>
              </a:solidFill>
              <a:ea typeface="Gulim" panose="020B0600000101010101" pitchFamily="34" charset="-127"/>
            </a:endParaRPr>
          </a:p>
          <a:p>
            <a:pPr eaLnBrk="1" hangingPunct="1"/>
            <a:endParaRPr lang="zh-CN" altLang="en-US" sz="1200">
              <a:solidFill>
                <a:srgbClr val="FFFFFF"/>
              </a:solidFill>
              <a:latin typeface="Calibri" panose="020F0502020204030204" pitchFamily="34" charset="0"/>
              <a:sym typeface="Calibri" panose="020F0502020204030204" pitchFamily="34" charset="0"/>
            </a:endParaRPr>
          </a:p>
        </p:txBody>
      </p:sp>
      <p:sp>
        <p:nvSpPr>
          <p:cNvPr id="51214" name="Rectangle 69"/>
          <p:cNvSpPr>
            <a:spLocks noChangeArrowheads="1"/>
          </p:cNvSpPr>
          <p:nvPr/>
        </p:nvSpPr>
        <p:spPr bwMode="auto">
          <a:xfrm>
            <a:off x="5334000" y="2057400"/>
            <a:ext cx="1000125"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zh-CN" altLang="en-US" sz="2400" b="1">
                <a:solidFill>
                  <a:srgbClr val="FFFFFF"/>
                </a:solidFill>
                <a:ea typeface="Gulim" panose="020B0600000101010101" pitchFamily="34" charset="-127"/>
              </a:rPr>
              <a:t>研招办</a:t>
            </a:r>
            <a:endParaRPr lang="en-US" altLang="zh-CN" sz="2400" b="1">
              <a:solidFill>
                <a:srgbClr val="FFFFFF"/>
              </a:solidFill>
              <a:ea typeface="Gulim" panose="020B0600000101010101" pitchFamily="34" charset="-127"/>
            </a:endParaRPr>
          </a:p>
          <a:p>
            <a:pPr eaLnBrk="1" hangingPunct="1"/>
            <a:r>
              <a:rPr lang="en-US" altLang="zh-CN" sz="2400" b="1">
                <a:solidFill>
                  <a:srgbClr val="FFFFFF"/>
                </a:solidFill>
                <a:ea typeface="Gulim" panose="020B0600000101010101" pitchFamily="34" charset="-127"/>
              </a:rPr>
              <a:t> </a:t>
            </a:r>
            <a:r>
              <a:rPr lang="zh-CN" altLang="en-US" sz="2400" b="1">
                <a:solidFill>
                  <a:srgbClr val="FFFFFF"/>
                </a:solidFill>
                <a:ea typeface="Gulim" panose="020B0600000101010101" pitchFamily="34" charset="-127"/>
              </a:rPr>
              <a:t>（</a:t>
            </a:r>
            <a:r>
              <a:rPr lang="en-US" altLang="zh-CN" sz="2400" b="1">
                <a:solidFill>
                  <a:srgbClr val="FFFFFF"/>
                </a:solidFill>
                <a:ea typeface="Gulim" panose="020B0600000101010101" pitchFamily="34" charset="-127"/>
              </a:rPr>
              <a:t>5</a:t>
            </a:r>
            <a:r>
              <a:rPr lang="zh-CN" altLang="en-US" sz="2400" b="1">
                <a:solidFill>
                  <a:srgbClr val="FFFFFF"/>
                </a:solidFill>
                <a:ea typeface="Gulim" panose="020B0600000101010101" pitchFamily="34" charset="-127"/>
              </a:rPr>
              <a:t>）</a:t>
            </a:r>
            <a:endParaRPr lang="en-US" altLang="zh-CN" sz="2400" b="1">
              <a:solidFill>
                <a:srgbClr val="FFFFFF"/>
              </a:solidFill>
              <a:ea typeface="Gulim" panose="020B0600000101010101" pitchFamily="34" charset="-127"/>
            </a:endParaRPr>
          </a:p>
          <a:p>
            <a:pPr eaLnBrk="1" hangingPunct="1"/>
            <a:endParaRPr lang="zh-CN" altLang="en-US" sz="1200">
              <a:solidFill>
                <a:srgbClr val="FFFFFF"/>
              </a:solidFill>
              <a:latin typeface="Calibri" panose="020F0502020204030204" pitchFamily="34" charset="0"/>
              <a:sym typeface="Calibri" panose="020F0502020204030204" pitchFamily="34" charset="0"/>
            </a:endParaRPr>
          </a:p>
        </p:txBody>
      </p:sp>
      <p:sp>
        <p:nvSpPr>
          <p:cNvPr id="51215" name="Rectangle 3"/>
          <p:cNvSpPr>
            <a:spLocks noChangeArrowheads="1"/>
          </p:cNvSpPr>
          <p:nvPr/>
        </p:nvSpPr>
        <p:spPr bwMode="auto">
          <a:xfrm>
            <a:off x="457200" y="4572000"/>
            <a:ext cx="3024188" cy="166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57188" indent="-357188">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just" eaLnBrk="1" hangingPunct="1">
              <a:spcBef>
                <a:spcPts val="1800"/>
              </a:spcBef>
              <a:buClr>
                <a:srgbClr val="1A93C8"/>
              </a:buClr>
              <a:buSzPct val="60000"/>
              <a:buFont typeface="Wingdings" panose="05000000000000000000" pitchFamily="2" charset="2"/>
              <a:buChar char="m"/>
            </a:pPr>
            <a:r>
              <a:rPr lang="zh-CN" altLang="en-US" sz="2400" b="1">
                <a:solidFill>
                  <a:srgbClr val="17365D"/>
                </a:solidFill>
                <a:latin typeface="Calibri" panose="020F0502020204030204" pitchFamily="34" charset="0"/>
                <a:sym typeface="Calibri" panose="020F0502020204030204" pitchFamily="34" charset="0"/>
              </a:rPr>
              <a:t>前后有</a:t>
            </a:r>
            <a:r>
              <a:rPr lang="en-US" altLang="zh-CN" sz="2400" b="1">
                <a:solidFill>
                  <a:srgbClr val="17365D"/>
                </a:solidFill>
                <a:latin typeface="Calibri" panose="020F0502020204030204" pitchFamily="34" charset="0"/>
                <a:sym typeface="Calibri" panose="020F0502020204030204" pitchFamily="34" charset="0"/>
              </a:rPr>
              <a:t>2000</a:t>
            </a:r>
            <a:r>
              <a:rPr lang="zh-CN" altLang="en-US" sz="2400" b="1">
                <a:solidFill>
                  <a:srgbClr val="17365D"/>
                </a:solidFill>
                <a:latin typeface="Calibri" panose="020F0502020204030204" pitchFamily="34" charset="0"/>
                <a:sym typeface="Calibri" panose="020F0502020204030204" pitchFamily="34" charset="0"/>
              </a:rPr>
              <a:t>多位同学参加到志愿宣传的队伍中</a:t>
            </a:r>
            <a:endParaRPr lang="en-US" altLang="zh-CN" sz="2400" b="1">
              <a:solidFill>
                <a:srgbClr val="17365D"/>
              </a:solidFill>
              <a:latin typeface="Calibri" panose="020F0502020204030204" pitchFamily="34" charset="0"/>
              <a:sym typeface="Calibri" panose="020F0502020204030204" pitchFamily="34" charset="0"/>
            </a:endParaRPr>
          </a:p>
        </p:txBody>
      </p:sp>
    </p:spTree>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日期占位符 3"/>
          <p:cNvSpPr>
            <a:spLocks noGrp="1"/>
          </p:cNvSpPr>
          <p:nvPr>
            <p:ph type="dt" sz="quarter" idx="10"/>
          </p:nvPr>
        </p:nvSpPr>
        <p:spPr/>
        <p:txBody>
          <a:bodyPr/>
          <a:lstStyle/>
          <a:p>
            <a:pPr>
              <a:defRPr/>
            </a:pPr>
            <a:fld id="{F8049B91-CF91-4E0A-861E-3ABD5B60EC9F}" type="datetime1">
              <a:rPr lang="zh-CN" altLang="en-US"/>
              <a:pPr>
                <a:defRPr/>
              </a:pPr>
              <a:t>2014/12/19</a:t>
            </a:fld>
            <a:endParaRPr lang="zh-CN" altLang="en-US" sz="1800">
              <a:solidFill>
                <a:schemeClr val="tx1"/>
              </a:solidFill>
            </a:endParaRPr>
          </a:p>
        </p:txBody>
      </p:sp>
      <p:sp>
        <p:nvSpPr>
          <p:cNvPr id="52227" name="灯片编号占位符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fld id="{174327A0-9A9A-492B-A69F-6C796E17B11A}" type="slidenum">
              <a:rPr lang="zh-CN" altLang="en-US">
                <a:solidFill>
                  <a:srgbClr val="898989"/>
                </a:solidFill>
              </a:rPr>
              <a:pPr/>
              <a:t>22</a:t>
            </a:fld>
            <a:endParaRPr lang="zh-CN" altLang="en-US" sz="1800"/>
          </a:p>
        </p:txBody>
      </p:sp>
      <p:sp>
        <p:nvSpPr>
          <p:cNvPr id="52228" name="矩形 4"/>
          <p:cNvSpPr>
            <a:spLocks noChangeArrowheads="1"/>
          </p:cNvSpPr>
          <p:nvPr/>
        </p:nvSpPr>
        <p:spPr bwMode="auto">
          <a:xfrm>
            <a:off x="0" y="6540500"/>
            <a:ext cx="9144000" cy="317500"/>
          </a:xfrm>
          <a:prstGeom prst="rect">
            <a:avLst/>
          </a:prstGeom>
          <a:solidFill>
            <a:schemeClr val="tx2"/>
          </a:solidFill>
          <a:ln w="25400">
            <a:solidFill>
              <a:schemeClr val="tx2"/>
            </a:solidFill>
            <a:miter lim="800000"/>
            <a:headEnd/>
            <a:tailEnd/>
          </a:ln>
        </p:spPr>
        <p:txBody>
          <a:bodyPr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0070C0"/>
              </a:solidFill>
              <a:latin typeface="宋体" panose="02010600030101010101" pitchFamily="2" charset="-122"/>
              <a:sym typeface="宋体" panose="02010600030101010101" pitchFamily="2" charset="-122"/>
            </a:endParaRPr>
          </a:p>
        </p:txBody>
      </p:sp>
      <p:graphicFrame>
        <p:nvGraphicFramePr>
          <p:cNvPr id="10243" name="Group 3"/>
          <p:cNvGraphicFramePr>
            <a:graphicFrameLocks noGrp="1"/>
          </p:cNvGraphicFramePr>
          <p:nvPr/>
        </p:nvGraphicFramePr>
        <p:xfrm>
          <a:off x="228600" y="1981200"/>
          <a:ext cx="8915400" cy="4271963"/>
        </p:xfrm>
        <a:graphic>
          <a:graphicData uri="http://schemas.openxmlformats.org/drawingml/2006/table">
            <a:tbl>
              <a:tblPr/>
              <a:tblGrid>
                <a:gridCol w="2526578"/>
                <a:gridCol w="6388822"/>
              </a:tblGrid>
              <a:tr h="4271963">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en-US" sz="2400" b="1" i="0" u="none" strike="noStrike" kern="1200" cap="none" normalizeH="0" baseline="0" dirty="0" smtClean="0">
                          <a:ln>
                            <a:noFill/>
                          </a:ln>
                          <a:solidFill>
                            <a:srgbClr val="17365D"/>
                          </a:solidFill>
                          <a:effectLst/>
                          <a:latin typeface="Calibri" pitchFamily="34" charset="0"/>
                          <a:ea typeface="宋体" pitchFamily="2" charset="-122"/>
                          <a:cs typeface="+mn-cs"/>
                          <a:sym typeface="宋体" pitchFamily="2" charset="-122"/>
                        </a:rPr>
                        <a:t>1.3.【</a:t>
                      </a:r>
                      <a:r>
                        <a:rPr kumimoji="0" lang="zh-CN" altLang="en-US" sz="2400" b="1" i="0" u="none" strike="noStrike" kern="1200" cap="none" normalizeH="0" baseline="0" dirty="0" smtClean="0">
                          <a:ln>
                            <a:noFill/>
                          </a:ln>
                          <a:solidFill>
                            <a:srgbClr val="17365D"/>
                          </a:solidFill>
                          <a:effectLst/>
                          <a:latin typeface="Calibri" pitchFamily="34" charset="0"/>
                          <a:ea typeface="宋体" pitchFamily="2" charset="-122"/>
                          <a:cs typeface="+mn-cs"/>
                          <a:sym typeface="宋体" pitchFamily="2" charset="-122"/>
                        </a:rPr>
                        <a:t>制度</a:t>
                      </a:r>
                      <a:r>
                        <a:rPr kumimoji="0" lang="en-US" altLang="en-US" sz="2400" b="1" i="0" u="none" strike="noStrike" kern="1200" cap="none" normalizeH="0" baseline="0" dirty="0" smtClean="0">
                          <a:ln>
                            <a:noFill/>
                          </a:ln>
                          <a:solidFill>
                            <a:srgbClr val="17365D"/>
                          </a:solidFill>
                          <a:effectLst/>
                          <a:latin typeface="Calibri" pitchFamily="34" charset="0"/>
                          <a:ea typeface="宋体" pitchFamily="2" charset="-122"/>
                          <a:cs typeface="+mn-cs"/>
                          <a:sym typeface="宋体" pitchFamily="2" charset="-122"/>
                        </a:rPr>
                        <a:t>】</a:t>
                      </a:r>
                      <a:r>
                        <a:rPr kumimoji="0" lang="zh-CN" altLang="en-US" sz="2400" b="1" i="0" u="none" strike="noStrike" kern="1200" cap="none" normalizeH="0" baseline="0" dirty="0" smtClean="0">
                          <a:ln>
                            <a:noFill/>
                          </a:ln>
                          <a:solidFill>
                            <a:srgbClr val="17365D"/>
                          </a:solidFill>
                          <a:effectLst/>
                          <a:latin typeface="Calibri" pitchFamily="34" charset="0"/>
                          <a:ea typeface="宋体" pitchFamily="2" charset="-122"/>
                          <a:cs typeface="+mn-cs"/>
                          <a:sym typeface="宋体" pitchFamily="2" charset="-122"/>
                        </a:rPr>
                        <a:t> </a:t>
                      </a:r>
                    </a:p>
                  </a:txBody>
                  <a:tcPr marL="91439" marR="91439" marT="62272" marB="62272" horzOverflow="overflow">
                    <a:lnL cap="flat">
                      <a:noFill/>
                    </a:lnL>
                    <a:lnR w="28575" cap="flat" cmpd="sng" algn="ctr">
                      <a:solidFill>
                        <a:srgbClr val="00B050"/>
                      </a:solidFill>
                      <a:prstDash val="solid"/>
                      <a:round/>
                      <a:headEnd type="none" w="med" len="med"/>
                      <a:tailEnd type="none" w="med" len="med"/>
                    </a:lnR>
                    <a:lnT cap="fla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2700" b="1" i="0" u="none" strike="noStrike" cap="none" normalizeH="0" baseline="0" dirty="0" smtClean="0">
                          <a:ln>
                            <a:noFill/>
                          </a:ln>
                          <a:solidFill>
                            <a:srgbClr val="17365D"/>
                          </a:solidFill>
                          <a:effectLst/>
                          <a:latin typeface="Calibri" pitchFamily="34" charset="0"/>
                          <a:ea typeface="宋体" pitchFamily="2" charset="-122"/>
                          <a:sym typeface="宋体" pitchFamily="2" charset="-122"/>
                        </a:rPr>
                        <a:t>分工明确：</a:t>
                      </a:r>
                      <a:r>
                        <a:rPr kumimoji="0" lang="en-US" sz="2700" b="0" i="0" u="none" strike="noStrike" cap="none" normalizeH="0" baseline="0" dirty="0" smtClean="0">
                          <a:ln>
                            <a:noFill/>
                          </a:ln>
                          <a:solidFill>
                            <a:srgbClr val="17365D"/>
                          </a:solidFill>
                          <a:effectLst/>
                          <a:latin typeface="Calibri" pitchFamily="34" charset="0"/>
                          <a:ea typeface="宋体" pitchFamily="2" charset="-122"/>
                          <a:sym typeface="宋体" pitchFamily="2" charset="-122"/>
                        </a:rPr>
                        <a:t> </a:t>
                      </a:r>
                    </a:p>
                    <a:p>
                      <a:pPr marL="0" marR="0" lvl="0" indent="0" algn="l" defTabSz="914400" rtl="0" eaLnBrk="1" fontAlgn="base" latinLnBrk="0" hangingPunct="1">
                        <a:lnSpc>
                          <a:spcPts val="2400"/>
                        </a:lnSpc>
                        <a:spcBef>
                          <a:spcPct val="0"/>
                        </a:spcBef>
                        <a:spcAft>
                          <a:spcPct val="0"/>
                        </a:spcAft>
                        <a:buClrTx/>
                        <a:buSzTx/>
                        <a:buFont typeface="Arial" pitchFamily="34" charset="0"/>
                        <a:buNone/>
                        <a:tabLst/>
                      </a:pPr>
                      <a:endParaRPr kumimoji="0" lang="zh-CN" altLang="en-US" sz="2200" b="0" i="0" u="none" strike="noStrike" cap="none" normalizeH="0" baseline="0" dirty="0" smtClean="0">
                        <a:ln>
                          <a:noFill/>
                        </a:ln>
                        <a:solidFill>
                          <a:srgbClr val="1A93C8"/>
                        </a:solidFill>
                        <a:effectLst/>
                        <a:latin typeface="Calibri" pitchFamily="34" charset="0"/>
                        <a:ea typeface="宋体" pitchFamily="2" charset="-122"/>
                        <a:sym typeface="Calibri" pitchFamily="34" charset="0"/>
                      </a:endParaRPr>
                    </a:p>
                    <a:p>
                      <a:pPr marL="0" marR="0" lvl="0" indent="0" algn="l" defTabSz="914400" rtl="0" eaLnBrk="1" fontAlgn="base" latinLnBrk="0" hangingPunct="1">
                        <a:lnSpc>
                          <a:spcPts val="2400"/>
                        </a:lnSpc>
                        <a:spcBef>
                          <a:spcPct val="0"/>
                        </a:spcBef>
                        <a:spcAft>
                          <a:spcPct val="0"/>
                        </a:spcAft>
                        <a:buClrTx/>
                        <a:buSzTx/>
                        <a:buFont typeface="Arial" pitchFamily="34" charset="0"/>
                        <a:buNone/>
                        <a:tabLst/>
                      </a:pPr>
                      <a:r>
                        <a:rPr kumimoji="0" lang="zh-CN" altLang="en-US" sz="1800" b="0" i="0" u="none" strike="noStrike" cap="none" normalizeH="0" baseline="0" dirty="0" smtClean="0">
                          <a:ln>
                            <a:noFill/>
                          </a:ln>
                          <a:solidFill>
                            <a:srgbClr val="17365D"/>
                          </a:solidFill>
                          <a:effectLst/>
                          <a:latin typeface="Calibri" pitchFamily="34" charset="0"/>
                          <a:ea typeface="宋体" pitchFamily="2" charset="-122"/>
                          <a:sym typeface="宋体" pitchFamily="2" charset="-122"/>
                        </a:rPr>
                        <a:t>     </a:t>
                      </a:r>
                      <a:r>
                        <a:rPr kumimoji="0" lang="en-US" sz="1800" b="0" i="0" u="none" strike="noStrike" cap="none" normalizeH="0" baseline="0" dirty="0" smtClean="0">
                          <a:ln>
                            <a:noFill/>
                          </a:ln>
                          <a:solidFill>
                            <a:srgbClr val="1A93C8"/>
                          </a:solidFill>
                          <a:effectLst/>
                          <a:latin typeface="Calibri" pitchFamily="34" charset="0"/>
                          <a:ea typeface="宋体" pitchFamily="2" charset="-122"/>
                          <a:sym typeface="Calibri" pitchFamily="34" charset="0"/>
                        </a:rPr>
                        <a:t>  </a:t>
                      </a:r>
                      <a:r>
                        <a:rPr kumimoji="0" lang="zh-CN" altLang="en-US" sz="1800" b="1" i="0" u="none" strike="noStrike" cap="none" normalizeH="0" baseline="0" dirty="0" smtClean="0">
                          <a:ln>
                            <a:noFill/>
                          </a:ln>
                          <a:solidFill>
                            <a:schemeClr val="tx2"/>
                          </a:solidFill>
                          <a:effectLst/>
                          <a:latin typeface="Calibri" pitchFamily="34" charset="0"/>
                          <a:ea typeface="宋体" pitchFamily="2" charset="-122"/>
                          <a:sym typeface="Calibri" pitchFamily="34" charset="0"/>
                        </a:rPr>
                        <a:t>研招智囊团：</a:t>
                      </a:r>
                      <a:r>
                        <a:rPr kumimoji="0" lang="en-US" sz="1800" b="1" i="0" u="none" strike="noStrike" cap="none" normalizeH="0" baseline="0" dirty="0" smtClean="0">
                          <a:ln>
                            <a:noFill/>
                          </a:ln>
                          <a:solidFill>
                            <a:schemeClr val="tx2"/>
                          </a:solidFill>
                          <a:effectLst/>
                          <a:latin typeface="Calibri" pitchFamily="34" charset="0"/>
                          <a:ea typeface="宋体" pitchFamily="2" charset="-122"/>
                          <a:sym typeface="Calibri" pitchFamily="34" charset="0"/>
                        </a:rPr>
                        <a:t>20</a:t>
                      </a:r>
                      <a:r>
                        <a:rPr kumimoji="0" lang="zh-CN" altLang="en-US" sz="1800" b="1" i="0" u="none" strike="noStrike" cap="none" normalizeH="0" baseline="0" dirty="0" smtClean="0">
                          <a:ln>
                            <a:noFill/>
                          </a:ln>
                          <a:solidFill>
                            <a:schemeClr val="tx2"/>
                          </a:solidFill>
                          <a:effectLst/>
                          <a:latin typeface="Calibri" pitchFamily="34" charset="0"/>
                          <a:ea typeface="宋体" pitchFamily="2" charset="-122"/>
                          <a:sym typeface="Calibri" pitchFamily="34" charset="0"/>
                        </a:rPr>
                        <a:t>多位同学组成的学生工作队伍</a:t>
                      </a:r>
                      <a:r>
                        <a:rPr kumimoji="0" lang="en-US" sz="1800" b="0" i="0" u="none" strike="noStrike" cap="none" normalizeH="0" baseline="0" dirty="0" smtClean="0">
                          <a:ln>
                            <a:noFill/>
                          </a:ln>
                          <a:solidFill>
                            <a:schemeClr val="tx2"/>
                          </a:solidFill>
                          <a:effectLst/>
                          <a:latin typeface="Calibri" pitchFamily="34" charset="0"/>
                          <a:ea typeface="宋体" pitchFamily="2" charset="-122"/>
                          <a:sym typeface="宋体" pitchFamily="2" charset="-122"/>
                        </a:rPr>
                        <a:t>         </a:t>
                      </a:r>
                    </a:p>
                    <a:p>
                      <a:pPr marL="0" marR="0" lvl="0" indent="0" algn="l" defTabSz="914400" rtl="0" eaLnBrk="1" fontAlgn="base" latinLnBrk="0" hangingPunct="1">
                        <a:lnSpc>
                          <a:spcPts val="2400"/>
                        </a:lnSpc>
                        <a:spcBef>
                          <a:spcPct val="0"/>
                        </a:spcBef>
                        <a:spcAft>
                          <a:spcPct val="0"/>
                        </a:spcAft>
                        <a:buClrTx/>
                        <a:buSzTx/>
                        <a:buFont typeface="Arial" pitchFamily="34" charset="0"/>
                        <a:buNone/>
                        <a:tabLst/>
                      </a:pPr>
                      <a:endParaRPr kumimoji="0" lang="en-US" sz="1800" b="0" i="0" u="none" strike="noStrike" cap="none" normalizeH="0" baseline="0" dirty="0" smtClean="0">
                        <a:ln>
                          <a:noFill/>
                        </a:ln>
                        <a:solidFill>
                          <a:schemeClr val="tx2"/>
                        </a:solidFill>
                        <a:effectLst/>
                        <a:latin typeface="Calibri" pitchFamily="34" charset="0"/>
                        <a:ea typeface="宋体" pitchFamily="2" charset="-122"/>
                        <a:sym typeface="宋体" pitchFamily="2" charset="-122"/>
                      </a:endParaRPr>
                    </a:p>
                    <a:p>
                      <a:pPr marL="0" marR="0" lvl="0" indent="0" algn="l" defTabSz="914400" rtl="0" eaLnBrk="1" fontAlgn="base" latinLnBrk="0" hangingPunct="1">
                        <a:lnSpc>
                          <a:spcPts val="2400"/>
                        </a:lnSpc>
                        <a:spcBef>
                          <a:spcPct val="0"/>
                        </a:spcBef>
                        <a:spcAft>
                          <a:spcPct val="0"/>
                        </a:spcAft>
                        <a:buClrTx/>
                        <a:buSzTx/>
                        <a:buFont typeface="Arial" pitchFamily="34" charset="0"/>
                        <a:buNone/>
                        <a:tabLst/>
                      </a:pPr>
                      <a:r>
                        <a:rPr kumimoji="0" lang="zh-CN" altLang="en-US" sz="1800" b="0" i="0" u="none" strike="noStrike" cap="none" normalizeH="0" baseline="0" dirty="0" smtClean="0">
                          <a:ln>
                            <a:noFill/>
                          </a:ln>
                          <a:solidFill>
                            <a:srgbClr val="17365D"/>
                          </a:solidFill>
                          <a:effectLst/>
                          <a:latin typeface="Calibri" pitchFamily="34" charset="0"/>
                          <a:ea typeface="宋体" pitchFamily="2" charset="-122"/>
                          <a:sym typeface="宋体" pitchFamily="2" charset="-122"/>
                        </a:rPr>
                        <a:t>        按负责内容分为：</a:t>
                      </a:r>
                      <a:r>
                        <a:rPr kumimoji="0" lang="en-US" sz="1800" b="0" i="0" u="none" strike="noStrike" cap="none" normalizeH="0" baseline="0" dirty="0" smtClean="0">
                          <a:ln>
                            <a:noFill/>
                          </a:ln>
                          <a:solidFill>
                            <a:srgbClr val="17365D"/>
                          </a:solidFill>
                          <a:effectLst/>
                          <a:latin typeface="Calibri" pitchFamily="34" charset="0"/>
                          <a:ea typeface="宋体" pitchFamily="2" charset="-122"/>
                          <a:sym typeface="宋体" pitchFamily="2" charset="-122"/>
                        </a:rPr>
                        <a:t>  </a:t>
                      </a:r>
                      <a:r>
                        <a:rPr kumimoji="0" lang="zh-CN" altLang="en-US" sz="1800" b="0" i="0" u="none" strike="noStrike" cap="none" normalizeH="0" baseline="0" dirty="0" smtClean="0">
                          <a:ln>
                            <a:noFill/>
                          </a:ln>
                          <a:solidFill>
                            <a:srgbClr val="17365D"/>
                          </a:solidFill>
                          <a:effectLst/>
                          <a:latin typeface="Calibri" pitchFamily="34" charset="0"/>
                          <a:ea typeface="宋体" pitchFamily="2" charset="-122"/>
                          <a:sym typeface="宋体" pitchFamily="2" charset="-122"/>
                        </a:rPr>
                        <a:t>微博团队，</a:t>
                      </a:r>
                      <a:r>
                        <a:rPr kumimoji="0" lang="en-US" sz="1800" b="0" i="0" u="none" strike="noStrike" cap="none" normalizeH="0" baseline="0" dirty="0" smtClean="0">
                          <a:ln>
                            <a:noFill/>
                          </a:ln>
                          <a:solidFill>
                            <a:srgbClr val="17365D"/>
                          </a:solidFill>
                          <a:effectLst/>
                          <a:latin typeface="Calibri" pitchFamily="34" charset="0"/>
                          <a:ea typeface="宋体" pitchFamily="2" charset="-122"/>
                          <a:sym typeface="宋体" pitchFamily="2" charset="-122"/>
                        </a:rPr>
                        <a:t> </a:t>
                      </a:r>
                      <a:r>
                        <a:rPr kumimoji="0" lang="zh-CN" altLang="en-US" sz="1800" b="0" i="0" u="none" strike="noStrike" cap="none" normalizeH="0" baseline="0" dirty="0" smtClean="0">
                          <a:ln>
                            <a:noFill/>
                          </a:ln>
                          <a:solidFill>
                            <a:srgbClr val="17365D"/>
                          </a:solidFill>
                          <a:effectLst/>
                          <a:latin typeface="Calibri" pitchFamily="34" charset="0"/>
                          <a:ea typeface="宋体" pitchFamily="2" charset="-122"/>
                          <a:sym typeface="宋体" pitchFamily="2" charset="-122"/>
                        </a:rPr>
                        <a:t>微信团队， 论坛团队，研招小宣团队， 微电影团队</a:t>
                      </a:r>
                      <a:endParaRPr kumimoji="0" lang="en-US" sz="1800" b="0" i="0" u="none" strike="noStrike" cap="none" normalizeH="0" baseline="0" dirty="0" smtClean="0">
                        <a:ln>
                          <a:noFill/>
                        </a:ln>
                        <a:solidFill>
                          <a:srgbClr val="17365D"/>
                        </a:solidFill>
                        <a:effectLst/>
                        <a:latin typeface="Calibri" pitchFamily="34" charset="0"/>
                        <a:ea typeface="宋体" pitchFamily="2" charset="-122"/>
                        <a:sym typeface="宋体" pitchFamily="2" charset="-122"/>
                      </a:endParaRPr>
                    </a:p>
                    <a:p>
                      <a:pPr marL="0" marR="0" lvl="0" indent="0" algn="l" defTabSz="914400" rtl="0" eaLnBrk="1" fontAlgn="base" latinLnBrk="0" hangingPunct="1">
                        <a:lnSpc>
                          <a:spcPts val="2400"/>
                        </a:lnSpc>
                        <a:spcBef>
                          <a:spcPct val="0"/>
                        </a:spcBef>
                        <a:spcAft>
                          <a:spcPct val="0"/>
                        </a:spcAft>
                        <a:buClrTx/>
                        <a:buSzTx/>
                        <a:buFont typeface="Arial" pitchFamily="34" charset="0"/>
                        <a:buNone/>
                        <a:tabLst/>
                      </a:pPr>
                      <a:r>
                        <a:rPr kumimoji="0" lang="en-US" sz="1800" b="0" i="0" u="none" strike="noStrike" cap="none" normalizeH="0" baseline="0" dirty="0" smtClean="0">
                          <a:ln>
                            <a:noFill/>
                          </a:ln>
                          <a:solidFill>
                            <a:srgbClr val="17365D"/>
                          </a:solidFill>
                          <a:effectLst/>
                          <a:latin typeface="Calibri" pitchFamily="34" charset="0"/>
                          <a:ea typeface="宋体" pitchFamily="2" charset="-122"/>
                          <a:sym typeface="宋体" pitchFamily="2" charset="-122"/>
                        </a:rPr>
                        <a:t>        </a:t>
                      </a:r>
                      <a:r>
                        <a:rPr kumimoji="0" lang="zh-CN" altLang="en-US" sz="1800" b="0" i="0" u="none" strike="noStrike" cap="none" normalizeH="0" baseline="0" dirty="0" smtClean="0">
                          <a:ln>
                            <a:noFill/>
                          </a:ln>
                          <a:solidFill>
                            <a:srgbClr val="17365D"/>
                          </a:solidFill>
                          <a:effectLst/>
                          <a:latin typeface="Calibri" pitchFamily="34" charset="0"/>
                          <a:ea typeface="宋体" pitchFamily="2" charset="-122"/>
                          <a:sym typeface="宋体" pitchFamily="2" charset="-122"/>
                        </a:rPr>
                        <a:t>按个人特长分为：  团长，策划组，文案组和秘书处（负责考勤，工作记 录，纪念品和奖品发放，劳务费管理等）</a:t>
                      </a:r>
                      <a:r>
                        <a:rPr kumimoji="0" lang="en-US" sz="1800" b="0" i="0" u="none" strike="noStrike" cap="none" normalizeH="0" baseline="0" dirty="0" smtClean="0">
                          <a:ln>
                            <a:noFill/>
                          </a:ln>
                          <a:solidFill>
                            <a:srgbClr val="17365D"/>
                          </a:solidFill>
                          <a:effectLst/>
                          <a:latin typeface="Calibri" pitchFamily="34" charset="0"/>
                          <a:ea typeface="宋体" pitchFamily="2" charset="-122"/>
                          <a:sym typeface="宋体" pitchFamily="2" charset="-122"/>
                        </a:rPr>
                        <a:t>       </a:t>
                      </a:r>
                      <a:endParaRPr kumimoji="0" lang="zh-CN" altLang="en-US" sz="1800" b="0" i="0" u="none" strike="noStrike" cap="none" normalizeH="0" baseline="0" dirty="0" smtClean="0">
                        <a:ln>
                          <a:noFill/>
                        </a:ln>
                        <a:solidFill>
                          <a:srgbClr val="17365D"/>
                        </a:solidFill>
                        <a:effectLst/>
                        <a:latin typeface="Calibri" pitchFamily="34" charset="0"/>
                        <a:ea typeface="宋体" pitchFamily="2" charset="-122"/>
                        <a:sym typeface="宋体" pitchFamily="2" charset="-122"/>
                      </a:endParaRPr>
                    </a:p>
                    <a:p>
                      <a:pPr marL="0" marR="0" lvl="0" indent="0" algn="l" defTabSz="914400" rtl="0" eaLnBrk="1" fontAlgn="base" latinLnBrk="0" hangingPunct="1">
                        <a:lnSpc>
                          <a:spcPts val="2400"/>
                        </a:lnSpc>
                        <a:spcBef>
                          <a:spcPct val="0"/>
                        </a:spcBef>
                        <a:spcAft>
                          <a:spcPct val="0"/>
                        </a:spcAft>
                        <a:buClrTx/>
                        <a:buSzTx/>
                        <a:buFont typeface="Arial" pitchFamily="34" charset="0"/>
                        <a:buNone/>
                        <a:tabLst/>
                      </a:pPr>
                      <a:endParaRPr kumimoji="0" lang="zh-CN" altLang="en-US" sz="2200" b="0" i="0" u="none" strike="noStrike" cap="none" normalizeH="0" baseline="0" dirty="0" smtClean="0">
                        <a:ln>
                          <a:noFill/>
                        </a:ln>
                        <a:solidFill>
                          <a:srgbClr val="17365D"/>
                        </a:solidFill>
                        <a:effectLst/>
                        <a:latin typeface="Calibri" pitchFamily="34" charset="0"/>
                        <a:ea typeface="宋体" pitchFamily="2" charset="-122"/>
                        <a:sym typeface="宋体" pitchFamily="2" charset="-122"/>
                      </a:endParaRPr>
                    </a:p>
                    <a:p>
                      <a:pPr marL="0" marR="0" lvl="0" indent="0" algn="l" defTabSz="914400" rtl="0" eaLnBrk="1" fontAlgn="base" latinLnBrk="0" hangingPunct="1">
                        <a:lnSpc>
                          <a:spcPts val="2400"/>
                        </a:lnSpc>
                        <a:spcBef>
                          <a:spcPct val="0"/>
                        </a:spcBef>
                        <a:spcAft>
                          <a:spcPct val="0"/>
                        </a:spcAft>
                        <a:buClrTx/>
                        <a:buSzTx/>
                        <a:buFont typeface="Arial" pitchFamily="34" charset="0"/>
                        <a:buNone/>
                        <a:tabLst/>
                      </a:pPr>
                      <a:r>
                        <a:rPr kumimoji="0" lang="en-US" sz="2200" b="0" i="0" u="none" strike="noStrike" cap="none" normalizeH="0" baseline="0" dirty="0" smtClean="0">
                          <a:ln>
                            <a:noFill/>
                          </a:ln>
                          <a:solidFill>
                            <a:srgbClr val="1A93C8"/>
                          </a:solidFill>
                          <a:effectLst/>
                          <a:latin typeface="Calibri" pitchFamily="34" charset="0"/>
                          <a:ea typeface="宋体" pitchFamily="2" charset="-122"/>
                          <a:sym typeface="Calibri" pitchFamily="34" charset="0"/>
                        </a:rPr>
                        <a:t>                           </a:t>
                      </a:r>
                      <a:r>
                        <a:rPr kumimoji="0" lang="en-US" sz="2200" b="0" i="0" u="none" strike="noStrike" cap="none" normalizeH="0" baseline="0" dirty="0" smtClean="0">
                          <a:ln>
                            <a:noFill/>
                          </a:ln>
                          <a:solidFill>
                            <a:srgbClr val="17365D"/>
                          </a:solidFill>
                          <a:effectLst/>
                          <a:latin typeface="Calibri" pitchFamily="34" charset="0"/>
                          <a:ea typeface="宋体" pitchFamily="2" charset="-122"/>
                          <a:sym typeface="宋体" pitchFamily="2" charset="-122"/>
                        </a:rPr>
                        <a:t>              </a:t>
                      </a:r>
                      <a:endParaRPr kumimoji="0" lang="zh-CN" altLang="en-US" sz="2200" b="0" i="0" u="none" strike="noStrike" cap="none" normalizeH="0" baseline="0" dirty="0" smtClean="0">
                        <a:ln>
                          <a:noFill/>
                        </a:ln>
                        <a:solidFill>
                          <a:srgbClr val="E36C09"/>
                        </a:solidFill>
                        <a:effectLst/>
                        <a:latin typeface="Calibri" pitchFamily="34" charset="0"/>
                        <a:ea typeface="宋体" pitchFamily="2" charset="-122"/>
                        <a:sym typeface="宋体" pitchFamily="2" charset="-122"/>
                      </a:endParaRPr>
                    </a:p>
                  </a:txBody>
                  <a:tcPr marL="91439" marR="91439" marT="62272" marB="62272" horzOverflow="overflow">
                    <a:lnL w="28575" cap="flat" cmpd="sng" algn="ctr">
                      <a:solidFill>
                        <a:srgbClr val="00B050"/>
                      </a:solidFill>
                      <a:prstDash val="solid"/>
                      <a:round/>
                      <a:headEnd type="none" w="med" len="med"/>
                      <a:tailEnd type="none" w="med" len="med"/>
                    </a:lnL>
                    <a:lnR cap="flat">
                      <a:noFill/>
                    </a:lnR>
                    <a:lnT cap="flat">
                      <a:noFill/>
                    </a:lnT>
                    <a:lnB cap="flat">
                      <a:noFill/>
                    </a:lnB>
                    <a:lnTlToBr>
                      <a:noFill/>
                    </a:lnTlToBr>
                    <a:lnBlToTr>
                      <a:noFill/>
                    </a:lnBlToTr>
                    <a:noFill/>
                  </a:tcPr>
                </a:tc>
              </a:tr>
            </a:tbl>
          </a:graphicData>
        </a:graphic>
      </p:graphicFrame>
    </p:spTree>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矩形 4"/>
          <p:cNvSpPr>
            <a:spLocks noChangeArrowheads="1"/>
          </p:cNvSpPr>
          <p:nvPr/>
        </p:nvSpPr>
        <p:spPr bwMode="auto">
          <a:xfrm>
            <a:off x="0" y="6540500"/>
            <a:ext cx="9144000" cy="317500"/>
          </a:xfrm>
          <a:prstGeom prst="rect">
            <a:avLst/>
          </a:prstGeom>
          <a:solidFill>
            <a:schemeClr val="tx2"/>
          </a:solidFill>
          <a:ln w="25400">
            <a:solidFill>
              <a:schemeClr val="tx2"/>
            </a:solidFill>
            <a:miter lim="800000"/>
            <a:headEnd/>
            <a:tailEnd/>
          </a:ln>
        </p:spPr>
        <p:txBody>
          <a:bodyPr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0070C0"/>
              </a:solidFill>
              <a:latin typeface="宋体" panose="02010600030101010101" pitchFamily="2" charset="-122"/>
              <a:sym typeface="宋体" panose="02010600030101010101" pitchFamily="2" charset="-122"/>
            </a:endParaRPr>
          </a:p>
        </p:txBody>
      </p:sp>
      <p:graphicFrame>
        <p:nvGraphicFramePr>
          <p:cNvPr id="11267" name="Group 3"/>
          <p:cNvGraphicFramePr>
            <a:graphicFrameLocks noGrp="1"/>
          </p:cNvGraphicFramePr>
          <p:nvPr/>
        </p:nvGraphicFramePr>
        <p:xfrm>
          <a:off x="304800" y="1447800"/>
          <a:ext cx="6096000" cy="2114550"/>
        </p:xfrm>
        <a:graphic>
          <a:graphicData uri="http://schemas.openxmlformats.org/drawingml/2006/table">
            <a:tbl>
              <a:tblPr/>
              <a:tblGrid>
                <a:gridCol w="2362200"/>
                <a:gridCol w="3733800"/>
              </a:tblGrid>
              <a:tr h="2114550">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en-US" sz="2400" b="1" i="0" u="none" strike="noStrike" kern="1200" cap="none" normalizeH="0" baseline="0" dirty="0" smtClean="0">
                          <a:ln>
                            <a:noFill/>
                          </a:ln>
                          <a:solidFill>
                            <a:srgbClr val="17365D"/>
                          </a:solidFill>
                          <a:effectLst/>
                          <a:latin typeface="Calibri" pitchFamily="34" charset="0"/>
                          <a:ea typeface="宋体" pitchFamily="2" charset="-122"/>
                          <a:cs typeface="+mn-cs"/>
                          <a:sym typeface="宋体" pitchFamily="2" charset="-122"/>
                        </a:rPr>
                        <a:t>1.3.【</a:t>
                      </a:r>
                      <a:r>
                        <a:rPr kumimoji="0" lang="zh-CN" altLang="en-US" sz="2400" b="1" i="0" u="none" strike="noStrike" kern="1200" cap="none" normalizeH="0" baseline="0" dirty="0" smtClean="0">
                          <a:ln>
                            <a:noFill/>
                          </a:ln>
                          <a:solidFill>
                            <a:srgbClr val="17365D"/>
                          </a:solidFill>
                          <a:effectLst/>
                          <a:latin typeface="Calibri" pitchFamily="34" charset="0"/>
                          <a:ea typeface="宋体" pitchFamily="2" charset="-122"/>
                          <a:cs typeface="+mn-cs"/>
                          <a:sym typeface="宋体" pitchFamily="2" charset="-122"/>
                        </a:rPr>
                        <a:t>制度</a:t>
                      </a:r>
                      <a:r>
                        <a:rPr kumimoji="0" lang="en-US" altLang="en-US" sz="2400" b="1" i="0" u="none" strike="noStrike" kern="1200" cap="none" normalizeH="0" baseline="0" dirty="0" smtClean="0">
                          <a:ln>
                            <a:noFill/>
                          </a:ln>
                          <a:solidFill>
                            <a:srgbClr val="17365D"/>
                          </a:solidFill>
                          <a:effectLst/>
                          <a:latin typeface="Calibri" pitchFamily="34" charset="0"/>
                          <a:ea typeface="宋体" pitchFamily="2" charset="-122"/>
                          <a:cs typeface="+mn-cs"/>
                          <a:sym typeface="宋体" pitchFamily="2" charset="-122"/>
                        </a:rPr>
                        <a:t>】</a:t>
                      </a:r>
                      <a:r>
                        <a:rPr kumimoji="0" lang="zh-CN" altLang="en-US" sz="2400" b="1" i="0" u="none" strike="noStrike" kern="1200" cap="none" normalizeH="0" baseline="0" dirty="0" smtClean="0">
                          <a:ln>
                            <a:noFill/>
                          </a:ln>
                          <a:solidFill>
                            <a:srgbClr val="17365D"/>
                          </a:solidFill>
                          <a:effectLst/>
                          <a:latin typeface="Calibri" pitchFamily="34" charset="0"/>
                          <a:ea typeface="宋体" pitchFamily="2" charset="-122"/>
                          <a:cs typeface="+mn-cs"/>
                          <a:sym typeface="宋体" pitchFamily="2" charset="-122"/>
                        </a:rPr>
                        <a:t> </a:t>
                      </a:r>
                    </a:p>
                  </a:txBody>
                  <a:tcPr marL="91439" marR="91439" marT="62260" marB="62260" horzOverflow="overflow">
                    <a:lnL cap="flat">
                      <a:noFill/>
                    </a:lnL>
                    <a:lnR w="28575" cap="flat" cmpd="sng" algn="ctr">
                      <a:solidFill>
                        <a:srgbClr val="00B050"/>
                      </a:solidFill>
                      <a:prstDash val="solid"/>
                      <a:round/>
                      <a:headEnd type="none" w="med" len="med"/>
                      <a:tailEnd type="none" w="med" len="med"/>
                    </a:lnR>
                    <a:lnT cap="fla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2700" b="1" i="0" u="none" strike="noStrike" cap="none" normalizeH="0" baseline="0" dirty="0" smtClean="0">
                          <a:ln>
                            <a:noFill/>
                          </a:ln>
                          <a:solidFill>
                            <a:srgbClr val="17365D"/>
                          </a:solidFill>
                          <a:effectLst/>
                          <a:latin typeface="Calibri" pitchFamily="34" charset="0"/>
                          <a:ea typeface="宋体" pitchFamily="2" charset="-122"/>
                          <a:sym typeface="宋体" pitchFamily="2" charset="-122"/>
                        </a:rPr>
                        <a:t>例会交流：</a:t>
                      </a:r>
                      <a:endParaRPr kumimoji="0" lang="en-US" sz="2700" b="1" i="0" u="none" strike="noStrike" cap="none" normalizeH="0" baseline="0" dirty="0" smtClean="0">
                        <a:ln>
                          <a:noFill/>
                        </a:ln>
                        <a:solidFill>
                          <a:srgbClr val="17365D"/>
                        </a:solidFill>
                        <a:effectLst/>
                        <a:latin typeface="Calibri" pitchFamily="34" charset="0"/>
                        <a:ea typeface="宋体" pitchFamily="2" charset="-122"/>
                        <a:sym typeface="宋体" pitchFamily="2" charset="-122"/>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2200" b="0" i="0" u="none" strike="noStrike" cap="none" normalizeH="0" baseline="0" dirty="0" smtClean="0">
                        <a:ln>
                          <a:noFill/>
                        </a:ln>
                        <a:solidFill>
                          <a:srgbClr val="17365D"/>
                        </a:solidFill>
                        <a:effectLst/>
                        <a:latin typeface="Calibri" pitchFamily="34" charset="0"/>
                        <a:ea typeface="宋体" pitchFamily="2" charset="-122"/>
                        <a:sym typeface="宋体" pitchFamily="2" charset="-122"/>
                      </a:endParaRPr>
                    </a:p>
                    <a:p>
                      <a:pPr marL="0" marR="0" lvl="0" indent="0" algn="l" defTabSz="914400" rtl="0" eaLnBrk="1" fontAlgn="base" latinLnBrk="0" hangingPunct="1">
                        <a:lnSpc>
                          <a:spcPts val="2400"/>
                        </a:lnSpc>
                        <a:spcBef>
                          <a:spcPct val="0"/>
                        </a:spcBef>
                        <a:spcAft>
                          <a:spcPct val="0"/>
                        </a:spcAft>
                        <a:buClrTx/>
                        <a:buSzTx/>
                        <a:buFont typeface="Arial" pitchFamily="34" charset="0"/>
                        <a:buNone/>
                        <a:tabLst/>
                      </a:pPr>
                      <a:r>
                        <a:rPr kumimoji="0" lang="en-US" sz="2200" b="0" i="0" u="none" strike="noStrike" cap="none" normalizeH="0" baseline="0" dirty="0" smtClean="0">
                          <a:ln>
                            <a:noFill/>
                          </a:ln>
                          <a:solidFill>
                            <a:srgbClr val="17365D"/>
                          </a:solidFill>
                          <a:effectLst/>
                          <a:latin typeface="Calibri" pitchFamily="34" charset="0"/>
                          <a:ea typeface="宋体" pitchFamily="2" charset="-122"/>
                          <a:sym typeface="宋体" pitchFamily="2" charset="-122"/>
                        </a:rPr>
                        <a:t>        </a:t>
                      </a:r>
                      <a:r>
                        <a:rPr kumimoji="0" lang="zh-CN" altLang="en-US" sz="1800" b="0" i="0" u="none" strike="noStrike" cap="none" normalizeH="0" baseline="0" dirty="0" smtClean="0">
                          <a:ln>
                            <a:noFill/>
                          </a:ln>
                          <a:solidFill>
                            <a:srgbClr val="17365D"/>
                          </a:solidFill>
                          <a:effectLst/>
                          <a:latin typeface="Calibri" pitchFamily="34" charset="0"/>
                          <a:ea typeface="宋体" pitchFamily="2" charset="-122"/>
                          <a:sym typeface="宋体" pitchFamily="2" charset="-122"/>
                        </a:rPr>
                        <a:t>每周一次例会，汇报进展和计划，学习相关文件政策，头脑风暴。</a:t>
                      </a:r>
                      <a:endParaRPr kumimoji="0" lang="en-US" sz="1800" b="0" i="0" u="none" strike="noStrike" cap="none" normalizeH="0" baseline="0" dirty="0" smtClean="0">
                        <a:ln>
                          <a:noFill/>
                        </a:ln>
                        <a:solidFill>
                          <a:srgbClr val="17365D"/>
                        </a:solidFill>
                        <a:effectLst/>
                        <a:latin typeface="Calibri" pitchFamily="34" charset="0"/>
                        <a:ea typeface="宋体" pitchFamily="2" charset="-122"/>
                        <a:sym typeface="宋体" pitchFamily="2" charset="-122"/>
                      </a:endParaRPr>
                    </a:p>
                    <a:p>
                      <a:pPr marL="0" marR="0" lvl="0" indent="0" algn="l" defTabSz="914400" rtl="0" eaLnBrk="1" fontAlgn="base" latinLnBrk="0" hangingPunct="1">
                        <a:lnSpc>
                          <a:spcPts val="2400"/>
                        </a:lnSpc>
                        <a:spcBef>
                          <a:spcPct val="0"/>
                        </a:spcBef>
                        <a:spcAft>
                          <a:spcPct val="0"/>
                        </a:spcAft>
                        <a:buClrTx/>
                        <a:buSzTx/>
                        <a:buFont typeface="Arial" pitchFamily="34" charset="0"/>
                        <a:buNone/>
                        <a:tabLst/>
                      </a:pPr>
                      <a:r>
                        <a:rPr kumimoji="0" lang="en-US" sz="1800" b="0" i="0" u="none" strike="noStrike" cap="none" normalizeH="0" baseline="0" dirty="0" smtClean="0">
                          <a:ln>
                            <a:noFill/>
                          </a:ln>
                          <a:solidFill>
                            <a:srgbClr val="17365D"/>
                          </a:solidFill>
                          <a:effectLst/>
                          <a:latin typeface="Calibri" pitchFamily="34" charset="0"/>
                          <a:ea typeface="宋体" pitchFamily="2" charset="-122"/>
                          <a:sym typeface="宋体" pitchFamily="2" charset="-122"/>
                        </a:rPr>
                        <a:t>        </a:t>
                      </a:r>
                      <a:r>
                        <a:rPr kumimoji="0" lang="zh-CN" altLang="en-US" sz="1800" b="0" i="0" u="none" strike="noStrike" cap="none" normalizeH="0" baseline="0" dirty="0" smtClean="0">
                          <a:ln>
                            <a:noFill/>
                          </a:ln>
                          <a:solidFill>
                            <a:srgbClr val="17365D"/>
                          </a:solidFill>
                          <a:effectLst/>
                          <a:latin typeface="Calibri" pitchFamily="34" charset="0"/>
                          <a:ea typeface="宋体" pitchFamily="2" charset="-122"/>
                          <a:sym typeface="宋体" pitchFamily="2" charset="-122"/>
                        </a:rPr>
                        <a:t>每月一次专题总结。</a:t>
                      </a:r>
                      <a:endParaRPr kumimoji="0" lang="zh-CN" altLang="en-US" sz="1800" b="0" i="0" u="none" strike="noStrike" cap="none" normalizeH="0" baseline="0" dirty="0" smtClean="0">
                        <a:ln>
                          <a:noFill/>
                        </a:ln>
                        <a:solidFill>
                          <a:srgbClr val="E36C09"/>
                        </a:solidFill>
                        <a:effectLst/>
                        <a:latin typeface="Calibri" pitchFamily="34" charset="0"/>
                        <a:ea typeface="宋体" pitchFamily="2" charset="-122"/>
                        <a:sym typeface="宋体" pitchFamily="2" charset="-122"/>
                      </a:endParaRPr>
                    </a:p>
                  </a:txBody>
                  <a:tcPr marL="91439" marR="91439" marT="62260" marB="62260" horzOverflow="overflow">
                    <a:lnL w="28575" cap="flat" cmpd="sng" algn="ctr">
                      <a:solidFill>
                        <a:srgbClr val="00B050"/>
                      </a:solidFill>
                      <a:prstDash val="solid"/>
                      <a:round/>
                      <a:headEnd type="none" w="med" len="med"/>
                      <a:tailEnd type="none" w="med" len="med"/>
                    </a:lnL>
                    <a:lnR cap="flat">
                      <a:noFill/>
                    </a:lnR>
                    <a:lnT cap="flat">
                      <a:noFill/>
                    </a:lnT>
                    <a:lnB cap="flat">
                      <a:noFill/>
                    </a:lnB>
                    <a:lnTlToBr>
                      <a:noFill/>
                    </a:lnTlToBr>
                    <a:lnBlToTr>
                      <a:noFill/>
                    </a:lnBlToTr>
                    <a:noFill/>
                  </a:tcPr>
                </a:tc>
              </a:tr>
            </a:tbl>
          </a:graphicData>
        </a:graphic>
      </p:graphicFrame>
      <p:pic>
        <p:nvPicPr>
          <p:cNvPr id="53255" name="Picture 3" descr="QQ图片20140915215138"/>
          <p:cNvPicPr>
            <a:picLocks noChangeAspect="1" noChangeArrowheads="1"/>
          </p:cNvPicPr>
          <p:nvPr/>
        </p:nvPicPr>
        <p:blipFill>
          <a:blip r:embed="rId2">
            <a:extLst>
              <a:ext uri="{28A0092B-C50C-407E-A947-70E740481C1C}">
                <a14:useLocalDpi xmlns:a14="http://schemas.microsoft.com/office/drawing/2010/main" val="0"/>
              </a:ext>
            </a:extLst>
          </a:blip>
          <a:srcRect r="12003"/>
          <a:stretch>
            <a:fillRect/>
          </a:stretch>
        </p:blipFill>
        <p:spPr bwMode="auto">
          <a:xfrm>
            <a:off x="3492500" y="3724275"/>
            <a:ext cx="2141538" cy="205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6" name="Picture 2" descr="C:\Users\Administrator\AppData\Roaming\Tencent\Users\287336002\QQ\WinTemp\RichOle\T16D3%(HV[LV{J]]VGUNH2F.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1981200"/>
            <a:ext cx="2333625"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7" name="Text Box 95"/>
          <p:cNvSpPr>
            <a:spLocks noChangeArrowheads="1"/>
          </p:cNvSpPr>
          <p:nvPr/>
        </p:nvSpPr>
        <p:spPr bwMode="auto">
          <a:xfrm>
            <a:off x="971550" y="6026150"/>
            <a:ext cx="1871663"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zh-CN" altLang="en-US" sz="1600">
                <a:solidFill>
                  <a:srgbClr val="17365D"/>
                </a:solidFill>
                <a:latin typeface="Calibri" panose="020F0502020204030204" pitchFamily="34" charset="0"/>
                <a:sym typeface="宋体" panose="02010600030101010101" pitchFamily="2" charset="-122"/>
              </a:rPr>
              <a:t>研招办工作人员给同学指导</a:t>
            </a:r>
            <a:endParaRPr lang="en-US" altLang="zh-CN" sz="1600">
              <a:solidFill>
                <a:srgbClr val="17365D"/>
              </a:solidFill>
              <a:latin typeface="Calibri" panose="020F0502020204030204" pitchFamily="34" charset="0"/>
              <a:sym typeface="Calibri" panose="020F0502020204030204" pitchFamily="34" charset="0"/>
            </a:endParaRPr>
          </a:p>
        </p:txBody>
      </p:sp>
      <p:sp>
        <p:nvSpPr>
          <p:cNvPr id="53258" name="Text Box 95"/>
          <p:cNvSpPr>
            <a:spLocks noChangeArrowheads="1"/>
          </p:cNvSpPr>
          <p:nvPr/>
        </p:nvSpPr>
        <p:spPr bwMode="auto">
          <a:xfrm>
            <a:off x="3657600" y="6019800"/>
            <a:ext cx="203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zh-CN" altLang="en-US">
                <a:solidFill>
                  <a:srgbClr val="17365D"/>
                </a:solidFill>
                <a:latin typeface="Calibri" panose="020F0502020204030204" pitchFamily="34" charset="0"/>
                <a:sym typeface="宋体" panose="02010600030101010101" pitchFamily="2" charset="-122"/>
              </a:rPr>
              <a:t>研招智囊团专题调研总结会</a:t>
            </a:r>
            <a:endParaRPr lang="en-US" altLang="zh-CN">
              <a:solidFill>
                <a:srgbClr val="17365D"/>
              </a:solidFill>
              <a:latin typeface="Calibri" panose="020F0502020204030204" pitchFamily="34" charset="0"/>
              <a:sym typeface="Calibri" panose="020F0502020204030204" pitchFamily="34" charset="0"/>
            </a:endParaRPr>
          </a:p>
        </p:txBody>
      </p:sp>
      <p:sp>
        <p:nvSpPr>
          <p:cNvPr id="53259" name="Text Box 95"/>
          <p:cNvSpPr>
            <a:spLocks noChangeArrowheads="1"/>
          </p:cNvSpPr>
          <p:nvPr/>
        </p:nvSpPr>
        <p:spPr bwMode="auto">
          <a:xfrm>
            <a:off x="6732588" y="6016625"/>
            <a:ext cx="15700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zh-CN" altLang="en-US">
                <a:solidFill>
                  <a:srgbClr val="17365D"/>
                </a:solidFill>
                <a:latin typeface="Calibri" panose="020F0502020204030204" pitchFamily="34" charset="0"/>
                <a:sym typeface="宋体" panose="02010600030101010101" pitchFamily="2" charset="-122"/>
              </a:rPr>
              <a:t>研招智囊团每周例会</a:t>
            </a:r>
            <a:endParaRPr lang="en-US" altLang="zh-CN">
              <a:solidFill>
                <a:srgbClr val="17365D"/>
              </a:solidFill>
              <a:latin typeface="Calibri" panose="020F0502020204030204" pitchFamily="34" charset="0"/>
              <a:sym typeface="Calibri" panose="020F0502020204030204" pitchFamily="34" charset="0"/>
            </a:endParaRPr>
          </a:p>
        </p:txBody>
      </p:sp>
      <p:pic>
        <p:nvPicPr>
          <p:cNvPr id="53260"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3724275"/>
            <a:ext cx="2225675" cy="212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矩形 4"/>
          <p:cNvSpPr>
            <a:spLocks noChangeArrowheads="1"/>
          </p:cNvSpPr>
          <p:nvPr/>
        </p:nvSpPr>
        <p:spPr bwMode="auto">
          <a:xfrm>
            <a:off x="0" y="6540500"/>
            <a:ext cx="9144000" cy="317500"/>
          </a:xfrm>
          <a:prstGeom prst="rect">
            <a:avLst/>
          </a:prstGeom>
          <a:solidFill>
            <a:schemeClr val="tx2"/>
          </a:solidFill>
          <a:ln w="25400">
            <a:solidFill>
              <a:schemeClr val="tx2"/>
            </a:solidFill>
            <a:miter lim="800000"/>
            <a:headEnd/>
            <a:tailEnd/>
          </a:ln>
        </p:spPr>
        <p:txBody>
          <a:bodyPr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0070C0"/>
              </a:solidFill>
              <a:latin typeface="宋体" panose="02010600030101010101" pitchFamily="2" charset="-122"/>
              <a:sym typeface="宋体" panose="02010600030101010101" pitchFamily="2" charset="-122"/>
            </a:endParaRPr>
          </a:p>
        </p:txBody>
      </p:sp>
      <p:pic>
        <p:nvPicPr>
          <p:cNvPr id="54275" name="Picture 1" descr="C:\Users\Administrator\AppData\Roaming\Tencent\Users\287336002\QQ\WinTemp\RichOle\T%@44K)@M87_HS1WE$P0S(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3330575"/>
            <a:ext cx="1657350" cy="2579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6" name="Picture 1" descr="C:\Users\Administrator\AppData\Roaming\Tencent\Users\287336002\QQ\WinTemp\RichOle\HX[P8GNGJR@$7KR]14V@JO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4267200"/>
            <a:ext cx="3552825"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293" name="Group 5"/>
          <p:cNvGraphicFramePr>
            <a:graphicFrameLocks noGrp="1"/>
          </p:cNvGraphicFramePr>
          <p:nvPr/>
        </p:nvGraphicFramePr>
        <p:xfrm>
          <a:off x="381000" y="1371600"/>
          <a:ext cx="8610600" cy="2530475"/>
        </p:xfrm>
        <a:graphic>
          <a:graphicData uri="http://schemas.openxmlformats.org/drawingml/2006/table">
            <a:tbl>
              <a:tblPr/>
              <a:tblGrid>
                <a:gridCol w="2432613"/>
                <a:gridCol w="6177987"/>
              </a:tblGrid>
              <a:tr h="2530475">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en-US" sz="2400" b="1" i="0" u="none" strike="noStrike" kern="1200" cap="none" normalizeH="0" baseline="0" dirty="0" smtClean="0">
                          <a:ln>
                            <a:noFill/>
                          </a:ln>
                          <a:solidFill>
                            <a:srgbClr val="17365D"/>
                          </a:solidFill>
                          <a:effectLst/>
                          <a:latin typeface="Calibri" pitchFamily="34" charset="0"/>
                          <a:ea typeface="宋体" pitchFamily="2" charset="-122"/>
                          <a:cs typeface="+mn-cs"/>
                          <a:sym typeface="宋体" pitchFamily="2" charset="-122"/>
                        </a:rPr>
                        <a:t>1.3.【</a:t>
                      </a:r>
                      <a:r>
                        <a:rPr kumimoji="0" lang="zh-CN" altLang="en-US" sz="2400" b="1" i="0" u="none" strike="noStrike" kern="1200" cap="none" normalizeH="0" baseline="0" dirty="0" smtClean="0">
                          <a:ln>
                            <a:noFill/>
                          </a:ln>
                          <a:solidFill>
                            <a:srgbClr val="17365D"/>
                          </a:solidFill>
                          <a:effectLst/>
                          <a:latin typeface="Calibri" pitchFamily="34" charset="0"/>
                          <a:ea typeface="宋体" pitchFamily="2" charset="-122"/>
                          <a:cs typeface="+mn-cs"/>
                          <a:sym typeface="宋体" pitchFamily="2" charset="-122"/>
                        </a:rPr>
                        <a:t>制度</a:t>
                      </a:r>
                      <a:r>
                        <a:rPr kumimoji="0" lang="en-US" altLang="en-US" sz="2400" b="1" i="0" u="none" strike="noStrike" kern="1200" cap="none" normalizeH="0" baseline="0" dirty="0" smtClean="0">
                          <a:ln>
                            <a:noFill/>
                          </a:ln>
                          <a:solidFill>
                            <a:srgbClr val="17365D"/>
                          </a:solidFill>
                          <a:effectLst/>
                          <a:latin typeface="Calibri" pitchFamily="34" charset="0"/>
                          <a:ea typeface="宋体" pitchFamily="2" charset="-122"/>
                          <a:cs typeface="+mn-cs"/>
                          <a:sym typeface="宋体" pitchFamily="2" charset="-122"/>
                        </a:rPr>
                        <a:t>】</a:t>
                      </a:r>
                      <a:r>
                        <a:rPr kumimoji="0" lang="zh-CN" altLang="en-US" sz="2400" b="1" i="0" u="none" strike="noStrike" kern="1200" cap="none" normalizeH="0" baseline="0" dirty="0" smtClean="0">
                          <a:ln>
                            <a:noFill/>
                          </a:ln>
                          <a:solidFill>
                            <a:srgbClr val="17365D"/>
                          </a:solidFill>
                          <a:effectLst/>
                          <a:latin typeface="Calibri" pitchFamily="34" charset="0"/>
                          <a:ea typeface="宋体" pitchFamily="2" charset="-122"/>
                          <a:cs typeface="+mn-cs"/>
                          <a:sym typeface="宋体" pitchFamily="2" charset="-122"/>
                        </a:rPr>
                        <a:t> </a:t>
                      </a:r>
                    </a:p>
                  </a:txBody>
                  <a:tcPr marL="91439" marR="91439" marT="62293" marB="62293" horzOverflow="overflow">
                    <a:lnL cap="flat">
                      <a:noFill/>
                    </a:lnL>
                    <a:lnR w="28575" cap="flat" cmpd="sng" algn="ctr">
                      <a:solidFill>
                        <a:srgbClr val="00B050"/>
                      </a:solidFill>
                      <a:prstDash val="solid"/>
                      <a:round/>
                      <a:headEnd type="none" w="med" len="med"/>
                      <a:tailEnd type="none" w="med" len="med"/>
                    </a:lnR>
                    <a:lnT cap="fla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2700" b="1" i="0" u="none" strike="noStrike" cap="none" normalizeH="0" baseline="0" dirty="0" smtClean="0">
                          <a:ln>
                            <a:noFill/>
                          </a:ln>
                          <a:solidFill>
                            <a:srgbClr val="17365D"/>
                          </a:solidFill>
                          <a:effectLst/>
                          <a:latin typeface="Calibri" pitchFamily="34" charset="0"/>
                          <a:ea typeface="宋体" pitchFamily="2" charset="-122"/>
                          <a:sym typeface="宋体" pitchFamily="2" charset="-122"/>
                        </a:rPr>
                        <a:t>奖励机制：</a:t>
                      </a:r>
                      <a:endParaRPr kumimoji="0" lang="en-US" sz="2700" b="1" i="0" u="none" strike="noStrike" cap="none" normalizeH="0" baseline="0" dirty="0" smtClean="0">
                        <a:ln>
                          <a:noFill/>
                        </a:ln>
                        <a:solidFill>
                          <a:srgbClr val="17365D"/>
                        </a:solidFill>
                        <a:effectLst/>
                        <a:latin typeface="Calibri" pitchFamily="34" charset="0"/>
                        <a:ea typeface="宋体" pitchFamily="2" charset="-122"/>
                        <a:sym typeface="宋体" pitchFamily="2" charset="-122"/>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2200" b="0" i="0" u="none" strike="noStrike" cap="none" normalizeH="0" baseline="0" dirty="0" smtClean="0">
                        <a:ln>
                          <a:noFill/>
                        </a:ln>
                        <a:solidFill>
                          <a:srgbClr val="17365D"/>
                        </a:solidFill>
                        <a:effectLst/>
                        <a:latin typeface="Calibri" pitchFamily="34" charset="0"/>
                        <a:ea typeface="宋体" pitchFamily="2" charset="-122"/>
                        <a:sym typeface="宋体" pitchFamily="2" charset="-122"/>
                      </a:endParaRPr>
                    </a:p>
                    <a:p>
                      <a:pPr marL="0" marR="0" lvl="0" indent="0" algn="l" defTabSz="914400" rtl="0" eaLnBrk="1" fontAlgn="base" latinLnBrk="0" hangingPunct="1">
                        <a:lnSpc>
                          <a:spcPts val="2400"/>
                        </a:lnSpc>
                        <a:spcBef>
                          <a:spcPct val="0"/>
                        </a:spcBef>
                        <a:spcAft>
                          <a:spcPct val="0"/>
                        </a:spcAft>
                        <a:buClrTx/>
                        <a:buSzTx/>
                        <a:buFont typeface="Arial" pitchFamily="34" charset="0"/>
                        <a:buNone/>
                        <a:tabLst/>
                      </a:pPr>
                      <a:r>
                        <a:rPr kumimoji="0" lang="en-US" sz="2200" b="0" i="0" u="none" strike="noStrike" cap="none" normalizeH="0" baseline="0" dirty="0" smtClean="0">
                          <a:ln>
                            <a:noFill/>
                          </a:ln>
                          <a:solidFill>
                            <a:srgbClr val="17365D"/>
                          </a:solidFill>
                          <a:effectLst/>
                          <a:latin typeface="Calibri" pitchFamily="34" charset="0"/>
                          <a:ea typeface="宋体" pitchFamily="2" charset="-122"/>
                          <a:sym typeface="宋体" pitchFamily="2" charset="-122"/>
                        </a:rPr>
                        <a:t>   </a:t>
                      </a:r>
                      <a:r>
                        <a:rPr kumimoji="0" lang="zh-CN" altLang="en-US" sz="1800" b="0" i="0" u="none" strike="noStrike" cap="none" normalizeH="0" baseline="0" dirty="0" smtClean="0">
                          <a:ln>
                            <a:noFill/>
                          </a:ln>
                          <a:solidFill>
                            <a:srgbClr val="17365D"/>
                          </a:solidFill>
                          <a:effectLst/>
                          <a:latin typeface="Calibri" pitchFamily="34" charset="0"/>
                          <a:ea typeface="宋体" pitchFamily="2" charset="-122"/>
                          <a:sym typeface="宋体" pitchFamily="2" charset="-122"/>
                        </a:rPr>
                        <a:t>智囊团成员： 每月两个等级劳务费</a:t>
                      </a:r>
                      <a:endParaRPr kumimoji="0" lang="en-US" sz="1800" b="0" i="0" u="none" strike="noStrike" cap="none" normalizeH="0" baseline="0" dirty="0" smtClean="0">
                        <a:ln>
                          <a:noFill/>
                        </a:ln>
                        <a:solidFill>
                          <a:srgbClr val="17365D"/>
                        </a:solidFill>
                        <a:effectLst/>
                        <a:latin typeface="Calibri" pitchFamily="34" charset="0"/>
                        <a:ea typeface="宋体" pitchFamily="2" charset="-122"/>
                        <a:sym typeface="宋体" pitchFamily="2" charset="-122"/>
                      </a:endParaRPr>
                    </a:p>
                    <a:p>
                      <a:pPr marL="0" marR="0" lvl="0" indent="0" algn="l" defTabSz="914400" rtl="0" eaLnBrk="1" fontAlgn="base" latinLnBrk="0" hangingPunct="1">
                        <a:lnSpc>
                          <a:spcPts val="2400"/>
                        </a:lnSpc>
                        <a:spcBef>
                          <a:spcPct val="0"/>
                        </a:spcBef>
                        <a:spcAft>
                          <a:spcPct val="0"/>
                        </a:spcAft>
                        <a:buClrTx/>
                        <a:buSzTx/>
                        <a:buFont typeface="Arial" pitchFamily="34" charset="0"/>
                        <a:buNone/>
                        <a:tabLst/>
                      </a:pPr>
                      <a:r>
                        <a:rPr kumimoji="0" lang="en-US" sz="1800" b="0" i="0" u="none" strike="noStrike" cap="none" normalizeH="0" baseline="0" dirty="0" smtClean="0">
                          <a:ln>
                            <a:noFill/>
                          </a:ln>
                          <a:solidFill>
                            <a:srgbClr val="17365D"/>
                          </a:solidFill>
                          <a:effectLst/>
                          <a:latin typeface="Calibri" pitchFamily="34" charset="0"/>
                          <a:ea typeface="宋体" pitchFamily="2" charset="-122"/>
                          <a:sym typeface="宋体" pitchFamily="2" charset="-122"/>
                        </a:rPr>
                        <a:t>           </a:t>
                      </a:r>
                      <a:r>
                        <a:rPr kumimoji="0" lang="zh-CN" altLang="en-US" sz="1800" b="0" i="0" u="none" strike="noStrike" cap="none" normalizeH="0" baseline="0" dirty="0" smtClean="0">
                          <a:ln>
                            <a:noFill/>
                          </a:ln>
                          <a:solidFill>
                            <a:srgbClr val="17365D"/>
                          </a:solidFill>
                          <a:effectLst/>
                          <a:latin typeface="Calibri" pitchFamily="34" charset="0"/>
                          <a:ea typeface="宋体" pitchFamily="2" charset="-122"/>
                          <a:sym typeface="宋体" pitchFamily="2" charset="-122"/>
                        </a:rPr>
                        <a:t>志愿者证书，优秀宣传人员表彰</a:t>
                      </a:r>
                      <a:endParaRPr kumimoji="0" lang="en-US" altLang="zh-CN" sz="1800" b="0" i="0" u="none" strike="noStrike" cap="none" normalizeH="0" baseline="0" dirty="0" smtClean="0">
                        <a:ln>
                          <a:noFill/>
                        </a:ln>
                        <a:solidFill>
                          <a:srgbClr val="17365D"/>
                        </a:solidFill>
                        <a:effectLst/>
                        <a:latin typeface="Calibri" pitchFamily="34" charset="0"/>
                        <a:ea typeface="宋体" pitchFamily="2" charset="-122"/>
                        <a:sym typeface="宋体" pitchFamily="2" charset="-122"/>
                      </a:endParaRPr>
                    </a:p>
                    <a:p>
                      <a:pPr marL="0" marR="0" lvl="0" indent="0" algn="l" defTabSz="914400" rtl="0" eaLnBrk="1" fontAlgn="base" latinLnBrk="0" hangingPunct="1">
                        <a:lnSpc>
                          <a:spcPts val="2400"/>
                        </a:lnSpc>
                        <a:spcBef>
                          <a:spcPct val="0"/>
                        </a:spcBef>
                        <a:spcAft>
                          <a:spcPct val="0"/>
                        </a:spcAft>
                        <a:buClrTx/>
                        <a:buSzTx/>
                        <a:buFont typeface="Arial" pitchFamily="34" charset="0"/>
                        <a:buNone/>
                        <a:tabLst/>
                      </a:pPr>
                      <a:endParaRPr kumimoji="0" lang="en-US" sz="1800" b="0" i="0" u="none" strike="noStrike" cap="none" normalizeH="0" baseline="0" dirty="0" smtClean="0">
                        <a:ln>
                          <a:noFill/>
                        </a:ln>
                        <a:solidFill>
                          <a:srgbClr val="17365D"/>
                        </a:solidFill>
                        <a:effectLst/>
                        <a:latin typeface="Calibri" pitchFamily="34" charset="0"/>
                        <a:ea typeface="宋体" pitchFamily="2" charset="-122"/>
                        <a:sym typeface="宋体" pitchFamily="2" charset="-122"/>
                      </a:endParaRPr>
                    </a:p>
                    <a:p>
                      <a:pPr marL="0" marR="0" lvl="0" indent="0" algn="l" defTabSz="914400" rtl="0" eaLnBrk="1" fontAlgn="base" latinLnBrk="0" hangingPunct="1">
                        <a:lnSpc>
                          <a:spcPts val="2400"/>
                        </a:lnSpc>
                        <a:spcBef>
                          <a:spcPct val="0"/>
                        </a:spcBef>
                        <a:spcAft>
                          <a:spcPct val="0"/>
                        </a:spcAft>
                        <a:buClrTx/>
                        <a:buSzTx/>
                        <a:buFont typeface="Arial" pitchFamily="34" charset="0"/>
                        <a:buNone/>
                        <a:tabLst/>
                      </a:pPr>
                      <a:r>
                        <a:rPr kumimoji="0" lang="zh-CN" altLang="en-US" sz="1800" b="0" i="0" u="none" strike="noStrike" cap="none" normalizeH="0" baseline="0" dirty="0" smtClean="0">
                          <a:ln>
                            <a:noFill/>
                          </a:ln>
                          <a:solidFill>
                            <a:srgbClr val="17365D"/>
                          </a:solidFill>
                          <a:effectLst/>
                          <a:latin typeface="Calibri" pitchFamily="34" charset="0"/>
                          <a:ea typeface="宋体" pitchFamily="2" charset="-122"/>
                          <a:sym typeface="宋体" pitchFamily="2" charset="-122"/>
                        </a:rPr>
                        <a:t>  被发动的研一同学及其母校大四学弟学妹：</a:t>
                      </a:r>
                      <a:endParaRPr kumimoji="0" lang="en-US" sz="1800" b="0" i="0" u="none" strike="noStrike" cap="none" normalizeH="0" baseline="0" dirty="0" smtClean="0">
                        <a:ln>
                          <a:noFill/>
                        </a:ln>
                        <a:solidFill>
                          <a:srgbClr val="17365D"/>
                        </a:solidFill>
                        <a:effectLst/>
                        <a:latin typeface="Calibri" pitchFamily="34" charset="0"/>
                        <a:ea typeface="宋体" pitchFamily="2" charset="-122"/>
                        <a:sym typeface="宋体" pitchFamily="2" charset="-122"/>
                      </a:endParaRPr>
                    </a:p>
                    <a:p>
                      <a:pPr marL="0" marR="0" lvl="0" indent="0" algn="l" defTabSz="914400" rtl="0" eaLnBrk="1" fontAlgn="base" latinLnBrk="0" hangingPunct="1">
                        <a:lnSpc>
                          <a:spcPts val="2400"/>
                        </a:lnSpc>
                        <a:spcBef>
                          <a:spcPct val="0"/>
                        </a:spcBef>
                        <a:spcAft>
                          <a:spcPct val="0"/>
                        </a:spcAft>
                        <a:buClrTx/>
                        <a:buSzTx/>
                        <a:buFont typeface="Arial" pitchFamily="34" charset="0"/>
                        <a:buNone/>
                        <a:tabLst/>
                      </a:pPr>
                      <a:r>
                        <a:rPr kumimoji="0" lang="en-US" sz="1800" b="0" i="0" u="none" strike="noStrike" cap="none" normalizeH="0" baseline="0" dirty="0" smtClean="0">
                          <a:ln>
                            <a:noFill/>
                          </a:ln>
                          <a:solidFill>
                            <a:srgbClr val="17365D"/>
                          </a:solidFill>
                          <a:effectLst/>
                          <a:latin typeface="Calibri" pitchFamily="34" charset="0"/>
                          <a:ea typeface="宋体" pitchFamily="2" charset="-122"/>
                          <a:sym typeface="宋体" pitchFamily="2" charset="-122"/>
                        </a:rPr>
                        <a:t>          </a:t>
                      </a:r>
                      <a:r>
                        <a:rPr kumimoji="0" lang="zh-CN" altLang="en-US" sz="1800" b="0" i="0" u="none" strike="noStrike" cap="none" normalizeH="0" baseline="0" dirty="0" smtClean="0">
                          <a:ln>
                            <a:noFill/>
                          </a:ln>
                          <a:solidFill>
                            <a:srgbClr val="17365D"/>
                          </a:solidFill>
                          <a:effectLst/>
                          <a:latin typeface="Calibri" pitchFamily="34" charset="0"/>
                          <a:ea typeface="宋体" pitchFamily="2" charset="-122"/>
                          <a:sym typeface="宋体" pitchFamily="2" charset="-122"/>
                        </a:rPr>
                        <a:t>据他们的发动情况，发放和邮寄不同纪念品</a:t>
                      </a:r>
                      <a:endParaRPr kumimoji="0" lang="zh-CN" altLang="en-US" sz="1800" b="0" i="0" u="none" strike="noStrike" cap="none" normalizeH="0" baseline="0" dirty="0" smtClean="0">
                        <a:ln>
                          <a:noFill/>
                        </a:ln>
                        <a:solidFill>
                          <a:srgbClr val="E36C09"/>
                        </a:solidFill>
                        <a:effectLst/>
                        <a:latin typeface="Calibri" pitchFamily="34" charset="0"/>
                        <a:ea typeface="宋体" pitchFamily="2" charset="-122"/>
                        <a:sym typeface="宋体" pitchFamily="2" charset="-122"/>
                      </a:endParaRPr>
                    </a:p>
                  </a:txBody>
                  <a:tcPr marL="91439" marR="91439" marT="62293" marB="62293" horzOverflow="overflow">
                    <a:lnL w="28575" cap="flat" cmpd="sng" algn="ctr">
                      <a:solidFill>
                        <a:srgbClr val="00B050"/>
                      </a:solidFill>
                      <a:prstDash val="solid"/>
                      <a:round/>
                      <a:headEnd type="none" w="med" len="med"/>
                      <a:tailEnd type="none" w="med" len="med"/>
                    </a:lnL>
                    <a:lnR cap="flat">
                      <a:noFill/>
                    </a:lnR>
                    <a:lnT cap="flat">
                      <a:noFill/>
                    </a:lnT>
                    <a:lnB cap="flat">
                      <a:noFill/>
                    </a:lnB>
                    <a:lnTlToBr>
                      <a:noFill/>
                    </a:lnTlToBr>
                    <a:lnBlToTr>
                      <a:noFill/>
                    </a:lnBlToTr>
                    <a:noFill/>
                  </a:tcPr>
                </a:tc>
              </a:tr>
            </a:tbl>
          </a:graphicData>
        </a:graphic>
      </p:graphicFrame>
      <p:pic>
        <p:nvPicPr>
          <p:cNvPr id="54281" name="Picture 1" descr="C:\Users\Administrator\AppData\Roaming\Tencent\Users\287336002\QQ\WinTemp\RichOle\2NE418_ZV02V94@VT9OPD2H.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05600" y="4343400"/>
            <a:ext cx="1871663" cy="146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82" name="Text Box 95"/>
          <p:cNvSpPr>
            <a:spLocks noChangeArrowheads="1"/>
          </p:cNvSpPr>
          <p:nvPr/>
        </p:nvSpPr>
        <p:spPr bwMode="auto">
          <a:xfrm>
            <a:off x="6804025" y="6016625"/>
            <a:ext cx="12620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zh-CN" altLang="en-US">
                <a:solidFill>
                  <a:srgbClr val="17365D"/>
                </a:solidFill>
                <a:latin typeface="Calibri" panose="020F0502020204030204" pitchFamily="34" charset="0"/>
                <a:sym typeface="宋体" panose="02010600030101010101" pitchFamily="2" charset="-122"/>
              </a:rPr>
              <a:t>科大特色纪念品</a:t>
            </a:r>
            <a:endParaRPr lang="en-US" altLang="zh-CN">
              <a:solidFill>
                <a:srgbClr val="17365D"/>
              </a:solidFill>
              <a:latin typeface="Calibri" panose="020F0502020204030204" pitchFamily="34" charset="0"/>
              <a:sym typeface="Calibri" panose="020F0502020204030204" pitchFamily="34" charset="0"/>
            </a:endParaRPr>
          </a:p>
        </p:txBody>
      </p:sp>
      <p:sp>
        <p:nvSpPr>
          <p:cNvPr id="54283" name="Text Box 95"/>
          <p:cNvSpPr>
            <a:spLocks noChangeArrowheads="1"/>
          </p:cNvSpPr>
          <p:nvPr/>
        </p:nvSpPr>
        <p:spPr bwMode="auto">
          <a:xfrm>
            <a:off x="900113" y="6016625"/>
            <a:ext cx="126206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zh-CN" altLang="en-US">
                <a:solidFill>
                  <a:srgbClr val="17365D"/>
                </a:solidFill>
                <a:latin typeface="Calibri" panose="020F0502020204030204" pitchFamily="34" charset="0"/>
                <a:sym typeface="宋体" panose="02010600030101010101" pitchFamily="2" charset="-122"/>
              </a:rPr>
              <a:t>志愿者在活动中</a:t>
            </a:r>
            <a:endParaRPr lang="en-US" altLang="zh-CN">
              <a:solidFill>
                <a:srgbClr val="17365D"/>
              </a:solidFill>
              <a:latin typeface="Calibri" panose="020F0502020204030204" pitchFamily="34" charset="0"/>
              <a:sym typeface="Calibri" panose="020F0502020204030204" pitchFamily="34" charset="0"/>
            </a:endParaRPr>
          </a:p>
        </p:txBody>
      </p:sp>
      <p:sp>
        <p:nvSpPr>
          <p:cNvPr id="54284" name="Text Box 95"/>
          <p:cNvSpPr>
            <a:spLocks noChangeArrowheads="1"/>
          </p:cNvSpPr>
          <p:nvPr/>
        </p:nvSpPr>
        <p:spPr bwMode="auto">
          <a:xfrm>
            <a:off x="3635375" y="6016625"/>
            <a:ext cx="15700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zh-CN" altLang="en-US">
                <a:solidFill>
                  <a:srgbClr val="17365D"/>
                </a:solidFill>
                <a:latin typeface="Calibri" panose="020F0502020204030204" pitchFamily="34" charset="0"/>
                <a:sym typeface="宋体" panose="02010600030101010101" pitchFamily="2" charset="-122"/>
              </a:rPr>
              <a:t>优秀宣传志愿者表彰</a:t>
            </a:r>
            <a:endParaRPr lang="en-US" altLang="zh-CN">
              <a:solidFill>
                <a:srgbClr val="17365D"/>
              </a:solidFill>
              <a:latin typeface="Calibri" panose="020F0502020204030204" pitchFamily="34" charset="0"/>
              <a:sym typeface="Calibri" panose="020F0502020204030204" pitchFamily="34" charset="0"/>
            </a:endParaRPr>
          </a:p>
        </p:txBody>
      </p:sp>
    </p:spTree>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矩形 4"/>
          <p:cNvSpPr>
            <a:spLocks noChangeArrowheads="1"/>
          </p:cNvSpPr>
          <p:nvPr/>
        </p:nvSpPr>
        <p:spPr bwMode="auto">
          <a:xfrm>
            <a:off x="0" y="6540500"/>
            <a:ext cx="9144000" cy="317500"/>
          </a:xfrm>
          <a:prstGeom prst="rect">
            <a:avLst/>
          </a:prstGeom>
          <a:solidFill>
            <a:schemeClr val="tx2"/>
          </a:solidFill>
          <a:ln w="25400">
            <a:solidFill>
              <a:schemeClr val="tx2"/>
            </a:solidFill>
            <a:miter lim="800000"/>
            <a:headEnd/>
            <a:tailEnd/>
          </a:ln>
        </p:spPr>
        <p:txBody>
          <a:bodyPr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0070C0"/>
              </a:solidFill>
              <a:latin typeface="宋体" panose="02010600030101010101" pitchFamily="2" charset="-122"/>
              <a:sym typeface="宋体" panose="02010600030101010101" pitchFamily="2" charset="-122"/>
            </a:endParaRPr>
          </a:p>
        </p:txBody>
      </p:sp>
      <p:grpSp>
        <p:nvGrpSpPr>
          <p:cNvPr id="55299" name="组合 20"/>
          <p:cNvGrpSpPr>
            <a:grpSpLocks/>
          </p:cNvGrpSpPr>
          <p:nvPr/>
        </p:nvGrpSpPr>
        <p:grpSpPr bwMode="auto">
          <a:xfrm>
            <a:off x="1447800" y="2057400"/>
            <a:ext cx="7339013" cy="3135313"/>
            <a:chOff x="1406525" y="2390775"/>
            <a:chExt cx="7339013" cy="3135253"/>
          </a:xfrm>
        </p:grpSpPr>
        <p:grpSp>
          <p:nvGrpSpPr>
            <p:cNvPr id="55301" name="组合 21"/>
            <p:cNvGrpSpPr>
              <a:grpSpLocks/>
            </p:cNvGrpSpPr>
            <p:nvPr/>
          </p:nvGrpSpPr>
          <p:grpSpPr bwMode="auto">
            <a:xfrm>
              <a:off x="1406525" y="3271838"/>
              <a:ext cx="487363" cy="430212"/>
              <a:chOff x="0" y="22892"/>
              <a:chExt cx="401452" cy="238596"/>
            </a:xfrm>
          </p:grpSpPr>
          <p:sp>
            <p:nvSpPr>
              <p:cNvPr id="55315" name="椭圆 16"/>
              <p:cNvSpPr>
                <a:spLocks noChangeArrowheads="1"/>
              </p:cNvSpPr>
              <p:nvPr/>
            </p:nvSpPr>
            <p:spPr bwMode="auto">
              <a:xfrm>
                <a:off x="14385" y="77066"/>
                <a:ext cx="358299" cy="184422"/>
              </a:xfrm>
              <a:prstGeom prst="ellipse">
                <a:avLst/>
              </a:prstGeom>
              <a:solidFill>
                <a:srgbClr val="00B050">
                  <a:alpha val="59999"/>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400">
                  <a:solidFill>
                    <a:schemeClr val="tx2"/>
                  </a:solidFill>
                  <a:latin typeface="宋体" panose="02010600030101010101" pitchFamily="2" charset="-122"/>
                  <a:sym typeface="宋体" panose="02010600030101010101" pitchFamily="2" charset="-122"/>
                </a:endParaRPr>
              </a:p>
            </p:txBody>
          </p:sp>
          <p:sp>
            <p:nvSpPr>
              <p:cNvPr id="55316" name="矩形 17"/>
              <p:cNvSpPr>
                <a:spLocks noChangeArrowheads="1"/>
              </p:cNvSpPr>
              <p:nvPr/>
            </p:nvSpPr>
            <p:spPr bwMode="auto">
              <a:xfrm>
                <a:off x="0" y="22892"/>
                <a:ext cx="401452" cy="153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chemeClr val="bg1"/>
                    </a:solidFill>
                    <a:latin typeface="Calibri" panose="020F0502020204030204" pitchFamily="34" charset="0"/>
                    <a:sym typeface="宋体" panose="02010600030101010101" pitchFamily="2" charset="-122"/>
                  </a:rPr>
                  <a:t> 2</a:t>
                </a:r>
                <a:r>
                  <a:rPr lang="en-US" altLang="zh-CN" sz="1600">
                    <a:solidFill>
                      <a:schemeClr val="bg1"/>
                    </a:solidFill>
                    <a:latin typeface="Calibri" panose="020F0502020204030204" pitchFamily="34" charset="0"/>
                    <a:sym typeface="宋体" panose="02010600030101010101" pitchFamily="2" charset="-122"/>
                  </a:rPr>
                  <a:t>.</a:t>
                </a:r>
                <a:endParaRPr lang="zh-CN" altLang="en-US">
                  <a:solidFill>
                    <a:schemeClr val="bg1"/>
                  </a:solidFill>
                  <a:latin typeface="Calibri" panose="020F0502020204030204" pitchFamily="34" charset="0"/>
                  <a:sym typeface="Calibri" panose="020F0502020204030204" pitchFamily="34" charset="0"/>
                </a:endParaRPr>
              </a:p>
            </p:txBody>
          </p:sp>
        </p:grpSp>
        <p:sp>
          <p:nvSpPr>
            <p:cNvPr id="55302" name="文本框 11"/>
            <p:cNvSpPr>
              <a:spLocks noChangeArrowheads="1"/>
            </p:cNvSpPr>
            <p:nvPr/>
          </p:nvSpPr>
          <p:spPr bwMode="auto">
            <a:xfrm>
              <a:off x="2016125" y="3381375"/>
              <a:ext cx="5903913" cy="420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zh-CN" altLang="en-US" sz="3200">
                  <a:solidFill>
                    <a:schemeClr val="tx2"/>
                  </a:solidFill>
                  <a:latin typeface="宋体" panose="02010600030101010101" pitchFamily="2" charset="-122"/>
                  <a:ea typeface="黑体" panose="02010609060101010101" pitchFamily="49" charset="-122"/>
                  <a:sym typeface="宋体" panose="02010600030101010101" pitchFamily="2" charset="-122"/>
                </a:rPr>
                <a:t>新媒体平台：微信、微博、QQ群、人人网</a:t>
              </a:r>
            </a:p>
          </p:txBody>
        </p:sp>
        <p:grpSp>
          <p:nvGrpSpPr>
            <p:cNvPr id="55303" name="组合 21"/>
            <p:cNvGrpSpPr>
              <a:grpSpLocks/>
            </p:cNvGrpSpPr>
            <p:nvPr/>
          </p:nvGrpSpPr>
          <p:grpSpPr bwMode="auto">
            <a:xfrm>
              <a:off x="1406525" y="2390775"/>
              <a:ext cx="487363" cy="428625"/>
              <a:chOff x="0" y="22892"/>
              <a:chExt cx="401452" cy="238925"/>
            </a:xfrm>
          </p:grpSpPr>
          <p:sp>
            <p:nvSpPr>
              <p:cNvPr id="55313" name="椭圆 7"/>
              <p:cNvSpPr>
                <a:spLocks noChangeArrowheads="1"/>
              </p:cNvSpPr>
              <p:nvPr/>
            </p:nvSpPr>
            <p:spPr bwMode="auto">
              <a:xfrm>
                <a:off x="14385" y="76739"/>
                <a:ext cx="358299" cy="185078"/>
              </a:xfrm>
              <a:prstGeom prst="ellipse">
                <a:avLst/>
              </a:prstGeom>
              <a:solidFill>
                <a:srgbClr val="00B050">
                  <a:alpha val="59999"/>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400">
                  <a:solidFill>
                    <a:schemeClr val="tx2"/>
                  </a:solidFill>
                  <a:latin typeface="宋体" panose="02010600030101010101" pitchFamily="2" charset="-122"/>
                  <a:sym typeface="宋体" panose="02010600030101010101" pitchFamily="2" charset="-122"/>
                </a:endParaRPr>
              </a:p>
            </p:txBody>
          </p:sp>
          <p:sp>
            <p:nvSpPr>
              <p:cNvPr id="55314" name="矩形 8"/>
              <p:cNvSpPr>
                <a:spLocks noChangeArrowheads="1"/>
              </p:cNvSpPr>
              <p:nvPr/>
            </p:nvSpPr>
            <p:spPr bwMode="auto">
              <a:xfrm>
                <a:off x="0" y="22892"/>
                <a:ext cx="401452" cy="154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chemeClr val="bg1"/>
                    </a:solidFill>
                    <a:latin typeface="Calibri" panose="020F0502020204030204" pitchFamily="34" charset="0"/>
                    <a:sym typeface="宋体" panose="02010600030101010101" pitchFamily="2" charset="-122"/>
                  </a:rPr>
                  <a:t> 1</a:t>
                </a:r>
                <a:r>
                  <a:rPr lang="en-US" altLang="zh-CN" sz="1600">
                    <a:solidFill>
                      <a:schemeClr val="bg1"/>
                    </a:solidFill>
                    <a:latin typeface="Calibri" panose="020F0502020204030204" pitchFamily="34" charset="0"/>
                    <a:sym typeface="宋体" panose="02010600030101010101" pitchFamily="2" charset="-122"/>
                  </a:rPr>
                  <a:t>.</a:t>
                </a:r>
                <a:endParaRPr lang="zh-CN" altLang="en-US">
                  <a:solidFill>
                    <a:schemeClr val="bg1"/>
                  </a:solidFill>
                  <a:latin typeface="Calibri" panose="020F0502020204030204" pitchFamily="34" charset="0"/>
                  <a:sym typeface="Calibri" panose="020F0502020204030204" pitchFamily="34" charset="0"/>
                </a:endParaRPr>
              </a:p>
            </p:txBody>
          </p:sp>
        </p:grpSp>
        <p:sp>
          <p:nvSpPr>
            <p:cNvPr id="55304" name="文本框 11"/>
            <p:cNvSpPr>
              <a:spLocks noChangeArrowheads="1"/>
            </p:cNvSpPr>
            <p:nvPr/>
          </p:nvSpPr>
          <p:spPr bwMode="auto">
            <a:xfrm>
              <a:off x="1981200" y="2438400"/>
              <a:ext cx="5616575" cy="420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zh-CN" altLang="en-US" sz="3200">
                  <a:solidFill>
                    <a:schemeClr val="tx2"/>
                  </a:solidFill>
                  <a:latin typeface="宋体" panose="02010600030101010101" pitchFamily="2" charset="-122"/>
                  <a:ea typeface="黑体" panose="02010609060101010101" pitchFamily="49" charset="-122"/>
                  <a:sym typeface="宋体" panose="02010600030101010101" pitchFamily="2" charset="-122"/>
                </a:rPr>
                <a:t>通讯平台：</a:t>
              </a:r>
              <a:r>
                <a:rPr lang="zh-CN" altLang="en-US" sz="3200" b="1">
                  <a:solidFill>
                    <a:schemeClr val="tx2"/>
                  </a:solidFill>
                  <a:latin typeface="宋体" panose="02010600030101010101" pitchFamily="2" charset="-122"/>
                  <a:sym typeface="宋体" panose="02010600030101010101" pitchFamily="2" charset="-122"/>
                </a:rPr>
                <a:t>短信、邮件、论坛</a:t>
              </a:r>
              <a:endParaRPr lang="zh-CN" altLang="en-US" sz="3200" b="1"/>
            </a:p>
          </p:txBody>
        </p:sp>
        <p:grpSp>
          <p:nvGrpSpPr>
            <p:cNvPr id="55305" name="组合 21"/>
            <p:cNvGrpSpPr>
              <a:grpSpLocks/>
            </p:cNvGrpSpPr>
            <p:nvPr/>
          </p:nvGrpSpPr>
          <p:grpSpPr bwMode="auto">
            <a:xfrm>
              <a:off x="1406525" y="4156075"/>
              <a:ext cx="487363" cy="428625"/>
              <a:chOff x="0" y="22891"/>
              <a:chExt cx="401452" cy="238925"/>
            </a:xfrm>
          </p:grpSpPr>
          <p:sp>
            <p:nvSpPr>
              <p:cNvPr id="55311" name="椭圆 13"/>
              <p:cNvSpPr>
                <a:spLocks noChangeArrowheads="1"/>
              </p:cNvSpPr>
              <p:nvPr/>
            </p:nvSpPr>
            <p:spPr bwMode="auto">
              <a:xfrm>
                <a:off x="14385" y="76738"/>
                <a:ext cx="358299" cy="185078"/>
              </a:xfrm>
              <a:prstGeom prst="ellipse">
                <a:avLst/>
              </a:prstGeom>
              <a:solidFill>
                <a:srgbClr val="00B050">
                  <a:alpha val="59999"/>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400">
                  <a:solidFill>
                    <a:schemeClr val="tx2"/>
                  </a:solidFill>
                  <a:latin typeface="宋体" panose="02010600030101010101" pitchFamily="2" charset="-122"/>
                  <a:sym typeface="宋体" panose="02010600030101010101" pitchFamily="2" charset="-122"/>
                </a:endParaRPr>
              </a:p>
            </p:txBody>
          </p:sp>
          <p:sp>
            <p:nvSpPr>
              <p:cNvPr id="55312" name="矩形 14"/>
              <p:cNvSpPr>
                <a:spLocks noChangeArrowheads="1"/>
              </p:cNvSpPr>
              <p:nvPr/>
            </p:nvSpPr>
            <p:spPr bwMode="auto">
              <a:xfrm>
                <a:off x="0" y="22891"/>
                <a:ext cx="401452" cy="154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chemeClr val="bg1"/>
                    </a:solidFill>
                    <a:latin typeface="Calibri" panose="020F0502020204030204" pitchFamily="34" charset="0"/>
                    <a:sym typeface="宋体" panose="02010600030101010101" pitchFamily="2" charset="-122"/>
                  </a:rPr>
                  <a:t> 3</a:t>
                </a:r>
                <a:r>
                  <a:rPr lang="en-US" altLang="zh-CN" sz="1600">
                    <a:solidFill>
                      <a:schemeClr val="bg1"/>
                    </a:solidFill>
                    <a:latin typeface="Calibri" panose="020F0502020204030204" pitchFamily="34" charset="0"/>
                    <a:sym typeface="宋体" panose="02010600030101010101" pitchFamily="2" charset="-122"/>
                  </a:rPr>
                  <a:t>.</a:t>
                </a:r>
                <a:endParaRPr lang="zh-CN" altLang="en-US">
                  <a:solidFill>
                    <a:schemeClr val="bg1"/>
                  </a:solidFill>
                  <a:latin typeface="Calibri" panose="020F0502020204030204" pitchFamily="34" charset="0"/>
                  <a:sym typeface="Calibri" panose="020F0502020204030204" pitchFamily="34" charset="0"/>
                </a:endParaRPr>
              </a:p>
            </p:txBody>
          </p:sp>
        </p:grpSp>
        <p:sp>
          <p:nvSpPr>
            <p:cNvPr id="55306" name="文本框 11"/>
            <p:cNvSpPr>
              <a:spLocks noChangeArrowheads="1"/>
            </p:cNvSpPr>
            <p:nvPr/>
          </p:nvSpPr>
          <p:spPr bwMode="auto">
            <a:xfrm>
              <a:off x="1981200" y="4267200"/>
              <a:ext cx="5759450" cy="420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zh-CN" altLang="en-US" sz="3200">
                  <a:solidFill>
                    <a:schemeClr val="tx2"/>
                  </a:solidFill>
                  <a:latin typeface="宋体" panose="02010600030101010101" pitchFamily="2" charset="-122"/>
                  <a:ea typeface="黑体" panose="02010609060101010101" pitchFamily="49" charset="-122"/>
                  <a:sym typeface="宋体" panose="02010600030101010101" pitchFamily="2" charset="-122"/>
                </a:rPr>
                <a:t>网络视频平台：视频面试系统</a:t>
              </a:r>
            </a:p>
          </p:txBody>
        </p:sp>
        <p:grpSp>
          <p:nvGrpSpPr>
            <p:cNvPr id="55307" name="组合 21"/>
            <p:cNvGrpSpPr>
              <a:grpSpLocks/>
            </p:cNvGrpSpPr>
            <p:nvPr/>
          </p:nvGrpSpPr>
          <p:grpSpPr bwMode="auto">
            <a:xfrm>
              <a:off x="1406525" y="5037138"/>
              <a:ext cx="503238" cy="428625"/>
              <a:chOff x="0" y="22892"/>
              <a:chExt cx="401452" cy="238924"/>
            </a:xfrm>
          </p:grpSpPr>
          <p:sp>
            <p:nvSpPr>
              <p:cNvPr id="55309" name="椭圆 10"/>
              <p:cNvSpPr>
                <a:spLocks noChangeArrowheads="1"/>
              </p:cNvSpPr>
              <p:nvPr/>
            </p:nvSpPr>
            <p:spPr bwMode="auto">
              <a:xfrm>
                <a:off x="14385" y="76738"/>
                <a:ext cx="358299" cy="185078"/>
              </a:xfrm>
              <a:prstGeom prst="ellipse">
                <a:avLst/>
              </a:prstGeom>
              <a:solidFill>
                <a:srgbClr val="00B050">
                  <a:alpha val="59999"/>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400">
                  <a:solidFill>
                    <a:schemeClr val="tx2"/>
                  </a:solidFill>
                  <a:latin typeface="宋体" panose="02010600030101010101" pitchFamily="2" charset="-122"/>
                  <a:sym typeface="宋体" panose="02010600030101010101" pitchFamily="2" charset="-122"/>
                </a:endParaRPr>
              </a:p>
            </p:txBody>
          </p:sp>
          <p:sp>
            <p:nvSpPr>
              <p:cNvPr id="55310" name="矩形 11"/>
              <p:cNvSpPr>
                <a:spLocks noChangeArrowheads="1"/>
              </p:cNvSpPr>
              <p:nvPr/>
            </p:nvSpPr>
            <p:spPr bwMode="auto">
              <a:xfrm>
                <a:off x="0" y="22892"/>
                <a:ext cx="401452" cy="154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chemeClr val="bg1"/>
                    </a:solidFill>
                    <a:latin typeface="Calibri" panose="020F0502020204030204" pitchFamily="34" charset="0"/>
                    <a:sym typeface="宋体" panose="02010600030101010101" pitchFamily="2" charset="-122"/>
                  </a:rPr>
                  <a:t> 4</a:t>
                </a:r>
                <a:r>
                  <a:rPr lang="en-US" altLang="zh-CN" sz="1600">
                    <a:solidFill>
                      <a:schemeClr val="bg1"/>
                    </a:solidFill>
                    <a:latin typeface="Calibri" panose="020F0502020204030204" pitchFamily="34" charset="0"/>
                    <a:sym typeface="宋体" panose="02010600030101010101" pitchFamily="2" charset="-122"/>
                  </a:rPr>
                  <a:t>.</a:t>
                </a:r>
                <a:endParaRPr lang="zh-CN" altLang="en-US">
                  <a:solidFill>
                    <a:schemeClr val="bg1"/>
                  </a:solidFill>
                  <a:latin typeface="Calibri" panose="020F0502020204030204" pitchFamily="34" charset="0"/>
                  <a:sym typeface="Calibri" panose="020F0502020204030204" pitchFamily="34" charset="0"/>
                </a:endParaRPr>
              </a:p>
            </p:txBody>
          </p:sp>
        </p:grpSp>
        <p:sp>
          <p:nvSpPr>
            <p:cNvPr id="55308" name="文本框 11"/>
            <p:cNvSpPr>
              <a:spLocks noChangeArrowheads="1"/>
            </p:cNvSpPr>
            <p:nvPr/>
          </p:nvSpPr>
          <p:spPr bwMode="auto">
            <a:xfrm>
              <a:off x="1981200" y="5105400"/>
              <a:ext cx="6764338" cy="420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zh-CN" altLang="en-US" sz="3200">
                  <a:solidFill>
                    <a:schemeClr val="tx2"/>
                  </a:solidFill>
                  <a:latin typeface="宋体" panose="02010600030101010101" pitchFamily="2" charset="-122"/>
                  <a:ea typeface="黑体" panose="02010609060101010101" pitchFamily="49" charset="-122"/>
                  <a:sym typeface="宋体" panose="02010600030101010101" pitchFamily="2" charset="-122"/>
                </a:rPr>
                <a:t>网络数据库平台：导师、夏令营、推免、问卷</a:t>
              </a:r>
            </a:p>
          </p:txBody>
        </p:sp>
      </p:grpSp>
      <p:sp>
        <p:nvSpPr>
          <p:cNvPr id="55300" name="Rectangle 2"/>
          <p:cNvSpPr>
            <a:spLocks noChangeArrowheads="1"/>
          </p:cNvSpPr>
          <p:nvPr/>
        </p:nvSpPr>
        <p:spPr bwMode="auto">
          <a:xfrm>
            <a:off x="609600" y="228600"/>
            <a:ext cx="2890838"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zh-CN" altLang="en-US" sz="4800" b="1">
                <a:solidFill>
                  <a:srgbClr val="FF0000"/>
                </a:solidFill>
                <a:latin typeface="黑体" panose="02010609060101010101" pitchFamily="49" charset="-122"/>
                <a:ea typeface="黑体" panose="02010609060101010101" pitchFamily="49" charset="-122"/>
                <a:sym typeface="黑体" panose="02010609060101010101" pitchFamily="49" charset="-122"/>
              </a:rPr>
              <a:t>四类平台装备</a:t>
            </a:r>
            <a:endParaRPr lang="zh-CN" altLang="en-US" sz="4800">
              <a:solidFill>
                <a:srgbClr val="FF0000"/>
              </a:solidFill>
            </a:endParaRPr>
          </a:p>
        </p:txBody>
      </p:sp>
    </p:spTree>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矩形 4"/>
          <p:cNvSpPr>
            <a:spLocks noChangeArrowheads="1"/>
          </p:cNvSpPr>
          <p:nvPr/>
        </p:nvSpPr>
        <p:spPr bwMode="auto">
          <a:xfrm>
            <a:off x="0" y="6540500"/>
            <a:ext cx="9144000" cy="317500"/>
          </a:xfrm>
          <a:prstGeom prst="rect">
            <a:avLst/>
          </a:prstGeom>
          <a:solidFill>
            <a:schemeClr val="tx2"/>
          </a:solidFill>
          <a:ln w="25400">
            <a:solidFill>
              <a:schemeClr val="tx2"/>
            </a:solidFill>
            <a:miter lim="800000"/>
            <a:headEnd/>
            <a:tailEnd/>
          </a:ln>
        </p:spPr>
        <p:txBody>
          <a:bodyPr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0070C0"/>
              </a:solidFill>
              <a:latin typeface="宋体" panose="02010600030101010101" pitchFamily="2" charset="-122"/>
              <a:sym typeface="宋体" panose="02010600030101010101" pitchFamily="2" charset="-122"/>
            </a:endParaRPr>
          </a:p>
        </p:txBody>
      </p:sp>
      <p:pic>
        <p:nvPicPr>
          <p:cNvPr id="56323" name="Picture 1" descr="C:\Users\Administrator\AppData\Roaming\Tencent\Users\287336002\QQ\WinTemp\RichOle\L8XL}C{I)2{R_PB3`K{0)3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3430588"/>
            <a:ext cx="3960812" cy="2757487"/>
          </a:xfrm>
          <a:prstGeom prst="rect">
            <a:avLst/>
          </a:prstGeom>
          <a:noFill/>
          <a:ln w="12700">
            <a:solidFill>
              <a:srgbClr val="7F7F7F"/>
            </a:solidFill>
            <a:miter lim="800000"/>
            <a:headEnd/>
            <a:tailEnd/>
          </a:ln>
          <a:extLst>
            <a:ext uri="{909E8E84-426E-40DD-AFC4-6F175D3DCCD1}">
              <a14:hiddenFill xmlns:a14="http://schemas.microsoft.com/office/drawing/2010/main">
                <a:solidFill>
                  <a:srgbClr val="FFFFFF"/>
                </a:solidFill>
              </a14:hiddenFill>
            </a:ext>
          </a:extLst>
        </p:spPr>
      </p:pic>
      <p:sp>
        <p:nvSpPr>
          <p:cNvPr id="56324" name="文本框 11"/>
          <p:cNvSpPr>
            <a:spLocks noChangeArrowheads="1"/>
          </p:cNvSpPr>
          <p:nvPr/>
        </p:nvSpPr>
        <p:spPr bwMode="auto">
          <a:xfrm>
            <a:off x="533400" y="1371600"/>
            <a:ext cx="62531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en-US" altLang="zh-CN" sz="2400" b="1">
                <a:solidFill>
                  <a:schemeClr val="tx2"/>
                </a:solidFill>
                <a:latin typeface="宋体" panose="02010600030101010101" pitchFamily="2" charset="-122"/>
                <a:sym typeface="宋体" panose="02010600030101010101" pitchFamily="2" charset="-122"/>
              </a:rPr>
              <a:t>2.1. </a:t>
            </a:r>
            <a:r>
              <a:rPr lang="zh-CN" altLang="en-US" sz="2400" b="1">
                <a:solidFill>
                  <a:schemeClr val="tx2"/>
                </a:solidFill>
                <a:latin typeface="宋体" panose="02010600030101010101" pitchFamily="2" charset="-122"/>
                <a:sym typeface="宋体" panose="02010600030101010101" pitchFamily="2" charset="-122"/>
              </a:rPr>
              <a:t>通讯平台</a:t>
            </a:r>
            <a:r>
              <a:rPr lang="en-US" altLang="zh-CN" sz="2400" b="1">
                <a:solidFill>
                  <a:schemeClr val="tx2"/>
                </a:solidFill>
                <a:latin typeface="宋体" panose="02010600030101010101" pitchFamily="2" charset="-122"/>
                <a:sym typeface="宋体" panose="02010600030101010101" pitchFamily="2" charset="-122"/>
              </a:rPr>
              <a:t>--</a:t>
            </a:r>
            <a:r>
              <a:rPr lang="zh-CN" altLang="en-US" sz="2000" b="1">
                <a:solidFill>
                  <a:schemeClr val="tx2"/>
                </a:solidFill>
                <a:latin typeface="宋体" panose="02010600030101010101" pitchFamily="2" charset="-122"/>
                <a:sym typeface="宋体" panose="02010600030101010101" pitchFamily="2" charset="-122"/>
              </a:rPr>
              <a:t>短信群发、电子邮件、各类论坛</a:t>
            </a:r>
          </a:p>
        </p:txBody>
      </p:sp>
      <p:sp>
        <p:nvSpPr>
          <p:cNvPr id="56325" name="矩形 12"/>
          <p:cNvSpPr>
            <a:spLocks noChangeArrowheads="1"/>
          </p:cNvSpPr>
          <p:nvPr/>
        </p:nvSpPr>
        <p:spPr bwMode="auto">
          <a:xfrm>
            <a:off x="323850" y="2155825"/>
            <a:ext cx="4103688"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zh-CN" altLang="en-US" sz="1600">
                <a:solidFill>
                  <a:srgbClr val="17365D"/>
                </a:solidFill>
                <a:latin typeface="Calibri" panose="020F0502020204030204" pitchFamily="34" charset="0"/>
                <a:sym typeface="宋体" panose="02010600030101010101" pitchFamily="2" charset="-122"/>
              </a:rPr>
              <a:t>      招办和智囊团成员发动</a:t>
            </a:r>
            <a:r>
              <a:rPr lang="en-US" altLang="zh-CN" sz="1600">
                <a:solidFill>
                  <a:srgbClr val="17365D"/>
                </a:solidFill>
                <a:latin typeface="Calibri" panose="020F0502020204030204" pitchFamily="34" charset="0"/>
                <a:sym typeface="Calibri" panose="020F0502020204030204" pitchFamily="34" charset="0"/>
              </a:rPr>
              <a:t>2014</a:t>
            </a:r>
            <a:r>
              <a:rPr lang="zh-CN" altLang="en-US" sz="1600">
                <a:solidFill>
                  <a:srgbClr val="17365D"/>
                </a:solidFill>
                <a:latin typeface="Calibri" panose="020F0502020204030204" pitchFamily="34" charset="0"/>
                <a:sym typeface="宋体" panose="02010600030101010101" pitchFamily="2" charset="-122"/>
              </a:rPr>
              <a:t>级各“</a:t>
            </a:r>
            <a:r>
              <a:rPr lang="en-US" altLang="zh-CN" sz="1600">
                <a:solidFill>
                  <a:srgbClr val="17365D"/>
                </a:solidFill>
                <a:latin typeface="Calibri" panose="020F0502020204030204" pitchFamily="34" charset="0"/>
                <a:sym typeface="Calibri" panose="020F0502020204030204" pitchFamily="34" charset="0"/>
              </a:rPr>
              <a:t>985</a:t>
            </a:r>
            <a:r>
              <a:rPr lang="zh-CN" altLang="en-US" sz="1600">
                <a:solidFill>
                  <a:srgbClr val="17365D"/>
                </a:solidFill>
                <a:latin typeface="Calibri" panose="020F0502020204030204" pitchFamily="34" charset="0"/>
                <a:sym typeface="宋体" panose="02010600030101010101" pitchFamily="2" charset="-122"/>
              </a:rPr>
              <a:t>、</a:t>
            </a:r>
            <a:r>
              <a:rPr lang="en-US" altLang="zh-CN" sz="1600">
                <a:solidFill>
                  <a:srgbClr val="17365D"/>
                </a:solidFill>
                <a:latin typeface="Calibri" panose="020F0502020204030204" pitchFamily="34" charset="0"/>
                <a:sym typeface="Calibri" panose="020F0502020204030204" pitchFamily="34" charset="0"/>
              </a:rPr>
              <a:t>211</a:t>
            </a:r>
            <a:r>
              <a:rPr lang="zh-CN" altLang="en-US" sz="1600">
                <a:solidFill>
                  <a:srgbClr val="17365D"/>
                </a:solidFill>
                <a:latin typeface="Calibri" panose="020F0502020204030204" pitchFamily="34" charset="0"/>
                <a:sym typeface="宋体" panose="02010600030101010101" pitchFamily="2" charset="-122"/>
              </a:rPr>
              <a:t>高校”的硕士生</a:t>
            </a:r>
            <a:r>
              <a:rPr lang="en-US" altLang="zh-CN" sz="1600">
                <a:solidFill>
                  <a:srgbClr val="17365D"/>
                </a:solidFill>
                <a:latin typeface="Calibri" panose="020F0502020204030204" pitchFamily="34" charset="0"/>
                <a:sym typeface="Calibri" panose="020F0502020204030204" pitchFamily="34" charset="0"/>
              </a:rPr>
              <a:t>800</a:t>
            </a:r>
            <a:r>
              <a:rPr lang="zh-CN" altLang="en-US" sz="1600">
                <a:solidFill>
                  <a:srgbClr val="17365D"/>
                </a:solidFill>
                <a:latin typeface="Calibri" panose="020F0502020204030204" pitchFamily="34" charset="0"/>
                <a:sym typeface="宋体" panose="02010600030101010101" pitchFamily="2" charset="-122"/>
              </a:rPr>
              <a:t>余人，群发短信</a:t>
            </a:r>
            <a:r>
              <a:rPr lang="zh-CN" altLang="en-US" sz="1600">
                <a:solidFill>
                  <a:srgbClr val="17365D"/>
                </a:solidFill>
                <a:latin typeface="Calibri" panose="020F0502020204030204" pitchFamily="34" charset="0"/>
                <a:sym typeface="Calibri" panose="020F0502020204030204" pitchFamily="34" charset="0"/>
              </a:rPr>
              <a:t>10</a:t>
            </a:r>
            <a:r>
              <a:rPr lang="zh-CN" altLang="en-US" sz="1600">
                <a:solidFill>
                  <a:srgbClr val="17365D"/>
                </a:solidFill>
                <a:latin typeface="Calibri" panose="020F0502020204030204" pitchFamily="34" charset="0"/>
                <a:sym typeface="宋体" panose="02010600030101010101" pitchFamily="2" charset="-122"/>
              </a:rPr>
              <a:t>万余条，邮件</a:t>
            </a:r>
            <a:r>
              <a:rPr lang="zh-CN" altLang="en-US" sz="1600">
                <a:solidFill>
                  <a:srgbClr val="17365D"/>
                </a:solidFill>
                <a:latin typeface="Calibri" panose="020F0502020204030204" pitchFamily="34" charset="0"/>
                <a:sym typeface="Calibri" panose="020F0502020204030204" pitchFamily="34" charset="0"/>
              </a:rPr>
              <a:t>3万</a:t>
            </a:r>
            <a:r>
              <a:rPr lang="zh-CN" altLang="en-US" sz="1600">
                <a:solidFill>
                  <a:srgbClr val="17365D"/>
                </a:solidFill>
                <a:latin typeface="Calibri" panose="020F0502020204030204" pitchFamily="34" charset="0"/>
                <a:sym typeface="宋体" panose="02010600030101010101" pitchFamily="2" charset="-122"/>
              </a:rPr>
              <a:t>余封，并不断跟踪宣传情况。</a:t>
            </a:r>
            <a:endParaRPr lang="zh-CN" altLang="en-US" sz="1600">
              <a:solidFill>
                <a:srgbClr val="000000"/>
              </a:solidFill>
              <a:latin typeface="Calibri" panose="020F0502020204030204" pitchFamily="34" charset="0"/>
              <a:sym typeface="宋体" panose="02010600030101010101" pitchFamily="2" charset="-122"/>
            </a:endParaRPr>
          </a:p>
        </p:txBody>
      </p:sp>
      <p:pic>
        <p:nvPicPr>
          <p:cNvPr id="56326" name="Picture 1" descr="C:\Users\Administrator\AppData\Roaming\Tencent\Users\287336002\QQ\WinTemp\RichOle\THP66SU%{FPNP1K$1T3%K7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5025" y="2155825"/>
            <a:ext cx="4132263" cy="4067175"/>
          </a:xfrm>
          <a:prstGeom prst="rect">
            <a:avLst/>
          </a:prstGeom>
          <a:noFill/>
          <a:ln w="12700">
            <a:solidFill>
              <a:srgbClr val="7F7F7F"/>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矩形 4"/>
          <p:cNvSpPr>
            <a:spLocks noChangeArrowheads="1"/>
          </p:cNvSpPr>
          <p:nvPr/>
        </p:nvSpPr>
        <p:spPr bwMode="auto">
          <a:xfrm>
            <a:off x="0" y="6540500"/>
            <a:ext cx="9144000" cy="317500"/>
          </a:xfrm>
          <a:prstGeom prst="rect">
            <a:avLst/>
          </a:prstGeom>
          <a:solidFill>
            <a:schemeClr val="tx2"/>
          </a:solidFill>
          <a:ln w="25400">
            <a:solidFill>
              <a:schemeClr val="tx2"/>
            </a:solidFill>
            <a:miter lim="800000"/>
            <a:headEnd/>
            <a:tailEnd/>
          </a:ln>
        </p:spPr>
        <p:txBody>
          <a:bodyPr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0070C0"/>
              </a:solidFill>
              <a:latin typeface="宋体" panose="02010600030101010101" pitchFamily="2" charset="-122"/>
              <a:sym typeface="宋体" panose="02010600030101010101" pitchFamily="2" charset="-122"/>
            </a:endParaRPr>
          </a:p>
        </p:txBody>
      </p:sp>
      <p:pic>
        <p:nvPicPr>
          <p:cNvPr id="57347" name="图片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6463" y="3233738"/>
            <a:ext cx="4016375" cy="3133725"/>
          </a:xfrm>
          <a:prstGeom prst="rect">
            <a:avLst/>
          </a:prstGeom>
          <a:noFill/>
          <a:ln w="12700">
            <a:solidFill>
              <a:srgbClr val="7F7F7F"/>
            </a:solidFill>
            <a:miter lim="800000"/>
            <a:headEnd/>
            <a:tailEnd/>
          </a:ln>
          <a:extLst>
            <a:ext uri="{909E8E84-426E-40DD-AFC4-6F175D3DCCD1}">
              <a14:hiddenFill xmlns:a14="http://schemas.microsoft.com/office/drawing/2010/main">
                <a:solidFill>
                  <a:srgbClr val="FFFFFF"/>
                </a:solidFill>
              </a14:hiddenFill>
            </a:ext>
          </a:extLst>
        </p:spPr>
      </p:pic>
      <p:pic>
        <p:nvPicPr>
          <p:cNvPr id="57348" name="Picture 7" descr="C:\Users\Administrator\AppData\Roaming\Tencent\Users\287336002\QQ\WinTemp\RichOle\G{[FTY[0XTO}CAH8$LWA`FK.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3233738"/>
            <a:ext cx="3949700" cy="3133725"/>
          </a:xfrm>
          <a:prstGeom prst="rect">
            <a:avLst/>
          </a:prstGeom>
          <a:noFill/>
          <a:ln w="12700">
            <a:solidFill>
              <a:srgbClr val="7F7F7F"/>
            </a:solidFill>
            <a:miter lim="800000"/>
            <a:headEnd/>
            <a:tailEnd/>
          </a:ln>
          <a:extLst>
            <a:ext uri="{909E8E84-426E-40DD-AFC4-6F175D3DCCD1}">
              <a14:hiddenFill xmlns:a14="http://schemas.microsoft.com/office/drawing/2010/main">
                <a:solidFill>
                  <a:srgbClr val="FFFFFF"/>
                </a:solidFill>
              </a14:hiddenFill>
            </a:ext>
          </a:extLst>
        </p:spPr>
      </p:pic>
      <p:sp>
        <p:nvSpPr>
          <p:cNvPr id="57349" name="Rectangle 3"/>
          <p:cNvSpPr>
            <a:spLocks noChangeArrowheads="1"/>
          </p:cNvSpPr>
          <p:nvPr/>
        </p:nvSpPr>
        <p:spPr bwMode="auto">
          <a:xfrm>
            <a:off x="609600" y="1905000"/>
            <a:ext cx="7921625" cy="117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lnSpc>
                <a:spcPts val="2400"/>
              </a:lnSpc>
              <a:spcBef>
                <a:spcPct val="20000"/>
              </a:spcBef>
              <a:buFont typeface="Arial" panose="020B0604020202020204" pitchFamily="34" charset="0"/>
              <a:buChar char="•"/>
            </a:pPr>
            <a:r>
              <a:rPr lang="zh-CN" altLang="en-US" sz="1600">
                <a:solidFill>
                  <a:srgbClr val="17365D"/>
                </a:solidFill>
                <a:latin typeface="Calibri" panose="020F0502020204030204" pitchFamily="34" charset="0"/>
                <a:sym typeface="Calibri" panose="020F0502020204030204" pitchFamily="34" charset="0"/>
              </a:rPr>
              <a:t>针对推免生的保研论坛：在充分调研国内众多以研究生招生为主体的论坛基础上，我们确定重点挖掘和利用人气最火的保研论坛</a:t>
            </a:r>
            <a:r>
              <a:rPr lang="en-US" altLang="zh-CN" sz="1600">
                <a:solidFill>
                  <a:srgbClr val="17365D"/>
                </a:solidFill>
                <a:latin typeface="Calibri" panose="020F0502020204030204" pitchFamily="34" charset="0"/>
                <a:sym typeface="Calibri" panose="020F0502020204030204" pitchFamily="34" charset="0"/>
              </a:rPr>
              <a:t>(http://www.eeban.com/)</a:t>
            </a:r>
            <a:r>
              <a:rPr lang="zh-CN" altLang="en-US" sz="1600">
                <a:solidFill>
                  <a:srgbClr val="17365D"/>
                </a:solidFill>
                <a:latin typeface="Calibri" panose="020F0502020204030204" pitchFamily="34" charset="0"/>
                <a:sym typeface="Calibri" panose="020F0502020204030204" pitchFamily="34" charset="0"/>
              </a:rPr>
              <a:t>为我们的主要宣传论坛。</a:t>
            </a:r>
            <a:r>
              <a:rPr lang="zh-CN" altLang="en-US" sz="1600" b="1">
                <a:solidFill>
                  <a:srgbClr val="17365D"/>
                </a:solidFill>
                <a:latin typeface="Calibri" panose="020F0502020204030204" pitchFamily="34" charset="0"/>
                <a:sym typeface="Calibri" panose="020F0502020204030204" pitchFamily="34" charset="0"/>
              </a:rPr>
              <a:t>专人定点跟踪论坛，及时回帖。</a:t>
            </a:r>
            <a:r>
              <a:rPr lang="zh-CN" altLang="en-US" sz="1600">
                <a:solidFill>
                  <a:srgbClr val="17365D"/>
                </a:solidFill>
                <a:latin typeface="Calibri" panose="020F0502020204030204" pitchFamily="34" charset="0"/>
                <a:sym typeface="Calibri" panose="020F0502020204030204" pitchFamily="34" charset="0"/>
              </a:rPr>
              <a:t>其中主要帖子点击量已经突破20</a:t>
            </a:r>
            <a:r>
              <a:rPr lang="en-US" altLang="zh-CN" sz="1600">
                <a:solidFill>
                  <a:srgbClr val="17365D"/>
                </a:solidFill>
                <a:latin typeface="Calibri" panose="020F0502020204030204" pitchFamily="34" charset="0"/>
                <a:sym typeface="Calibri" panose="020F0502020204030204" pitchFamily="34" charset="0"/>
              </a:rPr>
              <a:t>000</a:t>
            </a:r>
            <a:r>
              <a:rPr lang="zh-CN" altLang="en-US" sz="1600">
                <a:solidFill>
                  <a:srgbClr val="17365D"/>
                </a:solidFill>
                <a:latin typeface="Calibri" panose="020F0502020204030204" pitchFamily="34" charset="0"/>
                <a:sym typeface="Calibri" panose="020F0502020204030204" pitchFamily="34" charset="0"/>
              </a:rPr>
              <a:t>，在</a:t>
            </a:r>
            <a:r>
              <a:rPr lang="en-US" altLang="zh-CN" sz="1600">
                <a:solidFill>
                  <a:srgbClr val="17365D"/>
                </a:solidFill>
                <a:latin typeface="Calibri" panose="020F0502020204030204" pitchFamily="34" charset="0"/>
                <a:sym typeface="Calibri" panose="020F0502020204030204" pitchFamily="34" charset="0"/>
              </a:rPr>
              <a:t>9</a:t>
            </a:r>
            <a:r>
              <a:rPr lang="zh-CN" altLang="en-US" sz="1600">
                <a:solidFill>
                  <a:srgbClr val="17365D"/>
                </a:solidFill>
                <a:latin typeface="Calibri" panose="020F0502020204030204" pitchFamily="34" charset="0"/>
                <a:sym typeface="Calibri" panose="020F0502020204030204" pitchFamily="34" charset="0"/>
              </a:rPr>
              <a:t>月底</a:t>
            </a:r>
            <a:r>
              <a:rPr lang="en-US" altLang="zh-CN" sz="1600">
                <a:solidFill>
                  <a:srgbClr val="17365D"/>
                </a:solidFill>
                <a:latin typeface="Calibri" panose="020F0502020204030204" pitchFamily="34" charset="0"/>
                <a:sym typeface="Calibri" panose="020F0502020204030204" pitchFamily="34" charset="0"/>
              </a:rPr>
              <a:t>10</a:t>
            </a:r>
            <a:r>
              <a:rPr lang="zh-CN" altLang="en-US" sz="1600">
                <a:solidFill>
                  <a:srgbClr val="17365D"/>
                </a:solidFill>
                <a:latin typeface="Calibri" panose="020F0502020204030204" pitchFamily="34" charset="0"/>
                <a:sym typeface="Calibri" panose="020F0502020204030204" pitchFamily="34" charset="0"/>
              </a:rPr>
              <a:t>月初的推免接收阶段尤为繁忙。</a:t>
            </a:r>
            <a:endParaRPr lang="en-US" altLang="zh-CN" sz="1600">
              <a:solidFill>
                <a:srgbClr val="17365D"/>
              </a:solidFill>
              <a:latin typeface="Calibri" panose="020F0502020204030204" pitchFamily="34" charset="0"/>
              <a:sym typeface="Calibri" panose="020F0502020204030204" pitchFamily="34" charset="0"/>
            </a:endParaRPr>
          </a:p>
        </p:txBody>
      </p:sp>
      <p:sp>
        <p:nvSpPr>
          <p:cNvPr id="57350" name="文本框 11"/>
          <p:cNvSpPr>
            <a:spLocks noChangeArrowheads="1"/>
          </p:cNvSpPr>
          <p:nvPr/>
        </p:nvSpPr>
        <p:spPr bwMode="auto">
          <a:xfrm>
            <a:off x="838200" y="1447800"/>
            <a:ext cx="69596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en-US" altLang="zh-CN" sz="2400" b="1">
                <a:solidFill>
                  <a:schemeClr val="tx2"/>
                </a:solidFill>
                <a:latin typeface="宋体" panose="02010600030101010101" pitchFamily="2" charset="-122"/>
                <a:sym typeface="宋体" panose="02010600030101010101" pitchFamily="2" charset="-122"/>
              </a:rPr>
              <a:t>2.1. </a:t>
            </a:r>
            <a:r>
              <a:rPr lang="zh-CN" altLang="en-US" sz="2400" b="1">
                <a:solidFill>
                  <a:schemeClr val="tx2"/>
                </a:solidFill>
                <a:latin typeface="宋体" panose="02010600030101010101" pitchFamily="2" charset="-122"/>
                <a:sym typeface="宋体" panose="02010600030101010101" pitchFamily="2" charset="-122"/>
              </a:rPr>
              <a:t>通讯平台</a:t>
            </a:r>
            <a:r>
              <a:rPr lang="en-US" altLang="zh-CN" sz="2400" b="1">
                <a:solidFill>
                  <a:schemeClr val="tx2"/>
                </a:solidFill>
                <a:latin typeface="宋体" panose="02010600030101010101" pitchFamily="2" charset="-122"/>
                <a:sym typeface="宋体" panose="02010600030101010101" pitchFamily="2" charset="-122"/>
              </a:rPr>
              <a:t>--</a:t>
            </a:r>
            <a:r>
              <a:rPr lang="zh-CN" altLang="en-US" sz="2000" b="1">
                <a:solidFill>
                  <a:schemeClr val="tx2"/>
                </a:solidFill>
                <a:latin typeface="宋体" panose="02010600030101010101" pitchFamily="2" charset="-122"/>
                <a:sym typeface="宋体" panose="02010600030101010101" pitchFamily="2" charset="-122"/>
              </a:rPr>
              <a:t>保研论坛、考研论坛、本校论坛</a:t>
            </a:r>
          </a:p>
        </p:txBody>
      </p:sp>
    </p:spTree>
  </p:cSld>
  <p:clrMapOvr>
    <a:masterClrMapping/>
  </p:clrMapOvr>
  <p:transition spd="slow"/>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矩形 4"/>
          <p:cNvSpPr>
            <a:spLocks noChangeArrowheads="1"/>
          </p:cNvSpPr>
          <p:nvPr/>
        </p:nvSpPr>
        <p:spPr bwMode="auto">
          <a:xfrm>
            <a:off x="0" y="6540500"/>
            <a:ext cx="9144000" cy="317500"/>
          </a:xfrm>
          <a:prstGeom prst="rect">
            <a:avLst/>
          </a:prstGeom>
          <a:solidFill>
            <a:schemeClr val="tx2"/>
          </a:solidFill>
          <a:ln w="25400">
            <a:solidFill>
              <a:schemeClr val="tx2"/>
            </a:solidFill>
            <a:miter lim="800000"/>
            <a:headEnd/>
            <a:tailEnd/>
          </a:ln>
        </p:spPr>
        <p:txBody>
          <a:bodyPr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0070C0"/>
              </a:solidFill>
              <a:latin typeface="宋体" panose="02010600030101010101" pitchFamily="2" charset="-122"/>
              <a:sym typeface="宋体" panose="02010600030101010101" pitchFamily="2" charset="-122"/>
            </a:endParaRPr>
          </a:p>
        </p:txBody>
      </p:sp>
      <p:pic>
        <p:nvPicPr>
          <p:cNvPr id="58371" name="Picture 2" descr="C:\Users\Administrator\AppData\Roaming\Tencent\Users\287336002\QQ\WinTemp\RichOle\`A$54UN496(J1{B)2LLT5{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9125" y="2155825"/>
            <a:ext cx="4232275" cy="4211638"/>
          </a:xfrm>
          <a:prstGeom prst="rect">
            <a:avLst/>
          </a:prstGeom>
          <a:noFill/>
          <a:ln w="9525">
            <a:solidFill>
              <a:srgbClr val="7F7F7F"/>
            </a:solidFill>
            <a:miter lim="800000"/>
            <a:headEnd/>
            <a:tailEnd/>
          </a:ln>
          <a:extLst>
            <a:ext uri="{909E8E84-426E-40DD-AFC4-6F175D3DCCD1}">
              <a14:hiddenFill xmlns:a14="http://schemas.microsoft.com/office/drawing/2010/main">
                <a:solidFill>
                  <a:srgbClr val="FFFFFF"/>
                </a:solidFill>
              </a14:hiddenFill>
            </a:ext>
          </a:extLst>
        </p:spPr>
      </p:pic>
      <p:sp>
        <p:nvSpPr>
          <p:cNvPr id="58372" name="Rectangle 3"/>
          <p:cNvSpPr>
            <a:spLocks noChangeArrowheads="1"/>
          </p:cNvSpPr>
          <p:nvPr/>
        </p:nvSpPr>
        <p:spPr bwMode="auto">
          <a:xfrm>
            <a:off x="2362200" y="1600200"/>
            <a:ext cx="5256213" cy="117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lnSpc>
                <a:spcPts val="2400"/>
              </a:lnSpc>
              <a:spcBef>
                <a:spcPct val="20000"/>
              </a:spcBef>
              <a:buFont typeface="Arial" panose="020B0604020202020204" pitchFamily="34" charset="0"/>
              <a:buChar char="•"/>
            </a:pPr>
            <a:r>
              <a:rPr lang="zh-CN" altLang="en-US" sz="1600">
                <a:solidFill>
                  <a:srgbClr val="17365D"/>
                </a:solidFill>
                <a:latin typeface="Calibri" panose="020F0502020204030204" pitchFamily="34" charset="0"/>
                <a:sym typeface="Calibri" panose="020F0502020204030204" pitchFamily="34" charset="0"/>
              </a:rPr>
              <a:t>统考生的考研论坛，中国科大自己的官方研招论坛</a:t>
            </a:r>
            <a:endParaRPr lang="en-US" altLang="zh-CN" sz="1600">
              <a:solidFill>
                <a:srgbClr val="17365D"/>
              </a:solidFill>
              <a:latin typeface="Calibri" panose="020F0502020204030204" pitchFamily="34" charset="0"/>
              <a:sym typeface="Calibri" panose="020F0502020204030204" pitchFamily="34" charset="0"/>
            </a:endParaRPr>
          </a:p>
        </p:txBody>
      </p:sp>
      <p:pic>
        <p:nvPicPr>
          <p:cNvPr id="58373" name="Picture 1" descr="C:\Users\Administrator\AppData\Roaming\Tencent\Users\287336002\QQ\WinTemp\RichOle\AYN1X3`B8)6RU5AP}SZ8~O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188" y="2155825"/>
            <a:ext cx="3660775" cy="4211638"/>
          </a:xfrm>
          <a:prstGeom prst="rect">
            <a:avLst/>
          </a:prstGeom>
          <a:noFill/>
          <a:ln w="9525">
            <a:solidFill>
              <a:srgbClr val="7F7F7F"/>
            </a:solidFill>
            <a:miter lim="800000"/>
            <a:headEnd/>
            <a:tailEnd/>
          </a:ln>
          <a:extLst>
            <a:ext uri="{909E8E84-426E-40DD-AFC4-6F175D3DCCD1}">
              <a14:hiddenFill xmlns:a14="http://schemas.microsoft.com/office/drawing/2010/main">
                <a:solidFill>
                  <a:srgbClr val="FFFFFF"/>
                </a:solidFill>
              </a14:hiddenFill>
            </a:ext>
          </a:extLst>
        </p:spPr>
      </p:pic>
      <p:sp>
        <p:nvSpPr>
          <p:cNvPr id="58374" name="文本框 11"/>
          <p:cNvSpPr>
            <a:spLocks noChangeArrowheads="1"/>
          </p:cNvSpPr>
          <p:nvPr/>
        </p:nvSpPr>
        <p:spPr bwMode="auto">
          <a:xfrm>
            <a:off x="457200" y="1219200"/>
            <a:ext cx="54721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en-US" altLang="zh-CN" sz="2400" b="1">
                <a:solidFill>
                  <a:schemeClr val="tx2"/>
                </a:solidFill>
                <a:latin typeface="宋体" panose="02010600030101010101" pitchFamily="2" charset="-122"/>
                <a:sym typeface="宋体" panose="02010600030101010101" pitchFamily="2" charset="-122"/>
              </a:rPr>
              <a:t>2.1. </a:t>
            </a:r>
            <a:r>
              <a:rPr lang="zh-CN" altLang="en-US" sz="2400" b="1">
                <a:solidFill>
                  <a:schemeClr val="tx2"/>
                </a:solidFill>
                <a:latin typeface="宋体" panose="02010600030101010101" pitchFamily="2" charset="-122"/>
                <a:sym typeface="宋体" panose="02010600030101010101" pitchFamily="2" charset="-122"/>
              </a:rPr>
              <a:t>通讯平台</a:t>
            </a:r>
            <a:r>
              <a:rPr lang="en-US" altLang="zh-CN" sz="2400" b="1">
                <a:solidFill>
                  <a:schemeClr val="tx2"/>
                </a:solidFill>
                <a:latin typeface="宋体" panose="02010600030101010101" pitchFamily="2" charset="-122"/>
                <a:sym typeface="宋体" panose="02010600030101010101" pitchFamily="2" charset="-122"/>
              </a:rPr>
              <a:t>--</a:t>
            </a:r>
            <a:r>
              <a:rPr lang="zh-CN" altLang="en-US" sz="2000" b="1">
                <a:solidFill>
                  <a:schemeClr val="tx2"/>
                </a:solidFill>
                <a:latin typeface="宋体" panose="02010600030101010101" pitchFamily="2" charset="-122"/>
                <a:sym typeface="宋体" panose="02010600030101010101" pitchFamily="2" charset="-122"/>
              </a:rPr>
              <a:t>论坛</a:t>
            </a:r>
          </a:p>
        </p:txBody>
      </p:sp>
    </p:spTree>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矩形 4"/>
          <p:cNvSpPr>
            <a:spLocks noChangeArrowheads="1"/>
          </p:cNvSpPr>
          <p:nvPr/>
        </p:nvSpPr>
        <p:spPr bwMode="auto">
          <a:xfrm>
            <a:off x="0" y="6540500"/>
            <a:ext cx="9144000" cy="317500"/>
          </a:xfrm>
          <a:prstGeom prst="rect">
            <a:avLst/>
          </a:prstGeom>
          <a:solidFill>
            <a:schemeClr val="tx2"/>
          </a:solidFill>
          <a:ln w="25400">
            <a:solidFill>
              <a:schemeClr val="tx2"/>
            </a:solidFill>
            <a:miter lim="800000"/>
            <a:headEnd/>
            <a:tailEnd/>
          </a:ln>
        </p:spPr>
        <p:txBody>
          <a:bodyPr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0070C0"/>
              </a:solidFill>
              <a:latin typeface="宋体" panose="02010600030101010101" pitchFamily="2" charset="-122"/>
              <a:sym typeface="宋体" panose="02010600030101010101" pitchFamily="2" charset="-122"/>
            </a:endParaRPr>
          </a:p>
        </p:txBody>
      </p:sp>
      <p:sp>
        <p:nvSpPr>
          <p:cNvPr id="59395" name="文本框 11"/>
          <p:cNvSpPr>
            <a:spLocks noChangeArrowheads="1"/>
          </p:cNvSpPr>
          <p:nvPr/>
        </p:nvSpPr>
        <p:spPr bwMode="auto">
          <a:xfrm>
            <a:off x="457200" y="1295400"/>
            <a:ext cx="36004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en-US" altLang="zh-CN" sz="2400" b="1">
                <a:solidFill>
                  <a:schemeClr val="tx2"/>
                </a:solidFill>
                <a:latin typeface="宋体" panose="02010600030101010101" pitchFamily="2" charset="-122"/>
                <a:sym typeface="宋体" panose="02010600030101010101" pitchFamily="2" charset="-122"/>
              </a:rPr>
              <a:t>2.2  </a:t>
            </a:r>
            <a:r>
              <a:rPr lang="zh-CN" altLang="en-US" sz="2400" b="1">
                <a:solidFill>
                  <a:schemeClr val="tx2"/>
                </a:solidFill>
                <a:latin typeface="宋体" panose="02010600030101010101" pitchFamily="2" charset="-122"/>
                <a:sym typeface="宋体" panose="02010600030101010101" pitchFamily="2" charset="-122"/>
              </a:rPr>
              <a:t>新媒体平台</a:t>
            </a:r>
            <a:r>
              <a:rPr lang="en-US" altLang="zh-CN" sz="2400" b="1">
                <a:solidFill>
                  <a:schemeClr val="tx2"/>
                </a:solidFill>
                <a:latin typeface="宋体" panose="02010600030101010101" pitchFamily="2" charset="-122"/>
                <a:sym typeface="宋体" panose="02010600030101010101" pitchFamily="2" charset="-122"/>
              </a:rPr>
              <a:t>--</a:t>
            </a:r>
            <a:r>
              <a:rPr lang="zh-CN" altLang="en-US" sz="2000" b="1">
                <a:solidFill>
                  <a:schemeClr val="tx2"/>
                </a:solidFill>
                <a:latin typeface="宋体" panose="02010600030101010101" pitchFamily="2" charset="-122"/>
                <a:sym typeface="宋体" panose="02010600030101010101" pitchFamily="2" charset="-122"/>
              </a:rPr>
              <a:t>微博</a:t>
            </a:r>
          </a:p>
        </p:txBody>
      </p:sp>
      <p:sp>
        <p:nvSpPr>
          <p:cNvPr id="59396" name="Rectangle 3"/>
          <p:cNvSpPr>
            <a:spLocks noChangeArrowheads="1"/>
          </p:cNvSpPr>
          <p:nvPr/>
        </p:nvSpPr>
        <p:spPr bwMode="auto">
          <a:xfrm>
            <a:off x="762000" y="1905000"/>
            <a:ext cx="3743325" cy="1179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spcBef>
                <a:spcPct val="20000"/>
              </a:spcBef>
              <a:buFont typeface="Arial" panose="020B0604020202020204" pitchFamily="34" charset="0"/>
              <a:buChar char="•"/>
            </a:pPr>
            <a:r>
              <a:rPr lang="zh-CN" altLang="en-US" sz="1600" b="1">
                <a:solidFill>
                  <a:srgbClr val="17365D"/>
                </a:solidFill>
                <a:latin typeface="Calibri" panose="020F0502020204030204" pitchFamily="34" charset="0"/>
                <a:sym typeface="Calibri" panose="020F0502020204030204" pitchFamily="34" charset="0"/>
              </a:rPr>
              <a:t>官方微博</a:t>
            </a:r>
            <a:r>
              <a:rPr lang="zh-CN" altLang="en-US" sz="1600">
                <a:solidFill>
                  <a:srgbClr val="17365D"/>
                </a:solidFill>
                <a:latin typeface="Calibri" panose="020F0502020204030204" pitchFamily="34" charset="0"/>
                <a:sym typeface="Calibri" panose="020F0502020204030204" pitchFamily="34" charset="0"/>
              </a:rPr>
              <a:t>：中国科大研究生招生</a:t>
            </a:r>
            <a:endParaRPr lang="en-US" altLang="zh-CN" sz="1600">
              <a:solidFill>
                <a:srgbClr val="17365D"/>
              </a:solidFill>
              <a:latin typeface="Calibri" panose="020F0502020204030204" pitchFamily="34" charset="0"/>
              <a:sym typeface="Calibri" panose="020F0502020204030204" pitchFamily="34" charset="0"/>
            </a:endParaRPr>
          </a:p>
          <a:p>
            <a:pPr eaLnBrk="1" hangingPunct="1">
              <a:spcBef>
                <a:spcPct val="20000"/>
              </a:spcBef>
              <a:buFont typeface="Arial" panose="020B0604020202020204" pitchFamily="34" charset="0"/>
              <a:buChar char="•"/>
            </a:pPr>
            <a:r>
              <a:rPr lang="zh-CN" altLang="en-US" sz="1600">
                <a:solidFill>
                  <a:srgbClr val="17365D"/>
                </a:solidFill>
                <a:latin typeface="Calibri" panose="020F0502020204030204" pitchFamily="34" charset="0"/>
                <a:sym typeface="Calibri" panose="020F0502020204030204" pitchFamily="34" charset="0"/>
              </a:rPr>
              <a:t>考生至上，粉丝互动</a:t>
            </a:r>
            <a:endParaRPr lang="en-US" altLang="zh-CN" sz="1600">
              <a:solidFill>
                <a:srgbClr val="17365D"/>
              </a:solidFill>
              <a:latin typeface="Calibri" panose="020F0502020204030204" pitchFamily="34" charset="0"/>
              <a:sym typeface="Calibri" panose="020F0502020204030204" pitchFamily="34" charset="0"/>
            </a:endParaRPr>
          </a:p>
        </p:txBody>
      </p:sp>
      <p:pic>
        <p:nvPicPr>
          <p:cNvPr id="59397" name="Picture 1" descr="C:\Users\Administrator\AppData\Roaming\Tencent\Users\287336002\QQ\WinTemp\RichOle\QE)AX0R{Y1MR`P2CQ%BQ{IJ.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2625" y="2670175"/>
            <a:ext cx="3752850" cy="3797300"/>
          </a:xfrm>
          <a:prstGeom prst="rect">
            <a:avLst/>
          </a:prstGeom>
          <a:noFill/>
          <a:ln w="9525">
            <a:solidFill>
              <a:srgbClr val="7F7F7F"/>
            </a:solidFill>
            <a:miter lim="800000"/>
            <a:headEnd/>
            <a:tailEnd/>
          </a:ln>
          <a:extLst>
            <a:ext uri="{909E8E84-426E-40DD-AFC4-6F175D3DCCD1}">
              <a14:hiddenFill xmlns:a14="http://schemas.microsoft.com/office/drawing/2010/main">
                <a:solidFill>
                  <a:srgbClr val="FFFFFF"/>
                </a:solidFill>
              </a14:hiddenFill>
            </a:ext>
          </a:extLst>
        </p:spPr>
      </p:pic>
      <p:pic>
        <p:nvPicPr>
          <p:cNvPr id="59398" name="Picture 1" descr="C:\Users\Administrator\AppData\Roaming\Tencent\Users\287336002\QQ\WinTemp\RichOle\X(9`J7_0Y@R2O0HS4HVP%@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875" y="990600"/>
            <a:ext cx="3562350" cy="5476875"/>
          </a:xfrm>
          <a:prstGeom prst="rect">
            <a:avLst/>
          </a:prstGeom>
          <a:noFill/>
          <a:ln w="9525">
            <a:solidFill>
              <a:srgbClr val="7F7F7F"/>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矩形 4"/>
          <p:cNvSpPr>
            <a:spLocks noChangeArrowheads="1"/>
          </p:cNvSpPr>
          <p:nvPr/>
        </p:nvSpPr>
        <p:spPr bwMode="auto">
          <a:xfrm>
            <a:off x="0" y="6540500"/>
            <a:ext cx="9144000" cy="317500"/>
          </a:xfrm>
          <a:prstGeom prst="rect">
            <a:avLst/>
          </a:prstGeom>
          <a:solidFill>
            <a:schemeClr val="tx2"/>
          </a:solidFill>
          <a:ln w="25400">
            <a:solidFill>
              <a:schemeClr val="tx2"/>
            </a:solidFill>
            <a:miter lim="800000"/>
            <a:headEnd/>
            <a:tailEnd/>
          </a:ln>
        </p:spPr>
        <p:txBody>
          <a:bodyPr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0070C0"/>
              </a:solidFill>
              <a:latin typeface="宋体" panose="02010600030101010101" pitchFamily="2" charset="-122"/>
              <a:sym typeface="宋体" panose="02010600030101010101" pitchFamily="2" charset="-122"/>
            </a:endParaRPr>
          </a:p>
        </p:txBody>
      </p:sp>
      <p:sp>
        <p:nvSpPr>
          <p:cNvPr id="60419" name="Rectangle 3"/>
          <p:cNvSpPr>
            <a:spLocks noChangeArrowheads="1"/>
          </p:cNvSpPr>
          <p:nvPr/>
        </p:nvSpPr>
        <p:spPr bwMode="auto">
          <a:xfrm>
            <a:off x="3200400" y="1295400"/>
            <a:ext cx="4105275" cy="117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spcBef>
                <a:spcPct val="20000"/>
              </a:spcBef>
              <a:buFont typeface="Arial" panose="020B0604020202020204" pitchFamily="34" charset="0"/>
              <a:buChar char="•"/>
            </a:pPr>
            <a:r>
              <a:rPr lang="zh-CN" altLang="en-US" sz="1600" b="1">
                <a:solidFill>
                  <a:srgbClr val="17365D"/>
                </a:solidFill>
                <a:latin typeface="Calibri" panose="020F0502020204030204" pitchFamily="34" charset="0"/>
                <a:sym typeface="Calibri" panose="020F0502020204030204" pitchFamily="34" charset="0"/>
              </a:rPr>
              <a:t>微信服务号</a:t>
            </a:r>
            <a:r>
              <a:rPr lang="zh-CN" altLang="en-US" sz="1600">
                <a:solidFill>
                  <a:srgbClr val="17365D"/>
                </a:solidFill>
                <a:latin typeface="Calibri" panose="020F0502020204030204" pitchFamily="34" charset="0"/>
                <a:sym typeface="Calibri" panose="020F0502020204030204" pitchFamily="34" charset="0"/>
              </a:rPr>
              <a:t>：中国科大研究生招生 </a:t>
            </a:r>
            <a:r>
              <a:rPr lang="en-US" altLang="zh-CN" sz="1600">
                <a:solidFill>
                  <a:srgbClr val="17365D"/>
                </a:solidFill>
                <a:latin typeface="Calibri" panose="020F0502020204030204" pitchFamily="34" charset="0"/>
                <a:sym typeface="Calibri" panose="020F0502020204030204" pitchFamily="34" charset="0"/>
              </a:rPr>
              <a:t>V</a:t>
            </a:r>
          </a:p>
          <a:p>
            <a:pPr eaLnBrk="1" hangingPunct="1">
              <a:spcBef>
                <a:spcPct val="20000"/>
              </a:spcBef>
              <a:buFont typeface="Arial" panose="020B0604020202020204" pitchFamily="34" charset="0"/>
              <a:buChar char="•"/>
            </a:pPr>
            <a:r>
              <a:rPr lang="zh-CN" altLang="en-US" sz="1600">
                <a:solidFill>
                  <a:srgbClr val="17365D"/>
                </a:solidFill>
                <a:latin typeface="Calibri" panose="020F0502020204030204" pitchFamily="34" charset="0"/>
                <a:sym typeface="Calibri" panose="020F0502020204030204" pitchFamily="34" charset="0"/>
              </a:rPr>
              <a:t>可实现在线问答、手机报名等功能</a:t>
            </a:r>
            <a:r>
              <a:rPr lang="en-US" altLang="zh-CN" sz="1600">
                <a:solidFill>
                  <a:srgbClr val="17365D"/>
                </a:solidFill>
                <a:latin typeface="Calibri" panose="020F0502020204030204" pitchFamily="34" charset="0"/>
                <a:sym typeface="Calibri" panose="020F0502020204030204" pitchFamily="34" charset="0"/>
              </a:rPr>
              <a:t>     </a:t>
            </a:r>
            <a:endParaRPr lang="zh-CN" altLang="en-US"/>
          </a:p>
        </p:txBody>
      </p:sp>
      <p:pic>
        <p:nvPicPr>
          <p:cNvPr id="60420" name="Picture 5" descr="C:\Users\Administrator\AppData\Roaming\Tencent\Users\287336002\QQ\WinTemp\RichOle\5{{NI{3$NG@MEM@3`0KXQL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4500" y="2089150"/>
            <a:ext cx="4198938" cy="4278313"/>
          </a:xfrm>
          <a:prstGeom prst="rect">
            <a:avLst/>
          </a:prstGeom>
          <a:noFill/>
          <a:ln w="9525">
            <a:solidFill>
              <a:srgbClr val="7F7F7F"/>
            </a:solidFill>
            <a:miter lim="800000"/>
            <a:headEnd/>
            <a:tailEnd/>
          </a:ln>
          <a:extLst>
            <a:ext uri="{909E8E84-426E-40DD-AFC4-6F175D3DCCD1}">
              <a14:hiddenFill xmlns:a14="http://schemas.microsoft.com/office/drawing/2010/main">
                <a:solidFill>
                  <a:srgbClr val="FFFFFF"/>
                </a:solidFill>
              </a14:hiddenFill>
            </a:ext>
          </a:extLst>
        </p:spPr>
      </p:pic>
      <p:pic>
        <p:nvPicPr>
          <p:cNvPr id="6042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3800" y="2055813"/>
            <a:ext cx="1944688" cy="4313237"/>
          </a:xfrm>
          <a:prstGeom prst="rect">
            <a:avLst/>
          </a:prstGeom>
          <a:noFill/>
          <a:ln w="6350">
            <a:solidFill>
              <a:srgbClr val="7F7F7F"/>
            </a:solidFill>
            <a:miter lim="800000"/>
            <a:headEnd/>
            <a:tailEnd/>
          </a:ln>
          <a:extLst>
            <a:ext uri="{909E8E84-426E-40DD-AFC4-6F175D3DCCD1}">
              <a14:hiddenFill xmlns:a14="http://schemas.microsoft.com/office/drawing/2010/main">
                <a:solidFill>
                  <a:srgbClr val="FFFFFF"/>
                </a:solidFill>
              </a14:hiddenFill>
            </a:ext>
          </a:extLst>
        </p:spPr>
      </p:pic>
      <p:pic>
        <p:nvPicPr>
          <p:cNvPr id="60422" name="Picture 1"/>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8488" y="2055813"/>
            <a:ext cx="1871662" cy="4311650"/>
          </a:xfrm>
          <a:prstGeom prst="rect">
            <a:avLst/>
          </a:prstGeom>
          <a:noFill/>
          <a:ln w="6350">
            <a:solidFill>
              <a:srgbClr val="7F7F7F"/>
            </a:solidFill>
            <a:miter lim="800000"/>
            <a:headEnd/>
            <a:tailEnd/>
          </a:ln>
          <a:extLst>
            <a:ext uri="{909E8E84-426E-40DD-AFC4-6F175D3DCCD1}">
              <a14:hiddenFill xmlns:a14="http://schemas.microsoft.com/office/drawing/2010/main">
                <a:solidFill>
                  <a:srgbClr val="FFFFFF"/>
                </a:solidFill>
              </a14:hiddenFill>
            </a:ext>
          </a:extLst>
        </p:spPr>
      </p:pic>
      <p:sp>
        <p:nvSpPr>
          <p:cNvPr id="60423" name="文本框 11"/>
          <p:cNvSpPr>
            <a:spLocks noChangeArrowheads="1"/>
          </p:cNvSpPr>
          <p:nvPr/>
        </p:nvSpPr>
        <p:spPr bwMode="auto">
          <a:xfrm>
            <a:off x="609600" y="1295400"/>
            <a:ext cx="33131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en-US" altLang="zh-CN" sz="2400" b="1">
                <a:solidFill>
                  <a:schemeClr val="tx2"/>
                </a:solidFill>
                <a:latin typeface="宋体" panose="02010600030101010101" pitchFamily="2" charset="-122"/>
                <a:sym typeface="宋体" panose="02010600030101010101" pitchFamily="2" charset="-122"/>
              </a:rPr>
              <a:t>2.2  </a:t>
            </a:r>
            <a:r>
              <a:rPr lang="zh-CN" altLang="en-US" sz="2400" b="1">
                <a:solidFill>
                  <a:schemeClr val="tx2"/>
                </a:solidFill>
                <a:latin typeface="宋体" panose="02010600030101010101" pitchFamily="2" charset="-122"/>
                <a:sym typeface="宋体" panose="02010600030101010101" pitchFamily="2" charset="-122"/>
              </a:rPr>
              <a:t>新媒体平台</a:t>
            </a:r>
            <a:r>
              <a:rPr lang="en-US" altLang="zh-CN" sz="2400" b="1">
                <a:solidFill>
                  <a:schemeClr val="tx2"/>
                </a:solidFill>
                <a:latin typeface="宋体" panose="02010600030101010101" pitchFamily="2" charset="-122"/>
                <a:sym typeface="宋体" panose="02010600030101010101" pitchFamily="2" charset="-122"/>
              </a:rPr>
              <a:t>--</a:t>
            </a:r>
            <a:r>
              <a:rPr lang="zh-CN" altLang="en-US" sz="2000" b="1">
                <a:solidFill>
                  <a:schemeClr val="tx2"/>
                </a:solidFill>
                <a:latin typeface="宋体" panose="02010600030101010101" pitchFamily="2" charset="-122"/>
                <a:sym typeface="宋体" panose="02010600030101010101" pitchFamily="2" charset="-122"/>
              </a:rPr>
              <a:t>微信</a:t>
            </a:r>
          </a:p>
        </p:txBody>
      </p:sp>
    </p:spTree>
  </p:cSld>
  <p:clrMapOvr>
    <a:masterClrMapping/>
  </p:clrMapOvr>
  <p:transition spd="slow"/>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矩形 4"/>
          <p:cNvSpPr>
            <a:spLocks noChangeArrowheads="1"/>
          </p:cNvSpPr>
          <p:nvPr/>
        </p:nvSpPr>
        <p:spPr bwMode="auto">
          <a:xfrm>
            <a:off x="0" y="6540500"/>
            <a:ext cx="9144000" cy="317500"/>
          </a:xfrm>
          <a:prstGeom prst="rect">
            <a:avLst/>
          </a:prstGeom>
          <a:solidFill>
            <a:schemeClr val="tx2"/>
          </a:solidFill>
          <a:ln w="25400">
            <a:solidFill>
              <a:schemeClr val="tx2"/>
            </a:solidFill>
            <a:miter lim="800000"/>
            <a:headEnd/>
            <a:tailEnd/>
          </a:ln>
        </p:spPr>
        <p:txBody>
          <a:bodyPr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0070C0"/>
              </a:solidFill>
              <a:latin typeface="宋体" panose="02010600030101010101" pitchFamily="2" charset="-122"/>
              <a:sym typeface="宋体" panose="02010600030101010101" pitchFamily="2" charset="-122"/>
            </a:endParaRPr>
          </a:p>
        </p:txBody>
      </p:sp>
      <p:pic>
        <p:nvPicPr>
          <p:cNvPr id="61443" name="图片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819400"/>
            <a:ext cx="3563938" cy="1479550"/>
          </a:xfrm>
          <a:prstGeom prst="rect">
            <a:avLst/>
          </a:prstGeom>
          <a:noFill/>
          <a:ln w="9525">
            <a:solidFill>
              <a:srgbClr val="7F7F7F"/>
            </a:solidFill>
            <a:miter lim="800000"/>
            <a:headEnd/>
            <a:tailEnd/>
          </a:ln>
          <a:extLst>
            <a:ext uri="{909E8E84-426E-40DD-AFC4-6F175D3DCCD1}">
              <a14:hiddenFill xmlns:a14="http://schemas.microsoft.com/office/drawing/2010/main">
                <a:solidFill>
                  <a:srgbClr val="FFFFFF"/>
                </a:solidFill>
              </a14:hiddenFill>
            </a:ext>
          </a:extLst>
        </p:spPr>
      </p:pic>
      <p:pic>
        <p:nvPicPr>
          <p:cNvPr id="61444" name="Picture 2" descr="MAO99O}I2GTQY$B((K)%V%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5600" y="3733800"/>
            <a:ext cx="2916238" cy="2635250"/>
          </a:xfrm>
          <a:prstGeom prst="rect">
            <a:avLst/>
          </a:prstGeom>
          <a:noFill/>
          <a:ln w="9525">
            <a:solidFill>
              <a:srgbClr val="7F7F7F"/>
            </a:solidFill>
            <a:miter lim="800000"/>
            <a:headEnd/>
            <a:tailEnd/>
          </a:ln>
          <a:extLst>
            <a:ext uri="{909E8E84-426E-40DD-AFC4-6F175D3DCCD1}">
              <a14:hiddenFill xmlns:a14="http://schemas.microsoft.com/office/drawing/2010/main">
                <a:solidFill>
                  <a:srgbClr val="FFFFFF"/>
                </a:solidFill>
              </a14:hiddenFill>
            </a:ext>
          </a:extLst>
        </p:spPr>
      </p:pic>
      <p:pic>
        <p:nvPicPr>
          <p:cNvPr id="61445" name="Picture 3" descr="_FRHY$W9XBZ)PR$VCP$F_K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0200" y="1295400"/>
            <a:ext cx="2916238" cy="2395538"/>
          </a:xfrm>
          <a:prstGeom prst="rect">
            <a:avLst/>
          </a:prstGeom>
          <a:noFill/>
          <a:ln w="9525">
            <a:solidFill>
              <a:srgbClr val="7F7F7F"/>
            </a:solidFill>
            <a:miter lim="800000"/>
            <a:headEnd/>
            <a:tailEnd/>
          </a:ln>
          <a:extLst>
            <a:ext uri="{909E8E84-426E-40DD-AFC4-6F175D3DCCD1}">
              <a14:hiddenFill xmlns:a14="http://schemas.microsoft.com/office/drawing/2010/main">
                <a:solidFill>
                  <a:srgbClr val="FFFFFF"/>
                </a:solidFill>
              </a14:hiddenFill>
            </a:ext>
          </a:extLst>
        </p:spPr>
      </p:pic>
      <p:pic>
        <p:nvPicPr>
          <p:cNvPr id="61446" name="Picture 1" descr="C:\Users\Administrator\AppData\Roaming\Tencent\Users\287336002\QQ\WinTemp\RichOle\4XT3]ETQT$BW47~VTFV57)A.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7088" y="4419600"/>
            <a:ext cx="3563937" cy="1947863"/>
          </a:xfrm>
          <a:prstGeom prst="rect">
            <a:avLst/>
          </a:prstGeom>
          <a:noFill/>
          <a:ln w="9525">
            <a:solidFill>
              <a:srgbClr val="7F7F7F"/>
            </a:solidFill>
            <a:miter lim="800000"/>
            <a:headEnd/>
            <a:tailEnd/>
          </a:ln>
          <a:extLst>
            <a:ext uri="{909E8E84-426E-40DD-AFC4-6F175D3DCCD1}">
              <a14:hiddenFill xmlns:a14="http://schemas.microsoft.com/office/drawing/2010/main">
                <a:solidFill>
                  <a:srgbClr val="FFFFFF"/>
                </a:solidFill>
              </a14:hiddenFill>
            </a:ext>
          </a:extLst>
        </p:spPr>
      </p:pic>
      <p:sp>
        <p:nvSpPr>
          <p:cNvPr id="61447" name="Rectangle 3"/>
          <p:cNvSpPr>
            <a:spLocks noChangeArrowheads="1"/>
          </p:cNvSpPr>
          <p:nvPr/>
        </p:nvSpPr>
        <p:spPr bwMode="auto">
          <a:xfrm>
            <a:off x="762000" y="2057400"/>
            <a:ext cx="4537075" cy="117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lnSpc>
                <a:spcPts val="2400"/>
              </a:lnSpc>
              <a:spcBef>
                <a:spcPct val="20000"/>
              </a:spcBef>
              <a:buFont typeface="Arial" panose="020B0604020202020204" pitchFamily="34" charset="0"/>
              <a:buChar char="•"/>
            </a:pPr>
            <a:r>
              <a:rPr lang="zh-CN" altLang="en-US" sz="1600">
                <a:solidFill>
                  <a:srgbClr val="17365D"/>
                </a:solidFill>
                <a:latin typeface="Calibri" panose="020F0502020204030204" pitchFamily="34" charset="0"/>
                <a:sym typeface="Calibri" panose="020F0502020204030204" pitchFamily="34" charset="0"/>
              </a:rPr>
              <a:t>定位到高校，宣传结果可以实现大数据分析</a:t>
            </a:r>
            <a:endParaRPr lang="en-US" altLang="zh-CN" sz="1600">
              <a:solidFill>
                <a:srgbClr val="17365D"/>
              </a:solidFill>
              <a:latin typeface="Calibri" panose="020F0502020204030204" pitchFamily="34" charset="0"/>
              <a:sym typeface="Calibri" panose="020F0502020204030204" pitchFamily="34" charset="0"/>
            </a:endParaRPr>
          </a:p>
        </p:txBody>
      </p:sp>
      <p:sp>
        <p:nvSpPr>
          <p:cNvPr id="61448" name="文本框 11"/>
          <p:cNvSpPr>
            <a:spLocks noChangeArrowheads="1"/>
          </p:cNvSpPr>
          <p:nvPr/>
        </p:nvSpPr>
        <p:spPr bwMode="auto">
          <a:xfrm>
            <a:off x="457200" y="1524000"/>
            <a:ext cx="42386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en-US" altLang="zh-CN" sz="2400" b="1">
                <a:solidFill>
                  <a:schemeClr val="tx2"/>
                </a:solidFill>
                <a:latin typeface="宋体" panose="02010600030101010101" pitchFamily="2" charset="-122"/>
                <a:sym typeface="宋体" panose="02010600030101010101" pitchFamily="2" charset="-122"/>
              </a:rPr>
              <a:t>2.2  </a:t>
            </a:r>
            <a:r>
              <a:rPr lang="zh-CN" altLang="en-US" sz="2400" b="1">
                <a:solidFill>
                  <a:schemeClr val="tx2"/>
                </a:solidFill>
                <a:latin typeface="宋体" panose="02010600030101010101" pitchFamily="2" charset="-122"/>
                <a:sym typeface="宋体" panose="02010600030101010101" pitchFamily="2" charset="-122"/>
              </a:rPr>
              <a:t>新媒体平台</a:t>
            </a:r>
            <a:r>
              <a:rPr lang="en-US" altLang="zh-CN" sz="2400" b="1">
                <a:solidFill>
                  <a:schemeClr val="tx2"/>
                </a:solidFill>
                <a:latin typeface="宋体" panose="02010600030101010101" pitchFamily="2" charset="-122"/>
                <a:sym typeface="宋体" panose="02010600030101010101" pitchFamily="2" charset="-122"/>
              </a:rPr>
              <a:t>--</a:t>
            </a:r>
            <a:r>
              <a:rPr lang="zh-CN" altLang="en-US" sz="2000" b="1">
                <a:solidFill>
                  <a:schemeClr val="tx2"/>
                </a:solidFill>
                <a:latin typeface="宋体" panose="02010600030101010101" pitchFamily="2" charset="-122"/>
                <a:sym typeface="宋体" panose="02010600030101010101" pitchFamily="2" charset="-122"/>
              </a:rPr>
              <a:t>腾讯，人人</a:t>
            </a:r>
          </a:p>
        </p:txBody>
      </p:sp>
    </p:spTree>
  </p:cSld>
  <p:clrMapOvr>
    <a:masterClrMapping/>
  </p:clrMapOvr>
  <p:transition spd="slow"/>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矩形 4"/>
          <p:cNvSpPr>
            <a:spLocks noChangeArrowheads="1"/>
          </p:cNvSpPr>
          <p:nvPr/>
        </p:nvSpPr>
        <p:spPr bwMode="auto">
          <a:xfrm>
            <a:off x="0" y="6540500"/>
            <a:ext cx="9144000" cy="317500"/>
          </a:xfrm>
          <a:prstGeom prst="rect">
            <a:avLst/>
          </a:prstGeom>
          <a:solidFill>
            <a:schemeClr val="tx2"/>
          </a:solidFill>
          <a:ln w="25400">
            <a:solidFill>
              <a:schemeClr val="tx2"/>
            </a:solidFill>
            <a:miter lim="800000"/>
            <a:headEnd/>
            <a:tailEnd/>
          </a:ln>
        </p:spPr>
        <p:txBody>
          <a:bodyPr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0070C0"/>
              </a:solidFill>
              <a:latin typeface="宋体" panose="02010600030101010101" pitchFamily="2" charset="-122"/>
              <a:sym typeface="宋体" panose="02010600030101010101" pitchFamily="2" charset="-122"/>
            </a:endParaRPr>
          </a:p>
        </p:txBody>
      </p:sp>
      <p:pic>
        <p:nvPicPr>
          <p:cNvPr id="62467" name="Picture 3" descr="C:\Users\Administrator\AppData\Roaming\Tencent\Users\287336002\QQ\WinTemp\RichOle\A]TS[@]OXWUZ~3Z(Y8QDZ%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2133600"/>
            <a:ext cx="6842125" cy="4064000"/>
          </a:xfrm>
          <a:prstGeom prst="rect">
            <a:avLst/>
          </a:prstGeom>
          <a:noFill/>
          <a:ln w="9525">
            <a:solidFill>
              <a:srgbClr val="7F7F7F"/>
            </a:solidFill>
            <a:miter lim="800000"/>
            <a:headEnd/>
            <a:tailEnd/>
          </a:ln>
          <a:extLst>
            <a:ext uri="{909E8E84-426E-40DD-AFC4-6F175D3DCCD1}">
              <a14:hiddenFill xmlns:a14="http://schemas.microsoft.com/office/drawing/2010/main">
                <a:solidFill>
                  <a:srgbClr val="FFFFFF"/>
                </a:solidFill>
              </a14:hiddenFill>
            </a:ext>
          </a:extLst>
        </p:spPr>
      </p:pic>
      <p:sp>
        <p:nvSpPr>
          <p:cNvPr id="62468" name="文本框 11"/>
          <p:cNvSpPr>
            <a:spLocks noChangeArrowheads="1"/>
          </p:cNvSpPr>
          <p:nvPr/>
        </p:nvSpPr>
        <p:spPr bwMode="auto">
          <a:xfrm>
            <a:off x="609600" y="1447800"/>
            <a:ext cx="33131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en-US" altLang="zh-CN" sz="2400" b="1">
                <a:solidFill>
                  <a:schemeClr val="tx2"/>
                </a:solidFill>
                <a:latin typeface="宋体" panose="02010600030101010101" pitchFamily="2" charset="-122"/>
                <a:sym typeface="宋体" panose="02010600030101010101" pitchFamily="2" charset="-122"/>
              </a:rPr>
              <a:t>2.3  </a:t>
            </a:r>
            <a:r>
              <a:rPr lang="zh-CN" altLang="en-US" sz="2400" b="1">
                <a:solidFill>
                  <a:schemeClr val="tx2"/>
                </a:solidFill>
                <a:latin typeface="宋体" panose="02010600030101010101" pitchFamily="2" charset="-122"/>
                <a:sym typeface="宋体" panose="02010600030101010101" pitchFamily="2" charset="-122"/>
              </a:rPr>
              <a:t>网络视频平台</a:t>
            </a:r>
            <a:endParaRPr lang="zh-CN" altLang="en-US" sz="2000" b="1">
              <a:solidFill>
                <a:schemeClr val="tx2"/>
              </a:solidFill>
              <a:latin typeface="宋体" panose="02010600030101010101" pitchFamily="2" charset="-122"/>
              <a:sym typeface="宋体" panose="02010600030101010101" pitchFamily="2" charset="-122"/>
            </a:endParaRPr>
          </a:p>
        </p:txBody>
      </p:sp>
    </p:spTree>
  </p:cSld>
  <p:clrMapOvr>
    <a:masterClrMapping/>
  </p:clrMapOvr>
  <p:transition spd="slow"/>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矩形 4"/>
          <p:cNvSpPr>
            <a:spLocks noChangeArrowheads="1"/>
          </p:cNvSpPr>
          <p:nvPr/>
        </p:nvSpPr>
        <p:spPr bwMode="auto">
          <a:xfrm>
            <a:off x="0" y="6540500"/>
            <a:ext cx="9144000" cy="317500"/>
          </a:xfrm>
          <a:prstGeom prst="rect">
            <a:avLst/>
          </a:prstGeom>
          <a:solidFill>
            <a:schemeClr val="tx2"/>
          </a:solidFill>
          <a:ln w="25400">
            <a:solidFill>
              <a:schemeClr val="tx2"/>
            </a:solidFill>
            <a:miter lim="800000"/>
            <a:headEnd/>
            <a:tailEnd/>
          </a:ln>
        </p:spPr>
        <p:txBody>
          <a:bodyPr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0070C0"/>
              </a:solidFill>
              <a:latin typeface="宋体" panose="02010600030101010101" pitchFamily="2" charset="-122"/>
              <a:sym typeface="宋体" panose="02010600030101010101" pitchFamily="2" charset="-122"/>
            </a:endParaRPr>
          </a:p>
        </p:txBody>
      </p:sp>
      <p:pic>
        <p:nvPicPr>
          <p:cNvPr id="63491" name="Picture 1" descr="C:\Users\Administrator\AppData\Roaming\Tencent\Users\287336002\QQ\WinTemp\RichOle\{`T9{DV16~TB]IZMO13U[C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00563" y="1468438"/>
            <a:ext cx="4186237" cy="4916487"/>
          </a:xfrm>
          <a:prstGeom prst="rect">
            <a:avLst/>
          </a:prstGeom>
          <a:noFill/>
          <a:ln w="9525">
            <a:solidFill>
              <a:srgbClr val="7F7F7F"/>
            </a:solidFill>
            <a:miter lim="800000"/>
            <a:headEnd/>
            <a:tailEnd/>
          </a:ln>
          <a:extLst>
            <a:ext uri="{909E8E84-426E-40DD-AFC4-6F175D3DCCD1}">
              <a14:hiddenFill xmlns:a14="http://schemas.microsoft.com/office/drawing/2010/main">
                <a:solidFill>
                  <a:srgbClr val="FFFFFF"/>
                </a:solidFill>
              </a14:hiddenFill>
            </a:ext>
          </a:extLst>
        </p:spPr>
      </p:pic>
      <p:pic>
        <p:nvPicPr>
          <p:cNvPr id="63492" name="图片 10"/>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750" y="3036888"/>
            <a:ext cx="3671888" cy="3330575"/>
          </a:xfrm>
          <a:prstGeom prst="rect">
            <a:avLst/>
          </a:prstGeom>
          <a:noFill/>
          <a:ln w="9525">
            <a:solidFill>
              <a:srgbClr val="7F7F7F"/>
            </a:solidFill>
            <a:miter lim="800000"/>
            <a:headEnd/>
            <a:tailEnd/>
          </a:ln>
          <a:extLst>
            <a:ext uri="{909E8E84-426E-40DD-AFC4-6F175D3DCCD1}">
              <a14:hiddenFill xmlns:a14="http://schemas.microsoft.com/office/drawing/2010/main">
                <a:solidFill>
                  <a:srgbClr val="FFFFFF"/>
                </a:solidFill>
              </a14:hiddenFill>
            </a:ext>
          </a:extLst>
        </p:spPr>
      </p:pic>
      <p:sp>
        <p:nvSpPr>
          <p:cNvPr id="63493" name="Rectangle 3"/>
          <p:cNvSpPr>
            <a:spLocks noChangeArrowheads="1"/>
          </p:cNvSpPr>
          <p:nvPr/>
        </p:nvSpPr>
        <p:spPr bwMode="auto">
          <a:xfrm>
            <a:off x="533400" y="2057400"/>
            <a:ext cx="3673475" cy="117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lnSpc>
                <a:spcPts val="2400"/>
              </a:lnSpc>
              <a:spcBef>
                <a:spcPct val="20000"/>
              </a:spcBef>
            </a:pPr>
            <a:r>
              <a:rPr lang="zh-CN" altLang="en-US" sz="1600">
                <a:solidFill>
                  <a:srgbClr val="17365D"/>
                </a:solidFill>
                <a:latin typeface="Calibri" panose="020F0502020204030204" pitchFamily="34" charset="0"/>
                <a:sym typeface="宋体" panose="02010600030101010101" pitchFamily="2" charset="-122"/>
              </a:rPr>
              <a:t>         近3000人通过</a:t>
            </a:r>
            <a:r>
              <a:rPr lang="zh-CN" altLang="en-US" sz="1600">
                <a:solidFill>
                  <a:srgbClr val="17365D"/>
                </a:solidFill>
                <a:latin typeface="Calibri" panose="020F0502020204030204" pitchFamily="34" charset="0"/>
                <a:sym typeface="Calibri" panose="020F0502020204030204" pitchFamily="34" charset="0"/>
              </a:rPr>
              <a:t>该平台报名，上传各类报名材料以便审核，同时管理员还可以通过该系统和学生交流。</a:t>
            </a:r>
            <a:endParaRPr lang="en-US" altLang="zh-CN" sz="1600">
              <a:solidFill>
                <a:srgbClr val="17365D"/>
              </a:solidFill>
              <a:latin typeface="Calibri" panose="020F0502020204030204" pitchFamily="34" charset="0"/>
              <a:sym typeface="Calibri" panose="020F0502020204030204" pitchFamily="34" charset="0"/>
            </a:endParaRPr>
          </a:p>
        </p:txBody>
      </p:sp>
      <p:sp>
        <p:nvSpPr>
          <p:cNvPr id="63494" name="文本框 11"/>
          <p:cNvSpPr>
            <a:spLocks noChangeArrowheads="1"/>
          </p:cNvSpPr>
          <p:nvPr/>
        </p:nvSpPr>
        <p:spPr bwMode="auto">
          <a:xfrm>
            <a:off x="228600" y="1371600"/>
            <a:ext cx="60261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en-US" altLang="zh-CN" sz="2400" b="1">
                <a:solidFill>
                  <a:schemeClr val="tx2"/>
                </a:solidFill>
                <a:latin typeface="宋体" panose="02010600030101010101" pitchFamily="2" charset="-122"/>
                <a:sym typeface="宋体" panose="02010600030101010101" pitchFamily="2" charset="-122"/>
              </a:rPr>
              <a:t>2.4  </a:t>
            </a:r>
            <a:r>
              <a:rPr lang="zh-CN" altLang="en-US" sz="2400" b="1">
                <a:solidFill>
                  <a:schemeClr val="tx2"/>
                </a:solidFill>
                <a:latin typeface="宋体" panose="02010600030101010101" pitchFamily="2" charset="-122"/>
                <a:sym typeface="宋体" panose="02010600030101010101" pitchFamily="2" charset="-122"/>
              </a:rPr>
              <a:t>系列网络数据库平台</a:t>
            </a:r>
            <a:r>
              <a:rPr lang="en-US" altLang="zh-CN" sz="2400" b="1">
                <a:solidFill>
                  <a:schemeClr val="tx2"/>
                </a:solidFill>
                <a:latin typeface="宋体" panose="02010600030101010101" pitchFamily="2" charset="-122"/>
                <a:sym typeface="宋体" panose="02010600030101010101" pitchFamily="2" charset="-122"/>
              </a:rPr>
              <a:t>--</a:t>
            </a:r>
            <a:r>
              <a:rPr lang="zh-CN" altLang="en-US" b="1">
                <a:solidFill>
                  <a:schemeClr val="tx2"/>
                </a:solidFill>
                <a:latin typeface="宋体" panose="02010600030101010101" pitchFamily="2" charset="-122"/>
                <a:sym typeface="宋体" panose="02010600030101010101" pitchFamily="2" charset="-122"/>
              </a:rPr>
              <a:t>夏令营网站、系统</a:t>
            </a:r>
          </a:p>
        </p:txBody>
      </p:sp>
    </p:spTree>
  </p:cSld>
  <p:clrMapOvr>
    <a:masterClrMapping/>
  </p:clrMapOvr>
  <p:transition spd="slow"/>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矩形 4"/>
          <p:cNvSpPr>
            <a:spLocks noChangeArrowheads="1"/>
          </p:cNvSpPr>
          <p:nvPr/>
        </p:nvSpPr>
        <p:spPr bwMode="auto">
          <a:xfrm>
            <a:off x="0" y="6540500"/>
            <a:ext cx="9144000" cy="317500"/>
          </a:xfrm>
          <a:prstGeom prst="rect">
            <a:avLst/>
          </a:prstGeom>
          <a:solidFill>
            <a:schemeClr val="tx2"/>
          </a:solidFill>
          <a:ln w="25400">
            <a:solidFill>
              <a:schemeClr val="tx2"/>
            </a:solidFill>
            <a:miter lim="800000"/>
            <a:headEnd/>
            <a:tailEnd/>
          </a:ln>
        </p:spPr>
        <p:txBody>
          <a:bodyPr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0070C0"/>
              </a:solidFill>
              <a:latin typeface="宋体" panose="02010600030101010101" pitchFamily="2" charset="-122"/>
              <a:sym typeface="宋体" panose="02010600030101010101" pitchFamily="2" charset="-122"/>
            </a:endParaRPr>
          </a:p>
        </p:txBody>
      </p:sp>
      <p:pic>
        <p:nvPicPr>
          <p:cNvPr id="64515" name="Picture 6" descr="C:\Users\Administrator\AppData\Roaming\Tencent\Users\287336002\QQ\WinTemp\RichOle\3F)%@G1L4X9BXS7{NEG(DX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3430588"/>
            <a:ext cx="3498850" cy="2644775"/>
          </a:xfrm>
          <a:prstGeom prst="rect">
            <a:avLst/>
          </a:prstGeom>
          <a:noFill/>
          <a:ln w="9525">
            <a:solidFill>
              <a:srgbClr val="7F7F7F"/>
            </a:solidFill>
            <a:miter lim="800000"/>
            <a:headEnd/>
            <a:tailEnd/>
          </a:ln>
          <a:extLst>
            <a:ext uri="{909E8E84-426E-40DD-AFC4-6F175D3DCCD1}">
              <a14:hiddenFill xmlns:a14="http://schemas.microsoft.com/office/drawing/2010/main">
                <a:solidFill>
                  <a:srgbClr val="FFFFFF"/>
                </a:solidFill>
              </a14:hiddenFill>
            </a:ext>
          </a:extLst>
        </p:spPr>
      </p:pic>
      <p:pic>
        <p:nvPicPr>
          <p:cNvPr id="64516" name="Picture 1" descr="C:\Users\Administrator\AppData\Roaming\Tencent\Users\287336002\QQ\WinTemp\RichOle\373972_1FE1WDGL[V1D}0ZX.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0200" y="2155825"/>
            <a:ext cx="4679950" cy="3917950"/>
          </a:xfrm>
          <a:prstGeom prst="rect">
            <a:avLst/>
          </a:prstGeom>
          <a:noFill/>
          <a:ln w="9525">
            <a:solidFill>
              <a:srgbClr val="7F7F7F"/>
            </a:solidFill>
            <a:miter lim="800000"/>
            <a:headEnd/>
            <a:tailEnd/>
          </a:ln>
          <a:extLst>
            <a:ext uri="{909E8E84-426E-40DD-AFC4-6F175D3DCCD1}">
              <a14:hiddenFill xmlns:a14="http://schemas.microsoft.com/office/drawing/2010/main">
                <a:solidFill>
                  <a:srgbClr val="FFFFFF"/>
                </a:solidFill>
              </a14:hiddenFill>
            </a:ext>
          </a:extLst>
        </p:spPr>
      </p:pic>
      <p:sp>
        <p:nvSpPr>
          <p:cNvPr id="64517" name="Rectangle 3"/>
          <p:cNvSpPr>
            <a:spLocks noChangeArrowheads="1"/>
          </p:cNvSpPr>
          <p:nvPr/>
        </p:nvSpPr>
        <p:spPr bwMode="auto">
          <a:xfrm>
            <a:off x="323850" y="2058988"/>
            <a:ext cx="3671888" cy="117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lnSpc>
                <a:spcPts val="2400"/>
              </a:lnSpc>
              <a:spcBef>
                <a:spcPct val="20000"/>
              </a:spcBef>
              <a:buFont typeface="Arial" panose="020B0604020202020204" pitchFamily="34" charset="0"/>
              <a:buChar char="•"/>
            </a:pPr>
            <a:r>
              <a:rPr lang="en-US" altLang="zh-CN" sz="1600">
                <a:solidFill>
                  <a:srgbClr val="17365D"/>
                </a:solidFill>
                <a:latin typeface="Calibri" panose="020F0502020204030204" pitchFamily="34" charset="0"/>
                <a:sym typeface="Calibri" panose="020F0502020204030204" pitchFamily="34" charset="0"/>
              </a:rPr>
              <a:t>3300</a:t>
            </a:r>
            <a:r>
              <a:rPr lang="zh-CN" altLang="en-US" sz="1600">
                <a:solidFill>
                  <a:srgbClr val="17365D"/>
                </a:solidFill>
                <a:latin typeface="Calibri" panose="020F0502020204030204" pitchFamily="34" charset="0"/>
                <a:sym typeface="Calibri" panose="020F0502020204030204" pitchFamily="34" charset="0"/>
              </a:rPr>
              <a:t>多人通过该平台报名，审核后根据不同情况组织现场或者网络面试。</a:t>
            </a:r>
            <a:endParaRPr lang="en-US" altLang="zh-CN" sz="1600">
              <a:solidFill>
                <a:srgbClr val="17365D"/>
              </a:solidFill>
              <a:latin typeface="Calibri" panose="020F0502020204030204" pitchFamily="34" charset="0"/>
              <a:sym typeface="Calibri" panose="020F0502020204030204" pitchFamily="34" charset="0"/>
            </a:endParaRPr>
          </a:p>
        </p:txBody>
      </p:sp>
      <p:sp>
        <p:nvSpPr>
          <p:cNvPr id="64518" name="文本框 11"/>
          <p:cNvSpPr>
            <a:spLocks noChangeArrowheads="1"/>
          </p:cNvSpPr>
          <p:nvPr/>
        </p:nvSpPr>
        <p:spPr bwMode="auto">
          <a:xfrm>
            <a:off x="228600" y="1600200"/>
            <a:ext cx="45132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en-US" altLang="zh-CN" sz="2400" b="1">
                <a:solidFill>
                  <a:schemeClr val="tx2"/>
                </a:solidFill>
                <a:latin typeface="宋体" panose="02010600030101010101" pitchFamily="2" charset="-122"/>
                <a:sym typeface="宋体" panose="02010600030101010101" pitchFamily="2" charset="-122"/>
              </a:rPr>
              <a:t>2.4  </a:t>
            </a:r>
            <a:r>
              <a:rPr lang="zh-CN" altLang="en-US" sz="2400" b="1">
                <a:solidFill>
                  <a:schemeClr val="tx2"/>
                </a:solidFill>
                <a:latin typeface="宋体" panose="02010600030101010101" pitchFamily="2" charset="-122"/>
                <a:sym typeface="宋体" panose="02010600030101010101" pitchFamily="2" charset="-122"/>
              </a:rPr>
              <a:t>各类信息平台</a:t>
            </a:r>
            <a:r>
              <a:rPr lang="en-US" altLang="zh-CN" sz="2400" b="1">
                <a:solidFill>
                  <a:schemeClr val="tx2"/>
                </a:solidFill>
                <a:latin typeface="宋体" panose="02010600030101010101" pitchFamily="2" charset="-122"/>
                <a:sym typeface="宋体" panose="02010600030101010101" pitchFamily="2" charset="-122"/>
              </a:rPr>
              <a:t>--</a:t>
            </a:r>
            <a:r>
              <a:rPr lang="zh-CN" altLang="en-US" b="1">
                <a:solidFill>
                  <a:schemeClr val="tx2"/>
                </a:solidFill>
                <a:latin typeface="宋体" panose="02010600030101010101" pitchFamily="2" charset="-122"/>
                <a:sym typeface="宋体" panose="02010600030101010101" pitchFamily="2" charset="-122"/>
              </a:rPr>
              <a:t>面试申请系统</a:t>
            </a:r>
          </a:p>
        </p:txBody>
      </p:sp>
    </p:spTree>
  </p:cSld>
  <p:clrMapOvr>
    <a:masterClrMapping/>
  </p:clrMapOvr>
  <p:transition spd="slow"/>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矩形 4"/>
          <p:cNvSpPr>
            <a:spLocks noChangeArrowheads="1"/>
          </p:cNvSpPr>
          <p:nvPr/>
        </p:nvSpPr>
        <p:spPr bwMode="auto">
          <a:xfrm>
            <a:off x="0" y="6540500"/>
            <a:ext cx="9144000" cy="317500"/>
          </a:xfrm>
          <a:prstGeom prst="rect">
            <a:avLst/>
          </a:prstGeom>
          <a:solidFill>
            <a:schemeClr val="tx2"/>
          </a:solidFill>
          <a:ln w="25400">
            <a:solidFill>
              <a:schemeClr val="tx2"/>
            </a:solidFill>
            <a:miter lim="800000"/>
            <a:headEnd/>
            <a:tailEnd/>
          </a:ln>
        </p:spPr>
        <p:txBody>
          <a:bodyPr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0070C0"/>
              </a:solidFill>
              <a:latin typeface="宋体" panose="02010600030101010101" pitchFamily="2" charset="-122"/>
              <a:sym typeface="宋体" panose="02010600030101010101" pitchFamily="2" charset="-122"/>
            </a:endParaRPr>
          </a:p>
        </p:txBody>
      </p:sp>
      <p:pic>
        <p:nvPicPr>
          <p:cNvPr id="65539" name="Picture 1" descr="C:\Users\Administrator\AppData\Roaming\Tencent\Users\287336002\QQ\WinTemp\RichOle\]GIP3O]T4@I[MOK]VV655M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0113" y="2362200"/>
            <a:ext cx="2808287" cy="3981450"/>
          </a:xfrm>
          <a:prstGeom prst="rect">
            <a:avLst/>
          </a:prstGeom>
          <a:noFill/>
          <a:ln w="12700">
            <a:solidFill>
              <a:srgbClr val="7F7F7F"/>
            </a:solidFill>
            <a:miter lim="800000"/>
            <a:headEnd/>
            <a:tailEnd/>
          </a:ln>
          <a:extLst>
            <a:ext uri="{909E8E84-426E-40DD-AFC4-6F175D3DCCD1}">
              <a14:hiddenFill xmlns:a14="http://schemas.microsoft.com/office/drawing/2010/main">
                <a:solidFill>
                  <a:srgbClr val="FFFFFF"/>
                </a:solidFill>
              </a14:hiddenFill>
            </a:ext>
          </a:extLst>
        </p:spPr>
      </p:pic>
      <p:pic>
        <p:nvPicPr>
          <p:cNvPr id="65540" name="Picture 2" descr="C:\Users\Administrator\AppData\Roaming\Tencent\Users\287336002\QQ\WinTemp\RichOle\8DPNJ4$MXF(1QDYUSEDQR1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7900" y="2286000"/>
            <a:ext cx="3133725" cy="3984625"/>
          </a:xfrm>
          <a:prstGeom prst="rect">
            <a:avLst/>
          </a:prstGeom>
          <a:noFill/>
          <a:ln w="12700">
            <a:solidFill>
              <a:srgbClr val="7F7F7F"/>
            </a:solidFill>
            <a:miter lim="800000"/>
            <a:headEnd/>
            <a:tailEnd/>
          </a:ln>
          <a:extLst>
            <a:ext uri="{909E8E84-426E-40DD-AFC4-6F175D3DCCD1}">
              <a14:hiddenFill xmlns:a14="http://schemas.microsoft.com/office/drawing/2010/main">
                <a:solidFill>
                  <a:srgbClr val="FFFFFF"/>
                </a:solidFill>
              </a14:hiddenFill>
            </a:ext>
          </a:extLst>
        </p:spPr>
      </p:pic>
      <p:sp>
        <p:nvSpPr>
          <p:cNvPr id="65541" name="Rectangle 3"/>
          <p:cNvSpPr>
            <a:spLocks noChangeArrowheads="1"/>
          </p:cNvSpPr>
          <p:nvPr/>
        </p:nvSpPr>
        <p:spPr bwMode="auto">
          <a:xfrm>
            <a:off x="2971800" y="1752600"/>
            <a:ext cx="4824413" cy="117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lnSpc>
                <a:spcPts val="2400"/>
              </a:lnSpc>
              <a:spcBef>
                <a:spcPct val="20000"/>
              </a:spcBef>
              <a:buFont typeface="Arial" panose="020B0604020202020204" pitchFamily="34" charset="0"/>
              <a:buChar char="•"/>
            </a:pPr>
            <a:r>
              <a:rPr lang="zh-CN" altLang="en-US" sz="1600">
                <a:solidFill>
                  <a:srgbClr val="17365D"/>
                </a:solidFill>
                <a:latin typeface="Calibri" panose="020F0502020204030204" pitchFamily="34" charset="0"/>
                <a:sym typeface="Calibri" panose="020F0502020204030204" pitchFamily="34" charset="0"/>
              </a:rPr>
              <a:t>内容自助维护，可</a:t>
            </a:r>
            <a:r>
              <a:rPr lang="zh-CN" altLang="en-US" sz="1600">
                <a:solidFill>
                  <a:srgbClr val="17365D"/>
                </a:solidFill>
                <a:latin typeface="Calibri" panose="020F0502020204030204" pitchFamily="34" charset="0"/>
                <a:sym typeface="宋体" panose="02010600030101010101" pitchFamily="2" charset="-122"/>
              </a:rPr>
              <a:t>实现导师与</a:t>
            </a:r>
            <a:r>
              <a:rPr lang="zh-CN" altLang="en-US" sz="1600">
                <a:solidFill>
                  <a:srgbClr val="17365D"/>
                </a:solidFill>
                <a:latin typeface="Calibri" panose="020F0502020204030204" pitchFamily="34" charset="0"/>
                <a:sym typeface="Calibri" panose="020F0502020204030204" pitchFamily="34" charset="0"/>
              </a:rPr>
              <a:t>全球考生的互动</a:t>
            </a:r>
            <a:endParaRPr lang="en-US" altLang="zh-CN" sz="1600">
              <a:solidFill>
                <a:srgbClr val="17365D"/>
              </a:solidFill>
              <a:latin typeface="Calibri" panose="020F0502020204030204" pitchFamily="34" charset="0"/>
              <a:sym typeface="Calibri" panose="020F0502020204030204" pitchFamily="34" charset="0"/>
            </a:endParaRPr>
          </a:p>
        </p:txBody>
      </p:sp>
      <p:sp>
        <p:nvSpPr>
          <p:cNvPr id="65542" name="文本框 11"/>
          <p:cNvSpPr>
            <a:spLocks noChangeArrowheads="1"/>
          </p:cNvSpPr>
          <p:nvPr/>
        </p:nvSpPr>
        <p:spPr bwMode="auto">
          <a:xfrm>
            <a:off x="609600" y="1219200"/>
            <a:ext cx="41052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en-US" altLang="zh-CN" sz="2400" b="1">
                <a:solidFill>
                  <a:schemeClr val="tx2"/>
                </a:solidFill>
                <a:latin typeface="宋体" panose="02010600030101010101" pitchFamily="2" charset="-122"/>
                <a:sym typeface="宋体" panose="02010600030101010101" pitchFamily="2" charset="-122"/>
              </a:rPr>
              <a:t>2.4  </a:t>
            </a:r>
            <a:r>
              <a:rPr lang="zh-CN" altLang="en-US" sz="2400" b="1">
                <a:solidFill>
                  <a:schemeClr val="tx2"/>
                </a:solidFill>
                <a:latin typeface="宋体" panose="02010600030101010101" pitchFamily="2" charset="-122"/>
                <a:sym typeface="宋体" panose="02010600030101010101" pitchFamily="2" charset="-122"/>
              </a:rPr>
              <a:t>各类信息平台</a:t>
            </a:r>
            <a:r>
              <a:rPr lang="en-US" altLang="zh-CN" sz="2400" b="1">
                <a:solidFill>
                  <a:schemeClr val="tx2"/>
                </a:solidFill>
                <a:latin typeface="宋体" panose="02010600030101010101" pitchFamily="2" charset="-122"/>
                <a:sym typeface="宋体" panose="02010600030101010101" pitchFamily="2" charset="-122"/>
              </a:rPr>
              <a:t>--</a:t>
            </a:r>
            <a:r>
              <a:rPr lang="zh-CN" altLang="en-US" b="1">
                <a:solidFill>
                  <a:schemeClr val="tx2"/>
                </a:solidFill>
                <a:latin typeface="宋体" panose="02010600030101010101" pitchFamily="2" charset="-122"/>
                <a:sym typeface="宋体" panose="02010600030101010101" pitchFamily="2" charset="-122"/>
              </a:rPr>
              <a:t>导师系统</a:t>
            </a:r>
          </a:p>
        </p:txBody>
      </p:sp>
    </p:spTree>
  </p:cSld>
  <p:clrMapOvr>
    <a:masterClrMapping/>
  </p:clrMapOvr>
  <p:transition spd="slow"/>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矩形 4"/>
          <p:cNvSpPr>
            <a:spLocks noChangeArrowheads="1"/>
          </p:cNvSpPr>
          <p:nvPr/>
        </p:nvSpPr>
        <p:spPr bwMode="auto">
          <a:xfrm>
            <a:off x="0" y="6540500"/>
            <a:ext cx="9144000" cy="317500"/>
          </a:xfrm>
          <a:prstGeom prst="rect">
            <a:avLst/>
          </a:prstGeom>
          <a:solidFill>
            <a:schemeClr val="tx2"/>
          </a:solidFill>
          <a:ln w="25400">
            <a:solidFill>
              <a:schemeClr val="tx2"/>
            </a:solidFill>
            <a:miter lim="800000"/>
            <a:headEnd/>
            <a:tailEnd/>
          </a:ln>
        </p:spPr>
        <p:txBody>
          <a:bodyPr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0070C0"/>
              </a:solidFill>
              <a:latin typeface="宋体" panose="02010600030101010101" pitchFamily="2" charset="-122"/>
              <a:sym typeface="宋体" panose="02010600030101010101" pitchFamily="2" charset="-122"/>
            </a:endParaRPr>
          </a:p>
        </p:txBody>
      </p:sp>
      <p:sp>
        <p:nvSpPr>
          <p:cNvPr id="66563" name="文本框 11"/>
          <p:cNvSpPr>
            <a:spLocks noChangeArrowheads="1"/>
          </p:cNvSpPr>
          <p:nvPr/>
        </p:nvSpPr>
        <p:spPr bwMode="auto">
          <a:xfrm>
            <a:off x="304800" y="1981200"/>
            <a:ext cx="41783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en-US" altLang="zh-CN" sz="2400" b="1">
                <a:solidFill>
                  <a:schemeClr val="tx2"/>
                </a:solidFill>
                <a:latin typeface="宋体" panose="02010600030101010101" pitchFamily="2" charset="-122"/>
                <a:sym typeface="宋体" panose="02010600030101010101" pitchFamily="2" charset="-122"/>
              </a:rPr>
              <a:t>2.4  </a:t>
            </a:r>
            <a:r>
              <a:rPr lang="zh-CN" altLang="en-US" sz="2400" b="1">
                <a:solidFill>
                  <a:schemeClr val="tx2"/>
                </a:solidFill>
                <a:latin typeface="宋体" panose="02010600030101010101" pitchFamily="2" charset="-122"/>
                <a:sym typeface="宋体" panose="02010600030101010101" pitchFamily="2" charset="-122"/>
              </a:rPr>
              <a:t>各类信息平台</a:t>
            </a:r>
            <a:r>
              <a:rPr lang="en-US" altLang="zh-CN" sz="2400" b="1">
                <a:solidFill>
                  <a:schemeClr val="tx2"/>
                </a:solidFill>
                <a:latin typeface="宋体" panose="02010600030101010101" pitchFamily="2" charset="-122"/>
                <a:sym typeface="宋体" panose="02010600030101010101" pitchFamily="2" charset="-122"/>
              </a:rPr>
              <a:t>--</a:t>
            </a:r>
            <a:r>
              <a:rPr lang="zh-CN" altLang="en-US" b="1">
                <a:solidFill>
                  <a:schemeClr val="tx2"/>
                </a:solidFill>
                <a:latin typeface="宋体" panose="02010600030101010101" pitchFamily="2" charset="-122"/>
                <a:sym typeface="宋体" panose="02010600030101010101" pitchFamily="2" charset="-122"/>
              </a:rPr>
              <a:t>问卷调研</a:t>
            </a:r>
          </a:p>
        </p:txBody>
      </p:sp>
      <p:sp>
        <p:nvSpPr>
          <p:cNvPr id="66564" name="Rectangle 3"/>
          <p:cNvSpPr>
            <a:spLocks noChangeArrowheads="1"/>
          </p:cNvSpPr>
          <p:nvPr/>
        </p:nvSpPr>
        <p:spPr bwMode="auto">
          <a:xfrm>
            <a:off x="457200" y="2895600"/>
            <a:ext cx="3816350" cy="117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lnSpc>
                <a:spcPts val="2400"/>
              </a:lnSpc>
              <a:spcBef>
                <a:spcPct val="20000"/>
              </a:spcBef>
              <a:buFont typeface="Arial" panose="020B0604020202020204" pitchFamily="34" charset="0"/>
              <a:buChar char="•"/>
            </a:pPr>
            <a:r>
              <a:rPr lang="zh-CN" altLang="en-US" sz="1400">
                <a:solidFill>
                  <a:srgbClr val="17365D"/>
                </a:solidFill>
                <a:latin typeface="Calibri" panose="020F0502020204030204" pitchFamily="34" charset="0"/>
                <a:sym typeface="Calibri" panose="020F0502020204030204" pitchFamily="34" charset="0"/>
              </a:rPr>
              <a:t>上传不同主题问卷，题型可以为单项、多选和主观题，提供数据统计分析功能。今年，已经为开学迎新、课程网络和夏令营等活动做过多项调研。</a:t>
            </a:r>
            <a:endParaRPr lang="en-US" altLang="zh-CN" sz="1400">
              <a:solidFill>
                <a:srgbClr val="17365D"/>
              </a:solidFill>
              <a:latin typeface="Calibri" panose="020F0502020204030204" pitchFamily="34" charset="0"/>
              <a:sym typeface="Calibri" panose="020F0502020204030204" pitchFamily="34" charset="0"/>
            </a:endParaRPr>
          </a:p>
        </p:txBody>
      </p:sp>
      <p:pic>
        <p:nvPicPr>
          <p:cNvPr id="66565" name="Picture 1" descr="C:\Users\Administrator\AppData\Roaming\Tencent\Users\287336002\QQ\WinTemp\RichOle\B(DZBN~{`7]D51}NNF5AV0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4419600"/>
            <a:ext cx="3887788" cy="1481138"/>
          </a:xfrm>
          <a:prstGeom prst="rect">
            <a:avLst/>
          </a:prstGeom>
          <a:noFill/>
          <a:ln w="9525">
            <a:solidFill>
              <a:srgbClr val="7F7F7F"/>
            </a:solidFill>
            <a:miter lim="800000"/>
            <a:headEnd/>
            <a:tailEnd/>
          </a:ln>
          <a:extLst>
            <a:ext uri="{909E8E84-426E-40DD-AFC4-6F175D3DCCD1}">
              <a14:hiddenFill xmlns:a14="http://schemas.microsoft.com/office/drawing/2010/main">
                <a:solidFill>
                  <a:srgbClr val="FFFFFF"/>
                </a:solidFill>
              </a14:hiddenFill>
            </a:ext>
          </a:extLst>
        </p:spPr>
      </p:pic>
      <p:pic>
        <p:nvPicPr>
          <p:cNvPr id="66566" name="Picture 3" descr="C:\Users\Administrator\AppData\Roaming\Tencent\Users\287336002\QQ\WinTemp\RichOle\GAI6E0P6_4H5K7`8`1O{7QU.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3588" y="1568450"/>
            <a:ext cx="4321175" cy="4408488"/>
          </a:xfrm>
          <a:prstGeom prst="rect">
            <a:avLst/>
          </a:prstGeom>
          <a:noFill/>
          <a:ln w="12700">
            <a:solidFill>
              <a:srgbClr val="7F7F7F"/>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slow"/>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矩形 4"/>
          <p:cNvSpPr>
            <a:spLocks noChangeArrowheads="1"/>
          </p:cNvSpPr>
          <p:nvPr/>
        </p:nvSpPr>
        <p:spPr bwMode="auto">
          <a:xfrm>
            <a:off x="0" y="6540500"/>
            <a:ext cx="9144000" cy="317500"/>
          </a:xfrm>
          <a:prstGeom prst="rect">
            <a:avLst/>
          </a:prstGeom>
          <a:solidFill>
            <a:schemeClr val="tx2"/>
          </a:solidFill>
          <a:ln w="25400">
            <a:solidFill>
              <a:schemeClr val="tx2"/>
            </a:solidFill>
            <a:miter lim="800000"/>
            <a:headEnd/>
            <a:tailEnd/>
          </a:ln>
        </p:spPr>
        <p:txBody>
          <a:bodyPr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0070C0"/>
              </a:solidFill>
              <a:latin typeface="宋体" panose="02010600030101010101" pitchFamily="2" charset="-122"/>
              <a:sym typeface="宋体" panose="02010600030101010101" pitchFamily="2" charset="-122"/>
            </a:endParaRPr>
          </a:p>
        </p:txBody>
      </p:sp>
      <p:sp>
        <p:nvSpPr>
          <p:cNvPr id="67587" name="Text Box 4"/>
          <p:cNvSpPr txBox="1">
            <a:spLocks noChangeArrowheads="1"/>
          </p:cNvSpPr>
          <p:nvPr/>
        </p:nvSpPr>
        <p:spPr bwMode="auto">
          <a:xfrm>
            <a:off x="1828800" y="2286000"/>
            <a:ext cx="5267325" cy="2144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zh-CN" altLang="en-US" sz="4000" b="1">
                <a:solidFill>
                  <a:schemeClr val="tx2"/>
                </a:solidFill>
                <a:sym typeface="Arial" panose="020B0604020202020204" pitchFamily="34" charset="0"/>
              </a:rPr>
              <a:t>第一阶段：6.10~9.20     关注科大</a:t>
            </a:r>
          </a:p>
          <a:p>
            <a:pPr eaLnBrk="1" hangingPunct="1"/>
            <a:r>
              <a:rPr lang="zh-CN" altLang="en-US" sz="4000" b="1">
                <a:solidFill>
                  <a:schemeClr val="tx2"/>
                </a:solidFill>
                <a:sym typeface="Arial" panose="020B0604020202020204" pitchFamily="34" charset="0"/>
              </a:rPr>
              <a:t>       </a:t>
            </a:r>
          </a:p>
          <a:p>
            <a:pPr eaLnBrk="1" hangingPunct="1"/>
            <a:r>
              <a:rPr lang="zh-CN" altLang="en-US" sz="4000" b="1">
                <a:solidFill>
                  <a:schemeClr val="tx2"/>
                </a:solidFill>
                <a:sym typeface="Arial" panose="020B0604020202020204" pitchFamily="34" charset="0"/>
              </a:rPr>
              <a:t>第二阶段：9.20~10.20   报考科大</a:t>
            </a:r>
          </a:p>
          <a:p>
            <a:pPr eaLnBrk="1" hangingPunct="1"/>
            <a:endParaRPr lang="zh-CN" altLang="en-US" sz="4000" b="1">
              <a:solidFill>
                <a:schemeClr val="tx2"/>
              </a:solidFill>
              <a:sym typeface="Arial" panose="020B0604020202020204" pitchFamily="34" charset="0"/>
            </a:endParaRPr>
          </a:p>
          <a:p>
            <a:pPr eaLnBrk="1" hangingPunct="1"/>
            <a:r>
              <a:rPr lang="zh-CN" altLang="en-US" sz="4000" b="1">
                <a:solidFill>
                  <a:schemeClr val="tx2"/>
                </a:solidFill>
                <a:sym typeface="Arial" panose="020B0604020202020204" pitchFamily="34" charset="0"/>
              </a:rPr>
              <a:t>第三阶段：10.20~12.20 宣传总结</a:t>
            </a:r>
            <a:endParaRPr lang="zh-CN" altLang="en-US" sz="4000"/>
          </a:p>
        </p:txBody>
      </p:sp>
      <p:sp>
        <p:nvSpPr>
          <p:cNvPr id="67588" name="Rectangle 2"/>
          <p:cNvSpPr>
            <a:spLocks noChangeArrowheads="1"/>
          </p:cNvSpPr>
          <p:nvPr/>
        </p:nvSpPr>
        <p:spPr bwMode="auto">
          <a:xfrm>
            <a:off x="609600" y="228600"/>
            <a:ext cx="2890838"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zh-CN" altLang="en-US" sz="4800" b="1">
                <a:solidFill>
                  <a:srgbClr val="FF0000"/>
                </a:solidFill>
                <a:latin typeface="黑体" panose="02010609060101010101" pitchFamily="49" charset="-122"/>
                <a:ea typeface="黑体" panose="02010609060101010101" pitchFamily="49" charset="-122"/>
                <a:sym typeface="黑体" panose="02010609060101010101" pitchFamily="49" charset="-122"/>
              </a:rPr>
              <a:t>三个宣传阶段</a:t>
            </a:r>
            <a:endParaRPr lang="zh-CN" altLang="en-US" sz="4800">
              <a:solidFill>
                <a:srgbClr val="FF0000"/>
              </a:solidFill>
            </a:endParaRPr>
          </a:p>
        </p:txBody>
      </p:sp>
    </p:spTree>
  </p:cSld>
  <p:clrMapOvr>
    <a:masterClrMapping/>
  </p:clrMapOvr>
  <p:transition spd="slow"/>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矩形 4"/>
          <p:cNvSpPr>
            <a:spLocks noChangeArrowheads="1"/>
          </p:cNvSpPr>
          <p:nvPr/>
        </p:nvSpPr>
        <p:spPr bwMode="auto">
          <a:xfrm>
            <a:off x="0" y="6540500"/>
            <a:ext cx="9144000" cy="317500"/>
          </a:xfrm>
          <a:prstGeom prst="rect">
            <a:avLst/>
          </a:prstGeom>
          <a:solidFill>
            <a:schemeClr val="tx2"/>
          </a:solidFill>
          <a:ln w="25400">
            <a:solidFill>
              <a:schemeClr val="tx2"/>
            </a:solidFill>
            <a:miter lim="800000"/>
            <a:headEnd/>
            <a:tailEnd/>
          </a:ln>
        </p:spPr>
        <p:txBody>
          <a:bodyPr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0070C0"/>
              </a:solidFill>
              <a:latin typeface="宋体" panose="02010600030101010101" pitchFamily="2" charset="-122"/>
              <a:sym typeface="宋体" panose="02010600030101010101" pitchFamily="2" charset="-122"/>
            </a:endParaRPr>
          </a:p>
        </p:txBody>
      </p:sp>
      <p:sp>
        <p:nvSpPr>
          <p:cNvPr id="68611" name="标题 1"/>
          <p:cNvSpPr>
            <a:spLocks noChangeArrowheads="1"/>
          </p:cNvSpPr>
          <p:nvPr/>
        </p:nvSpPr>
        <p:spPr bwMode="auto">
          <a:xfrm>
            <a:off x="533400" y="1981200"/>
            <a:ext cx="6623050" cy="66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zh-CN" altLang="en-US" sz="2800" b="1">
                <a:solidFill>
                  <a:srgbClr val="FF0000"/>
                </a:solidFill>
              </a:rPr>
              <a:t>3.1 第一阶段：6.10~9.20     关注科大</a:t>
            </a:r>
          </a:p>
        </p:txBody>
      </p:sp>
      <p:sp>
        <p:nvSpPr>
          <p:cNvPr id="68612" name="Text Box 4"/>
          <p:cNvSpPr txBox="1">
            <a:spLocks noChangeArrowheads="1"/>
          </p:cNvSpPr>
          <p:nvPr/>
        </p:nvSpPr>
        <p:spPr bwMode="auto">
          <a:xfrm>
            <a:off x="1828800" y="2895600"/>
            <a:ext cx="5761038" cy="206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b="1">
              <a:solidFill>
                <a:schemeClr val="tx2"/>
              </a:solidFill>
            </a:endParaRPr>
          </a:p>
          <a:p>
            <a:pPr eaLnBrk="1" hangingPunct="1"/>
            <a:r>
              <a:rPr lang="zh-CN" altLang="en-US" sz="2400" b="1">
                <a:solidFill>
                  <a:schemeClr val="tx2"/>
                </a:solidFill>
              </a:rPr>
              <a:t>       1、联：学长喊你来科大</a:t>
            </a:r>
          </a:p>
          <a:p>
            <a:pPr eaLnBrk="1" hangingPunct="1"/>
            <a:r>
              <a:rPr lang="zh-CN" altLang="en-US" sz="2400" b="1">
                <a:solidFill>
                  <a:schemeClr val="tx2"/>
                </a:solidFill>
              </a:rPr>
              <a:t>       2、系：关注微信、微博，加QQ群</a:t>
            </a:r>
          </a:p>
          <a:p>
            <a:pPr eaLnBrk="1" hangingPunct="1"/>
            <a:r>
              <a:rPr lang="zh-CN" altLang="en-US" sz="2400" b="1">
                <a:solidFill>
                  <a:schemeClr val="tx2"/>
                </a:solidFill>
              </a:rPr>
              <a:t>       3、发：每天发送宣传信息</a:t>
            </a:r>
          </a:p>
          <a:p>
            <a:pPr eaLnBrk="1" hangingPunct="1"/>
            <a:r>
              <a:rPr lang="zh-CN" altLang="en-US" sz="2400" b="1">
                <a:solidFill>
                  <a:schemeClr val="tx2"/>
                </a:solidFill>
              </a:rPr>
              <a:t>       4、请：各学科夏令营</a:t>
            </a:r>
          </a:p>
          <a:p>
            <a:pPr eaLnBrk="1" hangingPunct="1"/>
            <a:r>
              <a:rPr lang="zh-CN" altLang="en-US" sz="2400" b="1">
                <a:solidFill>
                  <a:schemeClr val="tx2"/>
                </a:solidFill>
              </a:rPr>
              <a:t>       5、感：教师节征文</a:t>
            </a:r>
          </a:p>
          <a:p>
            <a:pPr eaLnBrk="1" hangingPunct="1"/>
            <a:r>
              <a:rPr lang="zh-CN" altLang="en-US" sz="2400" b="1">
                <a:solidFill>
                  <a:schemeClr val="tx2"/>
                </a:solidFill>
              </a:rPr>
              <a:t>       </a:t>
            </a:r>
          </a:p>
          <a:p>
            <a:pPr eaLnBrk="1" hangingPunct="1"/>
            <a:r>
              <a:rPr lang="zh-CN" altLang="en-US"/>
              <a:t>   </a:t>
            </a:r>
            <a:r>
              <a:rPr lang="zh-CN" altLang="en-US" sz="2400" b="1">
                <a:solidFill>
                  <a:schemeClr val="tx2"/>
                </a:solidFill>
                <a:sym typeface="Arial" panose="020B0604020202020204" pitchFamily="34" charset="0"/>
              </a:rPr>
              <a:t>      组合拳：持续提醒，强化联系</a:t>
            </a:r>
          </a:p>
        </p:txBody>
      </p:sp>
    </p:spTree>
  </p:cSld>
  <p:clrMapOvr>
    <a:masterClrMapping/>
  </p:clrMapOvr>
  <p:transition spd="slow"/>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灯片编号占位符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fld id="{E8E19F44-8EA3-4672-9060-3F663415B4AC}" type="slidenum">
              <a:rPr lang="zh-CN" altLang="en-US">
                <a:solidFill>
                  <a:srgbClr val="898989"/>
                </a:solidFill>
              </a:rPr>
              <a:pPr/>
              <a:t>39</a:t>
            </a:fld>
            <a:endParaRPr lang="zh-CN" altLang="en-US" sz="1800"/>
          </a:p>
        </p:txBody>
      </p:sp>
      <p:sp>
        <p:nvSpPr>
          <p:cNvPr id="69635" name="矩形 4"/>
          <p:cNvSpPr>
            <a:spLocks noChangeArrowheads="1"/>
          </p:cNvSpPr>
          <p:nvPr/>
        </p:nvSpPr>
        <p:spPr bwMode="auto">
          <a:xfrm>
            <a:off x="0" y="6540500"/>
            <a:ext cx="9144000" cy="317500"/>
          </a:xfrm>
          <a:prstGeom prst="rect">
            <a:avLst/>
          </a:prstGeom>
          <a:solidFill>
            <a:schemeClr val="tx2"/>
          </a:solidFill>
          <a:ln w="25400">
            <a:solidFill>
              <a:schemeClr val="tx2"/>
            </a:solidFill>
            <a:miter lim="800000"/>
            <a:headEnd/>
            <a:tailEnd/>
          </a:ln>
        </p:spPr>
        <p:txBody>
          <a:bodyPr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0070C0"/>
              </a:solidFill>
              <a:latin typeface="宋体" panose="02010600030101010101" pitchFamily="2" charset="-122"/>
              <a:sym typeface="宋体" panose="02010600030101010101" pitchFamily="2" charset="-122"/>
            </a:endParaRPr>
          </a:p>
        </p:txBody>
      </p:sp>
      <p:sp>
        <p:nvSpPr>
          <p:cNvPr id="69636" name="文本框 11"/>
          <p:cNvSpPr>
            <a:spLocks noChangeArrowheads="1"/>
          </p:cNvSpPr>
          <p:nvPr/>
        </p:nvSpPr>
        <p:spPr bwMode="auto">
          <a:xfrm>
            <a:off x="914400" y="1219200"/>
            <a:ext cx="43942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en-US" altLang="zh-CN" sz="2400" b="1">
                <a:solidFill>
                  <a:schemeClr val="tx2"/>
                </a:solidFill>
                <a:latin typeface="宋体" panose="02010600030101010101" pitchFamily="2" charset="-122"/>
                <a:sym typeface="宋体" panose="02010600030101010101" pitchFamily="2" charset="-122"/>
              </a:rPr>
              <a:t>3.</a:t>
            </a:r>
            <a:r>
              <a:rPr lang="zh-CN" altLang="en-US" sz="2400" b="1">
                <a:solidFill>
                  <a:schemeClr val="tx2"/>
                </a:solidFill>
                <a:latin typeface="宋体" panose="02010600030101010101" pitchFamily="2" charset="-122"/>
                <a:sym typeface="宋体" panose="02010600030101010101" pitchFamily="2" charset="-122"/>
              </a:rPr>
              <a:t>1.1</a:t>
            </a:r>
            <a:r>
              <a:rPr lang="en-US" altLang="zh-CN" sz="2400" b="1">
                <a:solidFill>
                  <a:schemeClr val="tx2"/>
                </a:solidFill>
                <a:latin typeface="宋体" panose="02010600030101010101" pitchFamily="2" charset="-122"/>
                <a:sym typeface="宋体" panose="02010600030101010101" pitchFamily="2" charset="-122"/>
              </a:rPr>
              <a:t> </a:t>
            </a:r>
            <a:r>
              <a:rPr lang="zh-CN" altLang="en-US" sz="2400" b="1">
                <a:solidFill>
                  <a:schemeClr val="tx2"/>
                </a:solidFill>
                <a:latin typeface="宋体" panose="02010600030101010101" pitchFamily="2" charset="-122"/>
                <a:sym typeface="宋体" panose="02010600030101010101" pitchFamily="2" charset="-122"/>
              </a:rPr>
              <a:t>联：学长喊你来科大</a:t>
            </a:r>
            <a:endParaRPr lang="en-US" altLang="zh-CN" sz="2400" b="1">
              <a:solidFill>
                <a:schemeClr val="tx2"/>
              </a:solidFill>
              <a:latin typeface="宋体" panose="02010600030101010101" pitchFamily="2" charset="-122"/>
              <a:sym typeface="宋体" panose="02010600030101010101" pitchFamily="2" charset="-122"/>
            </a:endParaRPr>
          </a:p>
        </p:txBody>
      </p:sp>
      <p:graphicFrame>
        <p:nvGraphicFramePr>
          <p:cNvPr id="27654" name="Group 6"/>
          <p:cNvGraphicFramePr>
            <a:graphicFrameLocks noGrp="1"/>
          </p:cNvGraphicFramePr>
          <p:nvPr/>
        </p:nvGraphicFramePr>
        <p:xfrm>
          <a:off x="609600" y="1905000"/>
          <a:ext cx="8077200" cy="874713"/>
        </p:xfrm>
        <a:graphic>
          <a:graphicData uri="http://schemas.openxmlformats.org/drawingml/2006/table">
            <a:tbl>
              <a:tblPr/>
              <a:tblGrid>
                <a:gridCol w="1828800"/>
                <a:gridCol w="6248400"/>
              </a:tblGrid>
              <a:tr h="874713">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sz="2000" b="1" i="0" u="none" strike="noStrike" cap="none" normalizeH="0" baseline="0" dirty="0" smtClean="0">
                          <a:ln>
                            <a:noFill/>
                          </a:ln>
                          <a:solidFill>
                            <a:srgbClr val="17365D"/>
                          </a:solidFill>
                          <a:effectLst/>
                          <a:latin typeface="Calibri" pitchFamily="34" charset="0"/>
                          <a:ea typeface="宋体" pitchFamily="2" charset="-122"/>
                          <a:cs typeface="Calibri" pitchFamily="34" charset="0"/>
                          <a:sym typeface="Calibri" pitchFamily="34" charset="0"/>
                        </a:rPr>
                        <a:t>【</a:t>
                      </a:r>
                      <a:r>
                        <a:rPr kumimoji="0" lang="zh-CN" altLang="en-US" sz="2000" b="1" i="0" u="none" strike="noStrike" cap="none" normalizeH="0" baseline="0" dirty="0" smtClean="0">
                          <a:ln>
                            <a:noFill/>
                          </a:ln>
                          <a:solidFill>
                            <a:srgbClr val="17365D"/>
                          </a:solidFill>
                          <a:effectLst/>
                          <a:latin typeface="Calibri" pitchFamily="34" charset="0"/>
                          <a:ea typeface="宋体" pitchFamily="2" charset="-122"/>
                          <a:sym typeface="宋体" pitchFamily="2" charset="-122"/>
                        </a:rPr>
                        <a:t>活动内容</a:t>
                      </a:r>
                      <a:r>
                        <a:rPr kumimoji="0" lang="en-US" sz="2000" b="1" i="0" u="none" strike="noStrike" cap="none" normalizeH="0" baseline="0" dirty="0" smtClean="0">
                          <a:ln>
                            <a:noFill/>
                          </a:ln>
                          <a:solidFill>
                            <a:srgbClr val="17365D"/>
                          </a:solidFill>
                          <a:effectLst/>
                          <a:latin typeface="Calibri" pitchFamily="34" charset="0"/>
                          <a:ea typeface="宋体" pitchFamily="2" charset="-122"/>
                          <a:cs typeface="Calibri" pitchFamily="34" charset="0"/>
                          <a:sym typeface="Calibri" pitchFamily="34" charset="0"/>
                        </a:rPr>
                        <a:t>】</a:t>
                      </a:r>
                      <a:r>
                        <a:rPr kumimoji="0" lang="zh-CN" altLang="en-US" sz="2000" b="1" i="0" u="none" strike="noStrike" cap="none" normalizeH="0" baseline="0" dirty="0" smtClean="0">
                          <a:ln>
                            <a:noFill/>
                          </a:ln>
                          <a:solidFill>
                            <a:srgbClr val="17365D"/>
                          </a:solidFill>
                          <a:effectLst/>
                          <a:latin typeface="Calibri" pitchFamily="34" charset="0"/>
                          <a:ea typeface="宋体" pitchFamily="2" charset="-122"/>
                          <a:sym typeface="宋体" pitchFamily="2" charset="-122"/>
                        </a:rPr>
                        <a:t> </a:t>
                      </a:r>
                    </a:p>
                  </a:txBody>
                  <a:tcPr marL="91439" marR="91439" marT="62236" marB="62236" horzOverflow="overflow">
                    <a:lnL cap="flat">
                      <a:noFill/>
                    </a:lnL>
                    <a:lnR w="28575" cap="flat" cmpd="sng" algn="ctr">
                      <a:solidFill>
                        <a:srgbClr val="00B050"/>
                      </a:solidFill>
                      <a:prstDash val="solid"/>
                      <a:round/>
                      <a:headEnd type="none" w="med" len="med"/>
                      <a:tailEnd type="none" w="med" len="med"/>
                    </a:lnR>
                    <a:lnT cap="fla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2000" b="1" i="0" u="none" strike="noStrike" cap="none" normalizeH="0" baseline="0" dirty="0" smtClean="0">
                          <a:ln>
                            <a:noFill/>
                          </a:ln>
                          <a:solidFill>
                            <a:srgbClr val="002060"/>
                          </a:solidFill>
                          <a:effectLst/>
                          <a:latin typeface="Calibri" pitchFamily="34" charset="0"/>
                          <a:ea typeface="宋体" pitchFamily="2" charset="-122"/>
                          <a:sym typeface="宋体" pitchFamily="2" charset="-122"/>
                        </a:rPr>
                        <a:t>6月份，即将入学的研一新生发动自己母校的大四同学一起参与宣传</a:t>
                      </a:r>
                      <a:endParaRPr kumimoji="0" lang="en-US" sz="2000" b="1" i="0" u="none" strike="noStrike" cap="none" normalizeH="0" baseline="0" dirty="0" smtClean="0">
                        <a:ln>
                          <a:noFill/>
                        </a:ln>
                        <a:solidFill>
                          <a:srgbClr val="002060"/>
                        </a:solidFill>
                        <a:effectLst/>
                        <a:latin typeface="Calibri" pitchFamily="34" charset="0"/>
                        <a:ea typeface="宋体" pitchFamily="2" charset="-122"/>
                        <a:sym typeface="宋体" pitchFamily="2" charset="-122"/>
                      </a:endParaRPr>
                    </a:p>
                  </a:txBody>
                  <a:tcPr marL="91439" marR="91439" marT="62236" marB="62236" horzOverflow="overflow">
                    <a:lnL w="28575" cap="flat" cmpd="sng" algn="ctr">
                      <a:solidFill>
                        <a:srgbClr val="00B050"/>
                      </a:solidFill>
                      <a:prstDash val="solid"/>
                      <a:round/>
                      <a:headEnd type="none" w="med" len="med"/>
                      <a:tailEnd type="none" w="med" len="med"/>
                    </a:lnL>
                    <a:lnR cap="flat">
                      <a:noFill/>
                    </a:lnR>
                    <a:lnT cap="flat">
                      <a:noFill/>
                    </a:lnT>
                    <a:lnB cap="flat">
                      <a:noFill/>
                    </a:lnB>
                    <a:lnTlToBr>
                      <a:noFill/>
                    </a:lnTlToBr>
                    <a:lnBlToTr>
                      <a:noFill/>
                    </a:lnBlToTr>
                    <a:noFill/>
                  </a:tcPr>
                </a:tc>
              </a:tr>
            </a:tbl>
          </a:graphicData>
        </a:graphic>
      </p:graphicFrame>
      <p:pic>
        <p:nvPicPr>
          <p:cNvPr id="69641" name="Picture 4" descr="Screenshot_2014-11-29-13-42-30"/>
          <p:cNvPicPr>
            <a:picLocks noChangeAspect="1" noChangeArrowheads="1"/>
          </p:cNvPicPr>
          <p:nvPr/>
        </p:nvPicPr>
        <p:blipFill>
          <a:blip r:embed="rId2">
            <a:extLst>
              <a:ext uri="{28A0092B-C50C-407E-A947-70E740481C1C}">
                <a14:useLocalDpi xmlns:a14="http://schemas.microsoft.com/office/drawing/2010/main" val="0"/>
              </a:ext>
            </a:extLst>
          </a:blip>
          <a:srcRect l="19672" t="42833" r="3296" b="12592"/>
          <a:stretch>
            <a:fillRect/>
          </a:stretch>
        </p:blipFill>
        <p:spPr bwMode="auto">
          <a:xfrm>
            <a:off x="5943600" y="2971800"/>
            <a:ext cx="2303463" cy="3478213"/>
          </a:xfrm>
          <a:prstGeom prst="rect">
            <a:avLst/>
          </a:prstGeom>
          <a:noFill/>
          <a:ln w="12700">
            <a:solidFill>
              <a:srgbClr val="7F7F7F"/>
            </a:solidFill>
            <a:miter lim="800000"/>
            <a:headEnd/>
            <a:tailEnd/>
          </a:ln>
          <a:extLst>
            <a:ext uri="{909E8E84-426E-40DD-AFC4-6F175D3DCCD1}">
              <a14:hiddenFill xmlns:a14="http://schemas.microsoft.com/office/drawing/2010/main">
                <a:solidFill>
                  <a:srgbClr val="FFFFFF"/>
                </a:solidFill>
              </a14:hiddenFill>
            </a:ext>
          </a:extLst>
        </p:spPr>
      </p:pic>
      <p:pic>
        <p:nvPicPr>
          <p:cNvPr id="69642" name="Picture 3" descr="崔庆哲3"/>
          <p:cNvPicPr>
            <a:picLocks noChangeAspect="1" noChangeArrowheads="1"/>
          </p:cNvPicPr>
          <p:nvPr/>
        </p:nvPicPr>
        <p:blipFill>
          <a:blip r:embed="rId3">
            <a:extLst>
              <a:ext uri="{28A0092B-C50C-407E-A947-70E740481C1C}">
                <a14:useLocalDpi xmlns:a14="http://schemas.microsoft.com/office/drawing/2010/main" val="0"/>
              </a:ext>
            </a:extLst>
          </a:blip>
          <a:srcRect t="36136" b="969"/>
          <a:stretch>
            <a:fillRect/>
          </a:stretch>
        </p:blipFill>
        <p:spPr bwMode="auto">
          <a:xfrm>
            <a:off x="762000" y="2971800"/>
            <a:ext cx="4865688" cy="3478213"/>
          </a:xfrm>
          <a:prstGeom prst="rect">
            <a:avLst/>
          </a:prstGeom>
          <a:noFill/>
          <a:ln w="12700">
            <a:solidFill>
              <a:srgbClr val="7F7F7F"/>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slow"/>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矩形 4"/>
          <p:cNvSpPr>
            <a:spLocks noChangeArrowheads="1"/>
          </p:cNvSpPr>
          <p:nvPr/>
        </p:nvSpPr>
        <p:spPr bwMode="auto">
          <a:xfrm>
            <a:off x="0" y="6540500"/>
            <a:ext cx="9144000" cy="317500"/>
          </a:xfrm>
          <a:prstGeom prst="rect">
            <a:avLst/>
          </a:prstGeom>
          <a:solidFill>
            <a:schemeClr val="tx2"/>
          </a:solidFill>
          <a:ln w="25400">
            <a:solidFill>
              <a:schemeClr val="tx2"/>
            </a:solidFill>
            <a:miter lim="800000"/>
            <a:headEnd/>
            <a:tailEnd/>
          </a:ln>
        </p:spPr>
        <p:txBody>
          <a:bodyPr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0070C0"/>
              </a:solidFill>
              <a:latin typeface="宋体" panose="02010600030101010101" pitchFamily="2" charset="-122"/>
              <a:sym typeface="宋体" panose="02010600030101010101" pitchFamily="2" charset="-122"/>
            </a:endParaRPr>
          </a:p>
        </p:txBody>
      </p:sp>
      <p:sp>
        <p:nvSpPr>
          <p:cNvPr id="70659" name="Rectangle 2"/>
          <p:cNvSpPr>
            <a:spLocks noGrp="1" noChangeArrowheads="1"/>
          </p:cNvSpPr>
          <p:nvPr/>
        </p:nvSpPr>
        <p:spPr bwMode="auto">
          <a:xfrm>
            <a:off x="2514600" y="3505200"/>
            <a:ext cx="6408738" cy="362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lnSpc>
                <a:spcPct val="90000"/>
              </a:lnSpc>
              <a:spcBef>
                <a:spcPct val="20000"/>
              </a:spcBef>
            </a:pPr>
            <a:endParaRPr lang="zh-CN" altLang="zh-CN" sz="2000">
              <a:solidFill>
                <a:srgbClr val="000000"/>
              </a:solidFill>
              <a:latin typeface="Calibri" panose="020F0502020204030204" pitchFamily="34" charset="0"/>
              <a:sym typeface="宋体" panose="02010600030101010101" pitchFamily="2" charset="-122"/>
            </a:endParaRPr>
          </a:p>
        </p:txBody>
      </p:sp>
      <p:sp>
        <p:nvSpPr>
          <p:cNvPr id="70660" name="文本框 11"/>
          <p:cNvSpPr>
            <a:spLocks noChangeArrowheads="1"/>
          </p:cNvSpPr>
          <p:nvPr/>
        </p:nvSpPr>
        <p:spPr bwMode="auto">
          <a:xfrm>
            <a:off x="762000" y="1371600"/>
            <a:ext cx="43926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en-US" altLang="zh-CN" sz="2400" b="1">
                <a:solidFill>
                  <a:schemeClr val="tx2"/>
                </a:solidFill>
                <a:latin typeface="宋体" panose="02010600030101010101" pitchFamily="2" charset="-122"/>
                <a:sym typeface="宋体" panose="02010600030101010101" pitchFamily="2" charset="-122"/>
              </a:rPr>
              <a:t>3.</a:t>
            </a:r>
            <a:r>
              <a:rPr lang="zh-CN" altLang="en-US" sz="2400" b="1">
                <a:solidFill>
                  <a:schemeClr val="tx2"/>
                </a:solidFill>
                <a:latin typeface="宋体" panose="02010600030101010101" pitchFamily="2" charset="-122"/>
                <a:sym typeface="宋体" panose="02010600030101010101" pitchFamily="2" charset="-122"/>
              </a:rPr>
              <a:t>1.1</a:t>
            </a:r>
            <a:r>
              <a:rPr lang="en-US" altLang="zh-CN" sz="2400" b="1">
                <a:solidFill>
                  <a:schemeClr val="tx2"/>
                </a:solidFill>
                <a:latin typeface="宋体" panose="02010600030101010101" pitchFamily="2" charset="-122"/>
                <a:sym typeface="宋体" panose="02010600030101010101" pitchFamily="2" charset="-122"/>
              </a:rPr>
              <a:t> </a:t>
            </a:r>
            <a:r>
              <a:rPr lang="zh-CN" altLang="en-US" sz="2400" b="1">
                <a:solidFill>
                  <a:schemeClr val="tx2"/>
                </a:solidFill>
                <a:latin typeface="宋体" panose="02010600030101010101" pitchFamily="2" charset="-122"/>
                <a:sym typeface="宋体" panose="02010600030101010101" pitchFamily="2" charset="-122"/>
              </a:rPr>
              <a:t>联：学长喊你来科大</a:t>
            </a:r>
            <a:endParaRPr lang="en-US" altLang="zh-CN" sz="2400" b="1">
              <a:solidFill>
                <a:schemeClr val="tx2"/>
              </a:solidFill>
              <a:latin typeface="宋体" panose="02010600030101010101" pitchFamily="2" charset="-122"/>
              <a:sym typeface="宋体" panose="02010600030101010101" pitchFamily="2" charset="-122"/>
            </a:endParaRPr>
          </a:p>
        </p:txBody>
      </p:sp>
      <p:graphicFrame>
        <p:nvGraphicFramePr>
          <p:cNvPr id="28679" name="Group 7"/>
          <p:cNvGraphicFramePr>
            <a:graphicFrameLocks noGrp="1"/>
          </p:cNvGraphicFramePr>
          <p:nvPr/>
        </p:nvGraphicFramePr>
        <p:xfrm>
          <a:off x="533400" y="2438400"/>
          <a:ext cx="8299450" cy="3781425"/>
        </p:xfrm>
        <a:graphic>
          <a:graphicData uri="http://schemas.openxmlformats.org/drawingml/2006/table">
            <a:tbl>
              <a:tblPr/>
              <a:tblGrid>
                <a:gridCol w="2330149"/>
                <a:gridCol w="5969301"/>
              </a:tblGrid>
              <a:tr h="3781425">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sz="2400" b="1" i="0" u="none" strike="noStrike" cap="none" normalizeH="0" baseline="0" dirty="0" smtClean="0">
                          <a:ln>
                            <a:noFill/>
                          </a:ln>
                          <a:solidFill>
                            <a:srgbClr val="17365D"/>
                          </a:solidFill>
                          <a:effectLst/>
                          <a:latin typeface="Calibri" pitchFamily="34" charset="0"/>
                          <a:ea typeface="宋体" pitchFamily="2" charset="-122"/>
                          <a:cs typeface="Calibri" pitchFamily="34" charset="0"/>
                          <a:sym typeface="Calibri" pitchFamily="34" charset="0"/>
                        </a:rPr>
                        <a:t>【</a:t>
                      </a:r>
                      <a:r>
                        <a:rPr kumimoji="0" lang="zh-CN" altLang="en-US" sz="2400" b="1" i="0" u="none" strike="noStrike" cap="none" normalizeH="0" baseline="0" dirty="0" smtClean="0">
                          <a:ln>
                            <a:noFill/>
                          </a:ln>
                          <a:solidFill>
                            <a:srgbClr val="17365D"/>
                          </a:solidFill>
                          <a:effectLst/>
                          <a:latin typeface="Calibri" pitchFamily="34" charset="0"/>
                          <a:ea typeface="宋体" pitchFamily="2" charset="-122"/>
                          <a:sym typeface="宋体" pitchFamily="2" charset="-122"/>
                        </a:rPr>
                        <a:t>宣传范围</a:t>
                      </a:r>
                      <a:r>
                        <a:rPr kumimoji="0" lang="en-US" sz="2400" b="1" i="0" u="none" strike="noStrike" cap="none" normalizeH="0" baseline="0" dirty="0" smtClean="0">
                          <a:ln>
                            <a:noFill/>
                          </a:ln>
                          <a:solidFill>
                            <a:srgbClr val="17365D"/>
                          </a:solidFill>
                          <a:effectLst/>
                          <a:latin typeface="Calibri" pitchFamily="34" charset="0"/>
                          <a:ea typeface="宋体" pitchFamily="2" charset="-122"/>
                          <a:cs typeface="Calibri" pitchFamily="34" charset="0"/>
                          <a:sym typeface="Calibri" pitchFamily="34" charset="0"/>
                        </a:rPr>
                        <a:t>】</a:t>
                      </a:r>
                      <a:r>
                        <a:rPr kumimoji="0" lang="zh-CN" altLang="en-US" sz="2400" b="1" i="0" u="none" strike="noStrike" cap="none" normalizeH="0" baseline="0" dirty="0" smtClean="0">
                          <a:ln>
                            <a:noFill/>
                          </a:ln>
                          <a:solidFill>
                            <a:srgbClr val="17365D"/>
                          </a:solidFill>
                          <a:effectLst/>
                          <a:latin typeface="Calibri" pitchFamily="34" charset="0"/>
                          <a:ea typeface="宋体" pitchFamily="2" charset="-122"/>
                          <a:sym typeface="宋体" pitchFamily="2" charset="-122"/>
                        </a:rPr>
                        <a:t> </a:t>
                      </a:r>
                    </a:p>
                  </a:txBody>
                  <a:tcPr marL="91439" marR="91439" marT="62221" marB="62221" horzOverflow="overflow">
                    <a:lnL cap="flat">
                      <a:noFill/>
                    </a:lnL>
                    <a:lnR w="28575" cap="flat" cmpd="sng" algn="ctr">
                      <a:solidFill>
                        <a:srgbClr val="00B050"/>
                      </a:solidFill>
                      <a:prstDash val="solid"/>
                      <a:round/>
                      <a:headEnd type="none" w="med" len="med"/>
                      <a:tailEnd type="none" w="med" len="med"/>
                    </a:lnR>
                    <a:lnT cap="flat">
                      <a:noFill/>
                    </a:lnT>
                    <a:lnB cap="flat">
                      <a:noFill/>
                    </a:lnB>
                    <a:lnTlToBr>
                      <a:noFill/>
                    </a:lnTlToBr>
                    <a:lnBlToTr>
                      <a:noFill/>
                    </a:lnBlToTr>
                    <a:noFill/>
                  </a:tcPr>
                </a:tc>
                <a:tc>
                  <a:txBody>
                    <a:bodyPr/>
                    <a:lstStyle/>
                    <a:p>
                      <a:pPr marL="0" marR="0" lvl="0" indent="0" algn="l" defTabSz="914400" rtl="0" eaLnBrk="1" fontAlgn="base" latinLnBrk="0" hangingPunct="1">
                        <a:lnSpc>
                          <a:spcPts val="2400"/>
                        </a:lnSpc>
                        <a:spcBef>
                          <a:spcPct val="0"/>
                        </a:spcBef>
                        <a:spcAft>
                          <a:spcPct val="0"/>
                        </a:spcAft>
                        <a:buClrTx/>
                        <a:buSzTx/>
                        <a:buFont typeface="Arial" pitchFamily="34" charset="0"/>
                        <a:buNone/>
                        <a:tabLst/>
                      </a:pPr>
                      <a:r>
                        <a:rPr kumimoji="0" lang="en-US" sz="2200" b="0" i="0" u="none" strike="noStrike" cap="none" normalizeH="0" baseline="0" dirty="0" smtClean="0">
                          <a:ln>
                            <a:noFill/>
                          </a:ln>
                          <a:solidFill>
                            <a:srgbClr val="002060"/>
                          </a:solidFill>
                          <a:effectLst/>
                          <a:latin typeface="Calibri" pitchFamily="34" charset="0"/>
                          <a:ea typeface="宋体" pitchFamily="2" charset="-122"/>
                          <a:cs typeface="Calibri" pitchFamily="34" charset="0"/>
                          <a:sym typeface="Calibri" pitchFamily="34" charset="0"/>
                        </a:rPr>
                        <a:t>1</a:t>
                      </a:r>
                      <a:r>
                        <a:rPr kumimoji="0" lang="zh-CN" altLang="en-US" sz="2200" b="0" i="0" u="none" strike="noStrike" cap="none" normalizeH="0" baseline="0" dirty="0" smtClean="0">
                          <a:ln>
                            <a:noFill/>
                          </a:ln>
                          <a:solidFill>
                            <a:srgbClr val="002060"/>
                          </a:solidFill>
                          <a:effectLst/>
                          <a:latin typeface="Calibri" pitchFamily="34" charset="0"/>
                          <a:ea typeface="宋体" pitchFamily="2" charset="-122"/>
                          <a:sym typeface="宋体" pitchFamily="2" charset="-122"/>
                        </a:rPr>
                        <a:t>、覆盖非皖</a:t>
                      </a:r>
                      <a:r>
                        <a:rPr kumimoji="0" lang="en-US" sz="2200" b="0" i="0" u="none" strike="noStrike" cap="none" normalizeH="0" baseline="0" dirty="0" smtClean="0">
                          <a:ln>
                            <a:noFill/>
                          </a:ln>
                          <a:solidFill>
                            <a:srgbClr val="002060"/>
                          </a:solidFill>
                          <a:effectLst/>
                          <a:latin typeface="Calibri" pitchFamily="34" charset="0"/>
                          <a:ea typeface="宋体" pitchFamily="2" charset="-122"/>
                          <a:cs typeface="Calibri" pitchFamily="34" charset="0"/>
                          <a:sym typeface="Calibri" pitchFamily="34" charset="0"/>
                        </a:rPr>
                        <a:t>211</a:t>
                      </a:r>
                      <a:r>
                        <a:rPr kumimoji="0" lang="zh-CN" altLang="en-US" sz="2200" b="0" i="0" u="none" strike="noStrike" cap="none" normalizeH="0" baseline="0" dirty="0" smtClean="0">
                          <a:ln>
                            <a:noFill/>
                          </a:ln>
                          <a:solidFill>
                            <a:srgbClr val="002060"/>
                          </a:solidFill>
                          <a:effectLst/>
                          <a:latin typeface="Calibri" pitchFamily="34" charset="0"/>
                          <a:ea typeface="宋体" pitchFamily="2" charset="-122"/>
                          <a:sym typeface="宋体" pitchFamily="2" charset="-122"/>
                        </a:rPr>
                        <a:t>高校</a:t>
                      </a:r>
                      <a:r>
                        <a:rPr kumimoji="0" lang="en-US" sz="2200" b="0" i="0" u="none" strike="noStrike" cap="none" normalizeH="0" baseline="0" dirty="0" smtClean="0">
                          <a:ln>
                            <a:noFill/>
                          </a:ln>
                          <a:solidFill>
                            <a:srgbClr val="002060"/>
                          </a:solidFill>
                          <a:effectLst/>
                          <a:latin typeface="Calibri" pitchFamily="34" charset="0"/>
                          <a:ea typeface="宋体" pitchFamily="2" charset="-122"/>
                          <a:cs typeface="Calibri" pitchFamily="34" charset="0"/>
                          <a:sym typeface="Calibri" pitchFamily="34" charset="0"/>
                        </a:rPr>
                        <a:t>60</a:t>
                      </a:r>
                      <a:r>
                        <a:rPr kumimoji="0" lang="zh-CN" altLang="en-US" sz="2200" b="0" i="0" u="none" strike="noStrike" cap="none" normalizeH="0" baseline="0" dirty="0" smtClean="0">
                          <a:ln>
                            <a:noFill/>
                          </a:ln>
                          <a:solidFill>
                            <a:srgbClr val="002060"/>
                          </a:solidFill>
                          <a:effectLst/>
                          <a:latin typeface="Calibri" pitchFamily="34" charset="0"/>
                          <a:ea typeface="宋体" pitchFamily="2" charset="-122"/>
                          <a:sym typeface="宋体" pitchFamily="2" charset="-122"/>
                        </a:rPr>
                        <a:t>余所，几乎涵盖所有</a:t>
                      </a:r>
                      <a:r>
                        <a:rPr kumimoji="0" lang="en-US" sz="2200" b="0" i="0" u="none" strike="noStrike" cap="none" normalizeH="0" baseline="0" dirty="0" smtClean="0">
                          <a:ln>
                            <a:noFill/>
                          </a:ln>
                          <a:solidFill>
                            <a:srgbClr val="002060"/>
                          </a:solidFill>
                          <a:effectLst/>
                          <a:latin typeface="Calibri" pitchFamily="34" charset="0"/>
                          <a:ea typeface="宋体" pitchFamily="2" charset="-122"/>
                          <a:cs typeface="Calibri" pitchFamily="34" charset="0"/>
                          <a:sym typeface="Calibri" pitchFamily="34" charset="0"/>
                        </a:rPr>
                        <a:t>985</a:t>
                      </a:r>
                      <a:r>
                        <a:rPr kumimoji="0" lang="zh-CN" altLang="en-US" sz="2200" b="0" i="0" u="none" strike="noStrike" cap="none" normalizeH="0" baseline="0" dirty="0" smtClean="0">
                          <a:ln>
                            <a:noFill/>
                          </a:ln>
                          <a:solidFill>
                            <a:srgbClr val="002060"/>
                          </a:solidFill>
                          <a:effectLst/>
                          <a:latin typeface="Calibri" pitchFamily="34" charset="0"/>
                          <a:ea typeface="宋体" pitchFamily="2" charset="-122"/>
                          <a:sym typeface="宋体" pitchFamily="2" charset="-122"/>
                        </a:rPr>
                        <a:t>高校</a:t>
                      </a:r>
                    </a:p>
                    <a:p>
                      <a:pPr marL="0" marR="0" lvl="0" indent="0" algn="l" defTabSz="914400" rtl="0" eaLnBrk="1" fontAlgn="base" latinLnBrk="0" hangingPunct="1">
                        <a:lnSpc>
                          <a:spcPts val="2400"/>
                        </a:lnSpc>
                        <a:spcBef>
                          <a:spcPct val="0"/>
                        </a:spcBef>
                        <a:spcAft>
                          <a:spcPct val="0"/>
                        </a:spcAft>
                        <a:buClrTx/>
                        <a:buSzTx/>
                        <a:buFont typeface="Arial" pitchFamily="34" charset="0"/>
                        <a:buNone/>
                        <a:tabLst/>
                      </a:pPr>
                      <a:r>
                        <a:rPr kumimoji="0" lang="en-US" sz="2200" b="0" i="0" u="none" strike="noStrike" cap="none" normalizeH="0" baseline="0" dirty="0" smtClean="0">
                          <a:ln>
                            <a:noFill/>
                          </a:ln>
                          <a:solidFill>
                            <a:srgbClr val="002060"/>
                          </a:solidFill>
                          <a:effectLst/>
                          <a:latin typeface="Calibri" pitchFamily="34" charset="0"/>
                          <a:ea typeface="宋体" pitchFamily="2" charset="-122"/>
                          <a:cs typeface="Calibri" pitchFamily="34" charset="0"/>
                          <a:sym typeface="Calibri" pitchFamily="34" charset="0"/>
                        </a:rPr>
                        <a:t>2</a:t>
                      </a:r>
                      <a:r>
                        <a:rPr kumimoji="0" lang="zh-CN" altLang="en-US" sz="2200" b="0" i="0" u="none" strike="noStrike" cap="none" normalizeH="0" baseline="0" dirty="0" smtClean="0">
                          <a:ln>
                            <a:noFill/>
                          </a:ln>
                          <a:solidFill>
                            <a:srgbClr val="002060"/>
                          </a:solidFill>
                          <a:effectLst/>
                          <a:latin typeface="Calibri" pitchFamily="34" charset="0"/>
                          <a:ea typeface="宋体" pitchFamily="2" charset="-122"/>
                          <a:sym typeface="宋体" pitchFamily="2" charset="-122"/>
                        </a:rPr>
                        <a:t>、发动本校准研一同学</a:t>
                      </a:r>
                      <a:r>
                        <a:rPr kumimoji="0" lang="en-US" sz="2200" b="0" i="0" u="none" strike="noStrike" cap="none" normalizeH="0" baseline="0" dirty="0" smtClean="0">
                          <a:ln>
                            <a:noFill/>
                          </a:ln>
                          <a:solidFill>
                            <a:srgbClr val="002060"/>
                          </a:solidFill>
                          <a:effectLst/>
                          <a:latin typeface="Calibri" pitchFamily="34" charset="0"/>
                          <a:ea typeface="宋体" pitchFamily="2" charset="-122"/>
                          <a:cs typeface="Calibri" pitchFamily="34" charset="0"/>
                          <a:sym typeface="Calibri" pitchFamily="34" charset="0"/>
                        </a:rPr>
                        <a:t>800</a:t>
                      </a:r>
                      <a:r>
                        <a:rPr kumimoji="0" lang="zh-CN" altLang="en-US" sz="2200" b="0" i="0" u="none" strike="noStrike" cap="none" normalizeH="0" baseline="0" dirty="0" smtClean="0">
                          <a:ln>
                            <a:noFill/>
                          </a:ln>
                          <a:solidFill>
                            <a:srgbClr val="002060"/>
                          </a:solidFill>
                          <a:effectLst/>
                          <a:latin typeface="Calibri" pitchFamily="34" charset="0"/>
                          <a:ea typeface="宋体" pitchFamily="2" charset="-122"/>
                          <a:sym typeface="宋体" pitchFamily="2" charset="-122"/>
                        </a:rPr>
                        <a:t>余人，积极活跃者近</a:t>
                      </a:r>
                      <a:r>
                        <a:rPr kumimoji="0" lang="zh-CN" altLang="en-US" sz="2200" b="0" i="0" u="none" strike="noStrike" cap="none" normalizeH="0" baseline="0" dirty="0" smtClean="0">
                          <a:ln>
                            <a:noFill/>
                          </a:ln>
                          <a:solidFill>
                            <a:srgbClr val="002060"/>
                          </a:solidFill>
                          <a:effectLst/>
                          <a:latin typeface="Calibri" pitchFamily="34" charset="0"/>
                          <a:ea typeface="宋体" pitchFamily="2" charset="-122"/>
                          <a:sym typeface="Calibri" pitchFamily="34" charset="0"/>
                        </a:rPr>
                        <a:t>3</a:t>
                      </a:r>
                      <a:r>
                        <a:rPr kumimoji="0" lang="en-US" sz="2200" b="0" i="0" u="none" strike="noStrike" cap="none" normalizeH="0" baseline="0" dirty="0" smtClean="0">
                          <a:ln>
                            <a:noFill/>
                          </a:ln>
                          <a:solidFill>
                            <a:srgbClr val="002060"/>
                          </a:solidFill>
                          <a:effectLst/>
                          <a:latin typeface="Calibri" pitchFamily="34" charset="0"/>
                          <a:ea typeface="宋体" pitchFamily="2" charset="-122"/>
                          <a:cs typeface="Calibri" pitchFamily="34" charset="0"/>
                          <a:sym typeface="Calibri" pitchFamily="34" charset="0"/>
                        </a:rPr>
                        <a:t>00</a:t>
                      </a:r>
                      <a:r>
                        <a:rPr kumimoji="0" lang="zh-CN" altLang="en-US" sz="2200" b="0" i="0" u="none" strike="noStrike" cap="none" normalizeH="0" baseline="0" dirty="0" smtClean="0">
                          <a:ln>
                            <a:noFill/>
                          </a:ln>
                          <a:solidFill>
                            <a:srgbClr val="002060"/>
                          </a:solidFill>
                          <a:effectLst/>
                          <a:latin typeface="Calibri" pitchFamily="34" charset="0"/>
                          <a:ea typeface="宋体" pitchFamily="2" charset="-122"/>
                          <a:sym typeface="宋体" pitchFamily="2" charset="-122"/>
                        </a:rPr>
                        <a:t>人</a:t>
                      </a:r>
                    </a:p>
                    <a:p>
                      <a:pPr marL="0" marR="0" lvl="0" indent="0" algn="l" defTabSz="914400" rtl="0" eaLnBrk="1" fontAlgn="base" latinLnBrk="0" hangingPunct="1">
                        <a:lnSpc>
                          <a:spcPts val="2400"/>
                        </a:lnSpc>
                        <a:spcBef>
                          <a:spcPct val="0"/>
                        </a:spcBef>
                        <a:spcAft>
                          <a:spcPct val="0"/>
                        </a:spcAft>
                        <a:buClrTx/>
                        <a:buSzTx/>
                        <a:buFont typeface="Arial" pitchFamily="34" charset="0"/>
                        <a:buNone/>
                        <a:tabLst/>
                      </a:pPr>
                      <a:r>
                        <a:rPr kumimoji="0" lang="en-US" sz="2200" b="0" i="0" u="none" strike="noStrike" cap="none" normalizeH="0" baseline="0" dirty="0" smtClean="0">
                          <a:ln>
                            <a:noFill/>
                          </a:ln>
                          <a:solidFill>
                            <a:srgbClr val="002060"/>
                          </a:solidFill>
                          <a:effectLst/>
                          <a:latin typeface="Calibri" pitchFamily="34" charset="0"/>
                          <a:ea typeface="宋体" pitchFamily="2" charset="-122"/>
                          <a:cs typeface="Calibri" pitchFamily="34" charset="0"/>
                          <a:sym typeface="Calibri" pitchFamily="34" charset="0"/>
                        </a:rPr>
                        <a:t>3</a:t>
                      </a:r>
                      <a:r>
                        <a:rPr kumimoji="0" lang="zh-CN" altLang="en-US" sz="2200" b="0" i="0" u="none" strike="noStrike" cap="none" normalizeH="0" baseline="0" dirty="0" smtClean="0">
                          <a:ln>
                            <a:noFill/>
                          </a:ln>
                          <a:solidFill>
                            <a:srgbClr val="002060"/>
                          </a:solidFill>
                          <a:effectLst/>
                          <a:latin typeface="Calibri" pitchFamily="34" charset="0"/>
                          <a:ea typeface="宋体" pitchFamily="2" charset="-122"/>
                          <a:sym typeface="宋体" pitchFamily="2" charset="-122"/>
                        </a:rPr>
                        <a:t>、电子邮件发动</a:t>
                      </a:r>
                      <a:r>
                        <a:rPr kumimoji="0" lang="en-US" sz="2200" b="0" i="0" u="none" strike="noStrike" cap="none" normalizeH="0" baseline="0" dirty="0" smtClean="0">
                          <a:ln>
                            <a:noFill/>
                          </a:ln>
                          <a:solidFill>
                            <a:srgbClr val="002060"/>
                          </a:solidFill>
                          <a:effectLst/>
                          <a:latin typeface="Calibri" pitchFamily="34" charset="0"/>
                          <a:ea typeface="宋体" pitchFamily="2" charset="-122"/>
                          <a:cs typeface="Calibri" pitchFamily="34" charset="0"/>
                          <a:sym typeface="Calibri" pitchFamily="34" charset="0"/>
                        </a:rPr>
                        <a:t>3000</a:t>
                      </a:r>
                      <a:r>
                        <a:rPr kumimoji="0" lang="zh-CN" altLang="en-US" sz="2200" b="0" i="0" u="none" strike="noStrike" cap="none" normalizeH="0" baseline="0" dirty="0" smtClean="0">
                          <a:ln>
                            <a:noFill/>
                          </a:ln>
                          <a:solidFill>
                            <a:srgbClr val="002060"/>
                          </a:solidFill>
                          <a:effectLst/>
                          <a:latin typeface="Calibri" pitchFamily="34" charset="0"/>
                          <a:ea typeface="宋体" pitchFamily="2" charset="-122"/>
                          <a:sym typeface="宋体" pitchFamily="2" charset="-122"/>
                        </a:rPr>
                        <a:t>余封，短信发送</a:t>
                      </a:r>
                      <a:r>
                        <a:rPr kumimoji="0" lang="en-US" sz="2200" b="0" i="0" u="none" strike="noStrike" cap="none" normalizeH="0" baseline="0" dirty="0" smtClean="0">
                          <a:ln>
                            <a:noFill/>
                          </a:ln>
                          <a:solidFill>
                            <a:srgbClr val="002060"/>
                          </a:solidFill>
                          <a:effectLst/>
                          <a:latin typeface="Calibri" pitchFamily="34" charset="0"/>
                          <a:ea typeface="宋体" pitchFamily="2" charset="-122"/>
                          <a:cs typeface="Calibri" pitchFamily="34" charset="0"/>
                          <a:sym typeface="Calibri" pitchFamily="34" charset="0"/>
                        </a:rPr>
                        <a:t>4000</a:t>
                      </a:r>
                      <a:r>
                        <a:rPr kumimoji="0" lang="zh-CN" altLang="en-US" sz="2200" b="0" i="0" u="none" strike="noStrike" cap="none" normalizeH="0" baseline="0" dirty="0" smtClean="0">
                          <a:ln>
                            <a:noFill/>
                          </a:ln>
                          <a:solidFill>
                            <a:srgbClr val="002060"/>
                          </a:solidFill>
                          <a:effectLst/>
                          <a:latin typeface="Calibri" pitchFamily="34" charset="0"/>
                          <a:ea typeface="宋体" pitchFamily="2" charset="-122"/>
                          <a:sym typeface="Calibri" pitchFamily="34" charset="0"/>
                        </a:rPr>
                        <a:t>0</a:t>
                      </a:r>
                      <a:r>
                        <a:rPr kumimoji="0" lang="zh-CN" altLang="en-US" sz="2200" b="0" i="0" u="none" strike="noStrike" cap="none" normalizeH="0" baseline="0" dirty="0" smtClean="0">
                          <a:ln>
                            <a:noFill/>
                          </a:ln>
                          <a:solidFill>
                            <a:srgbClr val="002060"/>
                          </a:solidFill>
                          <a:effectLst/>
                          <a:latin typeface="Calibri" pitchFamily="34" charset="0"/>
                          <a:ea typeface="宋体" pitchFamily="2" charset="-122"/>
                          <a:sym typeface="宋体" pitchFamily="2" charset="-122"/>
                        </a:rPr>
                        <a:t>余条</a:t>
                      </a:r>
                    </a:p>
                    <a:p>
                      <a:pPr marL="0" marR="0" lvl="0" indent="0" algn="l" defTabSz="914400" rtl="0" eaLnBrk="1" fontAlgn="base" latinLnBrk="0" hangingPunct="1">
                        <a:lnSpc>
                          <a:spcPts val="2400"/>
                        </a:lnSpc>
                        <a:spcBef>
                          <a:spcPct val="0"/>
                        </a:spcBef>
                        <a:spcAft>
                          <a:spcPct val="0"/>
                        </a:spcAft>
                        <a:buClrTx/>
                        <a:buSzTx/>
                        <a:buFont typeface="Arial" pitchFamily="34" charset="0"/>
                        <a:buNone/>
                        <a:tabLst/>
                      </a:pPr>
                      <a:r>
                        <a:rPr kumimoji="0" lang="en-US" sz="2200" b="0" i="0" u="none" strike="noStrike" cap="none" normalizeH="0" baseline="0" dirty="0" smtClean="0">
                          <a:ln>
                            <a:noFill/>
                          </a:ln>
                          <a:solidFill>
                            <a:srgbClr val="002060"/>
                          </a:solidFill>
                          <a:effectLst/>
                          <a:latin typeface="Calibri" pitchFamily="34" charset="0"/>
                          <a:ea typeface="宋体" pitchFamily="2" charset="-122"/>
                          <a:cs typeface="Calibri" pitchFamily="34" charset="0"/>
                          <a:sym typeface="Calibri" pitchFamily="34" charset="0"/>
                        </a:rPr>
                        <a:t>4</a:t>
                      </a:r>
                      <a:r>
                        <a:rPr kumimoji="0" lang="zh-CN" altLang="en-US" sz="2200" b="0" i="0" u="none" strike="noStrike" cap="none" normalizeH="0" baseline="0" dirty="0" smtClean="0">
                          <a:ln>
                            <a:noFill/>
                          </a:ln>
                          <a:solidFill>
                            <a:srgbClr val="002060"/>
                          </a:solidFill>
                          <a:effectLst/>
                          <a:latin typeface="Calibri" pitchFamily="34" charset="0"/>
                          <a:ea typeface="宋体" pitchFamily="2" charset="-122"/>
                          <a:sym typeface="宋体" pitchFamily="2" charset="-122"/>
                        </a:rPr>
                        <a:t>、多方位宣传：</a:t>
                      </a:r>
                      <a:r>
                        <a:rPr kumimoji="0" lang="en-US" sz="2200" b="0" i="0" u="none" strike="noStrike" cap="none" normalizeH="0" baseline="0" dirty="0" smtClean="0">
                          <a:ln>
                            <a:noFill/>
                          </a:ln>
                          <a:solidFill>
                            <a:srgbClr val="002060"/>
                          </a:solidFill>
                          <a:effectLst/>
                          <a:latin typeface="Calibri" pitchFamily="34" charset="0"/>
                          <a:ea typeface="宋体" pitchFamily="2" charset="-122"/>
                          <a:cs typeface="Calibri" pitchFamily="34" charset="0"/>
                          <a:sym typeface="Calibri" pitchFamily="34" charset="0"/>
                        </a:rPr>
                        <a:t>QQ</a:t>
                      </a:r>
                      <a:r>
                        <a:rPr kumimoji="0" lang="zh-CN" altLang="en-US" sz="2200" b="0" i="0" u="none" strike="noStrike" cap="none" normalizeH="0" baseline="0" dirty="0" smtClean="0">
                          <a:ln>
                            <a:noFill/>
                          </a:ln>
                          <a:solidFill>
                            <a:srgbClr val="002060"/>
                          </a:solidFill>
                          <a:effectLst/>
                          <a:latin typeface="Calibri" pitchFamily="34" charset="0"/>
                          <a:ea typeface="宋体" pitchFamily="2" charset="-122"/>
                          <a:sym typeface="宋体" pitchFamily="2" charset="-122"/>
                        </a:rPr>
                        <a:t>群（班级群、老乡群、保研群、考研群、社团群、兴趣群等）、人人网、论坛、贴吧、微博、微信、豆瓣等；其</a:t>
                      </a:r>
                      <a:r>
                        <a:rPr kumimoji="0" lang="en-US" sz="2200" b="0" i="0" u="none" strike="noStrike" cap="none" normalizeH="0" baseline="0" dirty="0" smtClean="0">
                          <a:ln>
                            <a:noFill/>
                          </a:ln>
                          <a:solidFill>
                            <a:srgbClr val="002060"/>
                          </a:solidFill>
                          <a:effectLst/>
                          <a:latin typeface="Calibri" pitchFamily="34" charset="0"/>
                          <a:ea typeface="宋体" pitchFamily="2" charset="-122"/>
                          <a:cs typeface="Calibri" pitchFamily="34" charset="0"/>
                          <a:sym typeface="Calibri" pitchFamily="34" charset="0"/>
                        </a:rPr>
                        <a:t>QQ</a:t>
                      </a:r>
                      <a:r>
                        <a:rPr kumimoji="0" lang="zh-CN" altLang="en-US" sz="2200" b="0" i="0" u="none" strike="noStrike" cap="none" normalizeH="0" baseline="0" dirty="0" smtClean="0">
                          <a:ln>
                            <a:noFill/>
                          </a:ln>
                          <a:solidFill>
                            <a:srgbClr val="002060"/>
                          </a:solidFill>
                          <a:effectLst/>
                          <a:latin typeface="Calibri" pitchFamily="34" charset="0"/>
                          <a:ea typeface="宋体" pitchFamily="2" charset="-122"/>
                          <a:sym typeface="宋体" pitchFamily="2" charset="-122"/>
                        </a:rPr>
                        <a:t>群覆盖</a:t>
                      </a:r>
                      <a:r>
                        <a:rPr kumimoji="0" lang="en-US" sz="2200" b="0" i="0" u="none" strike="noStrike" cap="none" normalizeH="0" baseline="0" dirty="0" smtClean="0">
                          <a:ln>
                            <a:noFill/>
                          </a:ln>
                          <a:solidFill>
                            <a:srgbClr val="002060"/>
                          </a:solidFill>
                          <a:effectLst/>
                          <a:latin typeface="Calibri" pitchFamily="34" charset="0"/>
                          <a:ea typeface="宋体" pitchFamily="2" charset="-122"/>
                          <a:cs typeface="Calibri" pitchFamily="34" charset="0"/>
                          <a:sym typeface="Calibri" pitchFamily="34" charset="0"/>
                        </a:rPr>
                        <a:t>200</a:t>
                      </a:r>
                      <a:r>
                        <a:rPr kumimoji="0" lang="zh-CN" altLang="en-US" sz="2200" b="0" i="0" u="none" strike="noStrike" cap="none" normalizeH="0" baseline="0" dirty="0" smtClean="0">
                          <a:ln>
                            <a:noFill/>
                          </a:ln>
                          <a:solidFill>
                            <a:srgbClr val="002060"/>
                          </a:solidFill>
                          <a:effectLst/>
                          <a:latin typeface="Calibri" pitchFamily="34" charset="0"/>
                          <a:ea typeface="宋体" pitchFamily="2" charset="-122"/>
                          <a:sym typeface="宋体" pitchFamily="2" charset="-122"/>
                        </a:rPr>
                        <a:t>多，人数覆盖近</a:t>
                      </a:r>
                      <a:r>
                        <a:rPr kumimoji="0" lang="en-US" sz="2200" b="0" i="0" u="none" strike="noStrike" cap="none" normalizeH="0" baseline="0" dirty="0" smtClean="0">
                          <a:ln>
                            <a:noFill/>
                          </a:ln>
                          <a:solidFill>
                            <a:srgbClr val="002060"/>
                          </a:solidFill>
                          <a:effectLst/>
                          <a:latin typeface="Calibri" pitchFamily="34" charset="0"/>
                          <a:ea typeface="宋体" pitchFamily="2" charset="-122"/>
                          <a:cs typeface="Calibri" pitchFamily="34" charset="0"/>
                          <a:sym typeface="Calibri" pitchFamily="34" charset="0"/>
                        </a:rPr>
                        <a:t>2</a:t>
                      </a:r>
                      <a:r>
                        <a:rPr kumimoji="0" lang="zh-CN" altLang="en-US" sz="2200" b="0" i="0" u="none" strike="noStrike" cap="none" normalizeH="0" baseline="0" dirty="0" smtClean="0">
                          <a:ln>
                            <a:noFill/>
                          </a:ln>
                          <a:solidFill>
                            <a:srgbClr val="002060"/>
                          </a:solidFill>
                          <a:effectLst/>
                          <a:latin typeface="Calibri" pitchFamily="34" charset="0"/>
                          <a:ea typeface="宋体" pitchFamily="2" charset="-122"/>
                          <a:sym typeface="宋体" pitchFamily="2" charset="-122"/>
                        </a:rPr>
                        <a:t>万人；各大高校主流贴吧、论坛近</a:t>
                      </a:r>
                      <a:r>
                        <a:rPr kumimoji="0" lang="en-US" sz="2200" b="0" i="0" u="none" strike="noStrike" cap="none" normalizeH="0" baseline="0" dirty="0" smtClean="0">
                          <a:ln>
                            <a:noFill/>
                          </a:ln>
                          <a:solidFill>
                            <a:srgbClr val="002060"/>
                          </a:solidFill>
                          <a:effectLst/>
                          <a:latin typeface="Calibri" pitchFamily="34" charset="0"/>
                          <a:ea typeface="宋体" pitchFamily="2" charset="-122"/>
                          <a:cs typeface="Calibri" pitchFamily="34" charset="0"/>
                          <a:sym typeface="Calibri" pitchFamily="34" charset="0"/>
                        </a:rPr>
                        <a:t>40</a:t>
                      </a:r>
                      <a:r>
                        <a:rPr kumimoji="0" lang="zh-CN" altLang="en-US" sz="2200" b="0" i="0" u="none" strike="noStrike" cap="none" normalizeH="0" baseline="0" dirty="0" smtClean="0">
                          <a:ln>
                            <a:noFill/>
                          </a:ln>
                          <a:solidFill>
                            <a:srgbClr val="002060"/>
                          </a:solidFill>
                          <a:effectLst/>
                          <a:latin typeface="Calibri" pitchFamily="34" charset="0"/>
                          <a:ea typeface="宋体" pitchFamily="2" charset="-122"/>
                          <a:sym typeface="宋体" pitchFamily="2" charset="-122"/>
                        </a:rPr>
                        <a:t>余个，有效回复</a:t>
                      </a:r>
                      <a:r>
                        <a:rPr kumimoji="0" lang="en-US" sz="2200" b="0" i="0" u="none" strike="noStrike" cap="none" normalizeH="0" baseline="0" dirty="0" smtClean="0">
                          <a:ln>
                            <a:noFill/>
                          </a:ln>
                          <a:solidFill>
                            <a:srgbClr val="002060"/>
                          </a:solidFill>
                          <a:effectLst/>
                          <a:latin typeface="Calibri" pitchFamily="34" charset="0"/>
                          <a:ea typeface="宋体" pitchFamily="2" charset="-122"/>
                          <a:cs typeface="Calibri" pitchFamily="34" charset="0"/>
                          <a:sym typeface="Calibri" pitchFamily="34" charset="0"/>
                        </a:rPr>
                        <a:t>500</a:t>
                      </a:r>
                      <a:r>
                        <a:rPr kumimoji="0" lang="zh-CN" altLang="en-US" sz="2200" b="0" i="0" u="none" strike="noStrike" cap="none" normalizeH="0" baseline="0" dirty="0" smtClean="0">
                          <a:ln>
                            <a:noFill/>
                          </a:ln>
                          <a:solidFill>
                            <a:srgbClr val="002060"/>
                          </a:solidFill>
                          <a:effectLst/>
                          <a:latin typeface="Calibri" pitchFamily="34" charset="0"/>
                          <a:ea typeface="宋体" pitchFamily="2" charset="-122"/>
                          <a:sym typeface="宋体" pitchFamily="2" charset="-122"/>
                        </a:rPr>
                        <a:t>人次，</a:t>
                      </a:r>
                      <a:r>
                        <a:rPr kumimoji="0" lang="en-US" sz="2200" b="0" i="0" u="none" strike="noStrike" cap="none" normalizeH="0" baseline="0" dirty="0" smtClean="0">
                          <a:ln>
                            <a:noFill/>
                          </a:ln>
                          <a:solidFill>
                            <a:srgbClr val="002060"/>
                          </a:solidFill>
                          <a:effectLst/>
                          <a:latin typeface="Calibri" pitchFamily="34" charset="0"/>
                          <a:ea typeface="宋体" pitchFamily="2" charset="-122"/>
                          <a:cs typeface="Calibri" pitchFamily="34" charset="0"/>
                          <a:sym typeface="Calibri" pitchFamily="34" charset="0"/>
                        </a:rPr>
                        <a:t>3</a:t>
                      </a:r>
                      <a:r>
                        <a:rPr kumimoji="0" lang="zh-CN" altLang="en-US" sz="2200" b="0" i="0" u="none" strike="noStrike" cap="none" normalizeH="0" baseline="0" dirty="0" smtClean="0">
                          <a:ln>
                            <a:noFill/>
                          </a:ln>
                          <a:solidFill>
                            <a:srgbClr val="002060"/>
                          </a:solidFill>
                          <a:effectLst/>
                          <a:latin typeface="Calibri" pitchFamily="34" charset="0"/>
                          <a:ea typeface="宋体" pitchFamily="2" charset="-122"/>
                          <a:sym typeface="宋体" pitchFamily="2" charset="-122"/>
                        </a:rPr>
                        <a:t>万人次查看；微博、微信覆盖宣传近万人。</a:t>
                      </a:r>
                      <a:endParaRPr kumimoji="0" lang="en-US" sz="2200" b="0" i="0" u="none" strike="noStrike" cap="none" normalizeH="0" baseline="0" dirty="0" smtClean="0">
                        <a:ln>
                          <a:noFill/>
                        </a:ln>
                        <a:solidFill>
                          <a:srgbClr val="002060"/>
                        </a:solidFill>
                        <a:effectLst/>
                        <a:latin typeface="Calibri" pitchFamily="34" charset="0"/>
                        <a:ea typeface="宋体" pitchFamily="2" charset="-122"/>
                        <a:cs typeface="Calibri" pitchFamily="34" charset="0"/>
                        <a:sym typeface="Calibri" pitchFamily="34" charset="0"/>
                      </a:endParaRPr>
                    </a:p>
                  </a:txBody>
                  <a:tcPr marL="91439" marR="91439" marT="62221" marB="62221" horzOverflow="overflow">
                    <a:lnL w="28575" cap="flat" cmpd="sng" algn="ctr">
                      <a:solidFill>
                        <a:srgbClr val="00B050"/>
                      </a:solidFill>
                      <a:prstDash val="solid"/>
                      <a:round/>
                      <a:headEnd type="none" w="med" len="med"/>
                      <a:tailEnd type="none" w="med" len="med"/>
                    </a:lnL>
                    <a:lnR cap="flat">
                      <a:noFill/>
                    </a:lnR>
                    <a:lnT cap="flat">
                      <a:noFill/>
                    </a:lnT>
                    <a:lnB cap="flat">
                      <a:noFill/>
                    </a:lnB>
                    <a:lnTlToBr>
                      <a:noFill/>
                    </a:lnTlToBr>
                    <a:lnBlToTr>
                      <a:noFill/>
                    </a:lnBlToTr>
                    <a:noFill/>
                  </a:tcPr>
                </a:tc>
              </a:tr>
            </a:tbl>
          </a:graphicData>
        </a:graphic>
      </p:graphicFrame>
    </p:spTree>
  </p:cSld>
  <p:clrMapOvr>
    <a:masterClrMapping/>
  </p:clrMapOvr>
  <p:transition spd="slow"/>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日期占位符 3"/>
          <p:cNvSpPr>
            <a:spLocks noGrp="1"/>
          </p:cNvSpPr>
          <p:nvPr>
            <p:ph type="dt" sz="quarter" idx="10"/>
          </p:nvPr>
        </p:nvSpPr>
        <p:spPr/>
        <p:txBody>
          <a:bodyPr/>
          <a:lstStyle/>
          <a:p>
            <a:pPr>
              <a:defRPr/>
            </a:pPr>
            <a:fld id="{3145AECD-A9D4-4456-BF9E-43D73E27A07A}" type="datetime1">
              <a:rPr lang="zh-CN" altLang="en-US"/>
              <a:pPr>
                <a:defRPr/>
              </a:pPr>
              <a:t>2014/12/19</a:t>
            </a:fld>
            <a:endParaRPr lang="zh-CN" altLang="en-US" sz="1800">
              <a:solidFill>
                <a:schemeClr val="tx1"/>
              </a:solidFill>
            </a:endParaRPr>
          </a:p>
        </p:txBody>
      </p:sp>
      <p:pic>
        <p:nvPicPr>
          <p:cNvPr id="71683" name="Picture 4" descr="微博话题"/>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3352800"/>
            <a:ext cx="3097213" cy="1076325"/>
          </a:xfrm>
          <a:prstGeom prst="rect">
            <a:avLst/>
          </a:prstGeom>
          <a:noFill/>
          <a:ln w="19050" cap="sq">
            <a:solidFill>
              <a:srgbClr val="7F7F7F"/>
            </a:solidFill>
            <a:miter lim="800000"/>
            <a:headEnd/>
            <a:tailEnd/>
          </a:ln>
          <a:extLst>
            <a:ext uri="{909E8E84-426E-40DD-AFC4-6F175D3DCCD1}">
              <a14:hiddenFill xmlns:a14="http://schemas.microsoft.com/office/drawing/2010/main">
                <a:solidFill>
                  <a:srgbClr val="FFFFFF"/>
                </a:solidFill>
              </a14:hiddenFill>
            </a:ext>
          </a:extLst>
        </p:spPr>
      </p:pic>
      <p:grpSp>
        <p:nvGrpSpPr>
          <p:cNvPr id="71684" name="组合 10"/>
          <p:cNvGrpSpPr>
            <a:grpSpLocks noChangeAspect="1"/>
          </p:cNvGrpSpPr>
          <p:nvPr/>
        </p:nvGrpSpPr>
        <p:grpSpPr bwMode="auto">
          <a:xfrm>
            <a:off x="3924300" y="1646238"/>
            <a:ext cx="4659313" cy="4700587"/>
            <a:chOff x="0" y="0"/>
            <a:chExt cx="4608512" cy="3204000"/>
          </a:xfrm>
        </p:grpSpPr>
        <p:pic>
          <p:nvPicPr>
            <p:cNvPr id="7168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146491" cy="3204000"/>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71688" name="Picture 3"/>
            <p:cNvPicPr>
              <a:picLocks noChangeAspect="1" noChangeArrowheads="1"/>
            </p:cNvPicPr>
            <p:nvPr/>
          </p:nvPicPr>
          <p:blipFill>
            <a:blip r:embed="rId4">
              <a:lum bright="-10000" contrast="20000"/>
              <a:extLst>
                <a:ext uri="{28A0092B-C50C-407E-A947-70E740481C1C}">
                  <a14:useLocalDpi xmlns:a14="http://schemas.microsoft.com/office/drawing/2010/main" val="0"/>
                </a:ext>
              </a:extLst>
            </a:blip>
            <a:srcRect/>
            <a:stretch>
              <a:fillRect/>
            </a:stretch>
          </p:blipFill>
          <p:spPr bwMode="auto">
            <a:xfrm>
              <a:off x="2232248" y="0"/>
              <a:ext cx="2376264" cy="3204000"/>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sp>
        <p:nvSpPr>
          <p:cNvPr id="71685" name="文本框 11"/>
          <p:cNvSpPr>
            <a:spLocks noChangeArrowheads="1"/>
          </p:cNvSpPr>
          <p:nvPr/>
        </p:nvSpPr>
        <p:spPr bwMode="auto">
          <a:xfrm>
            <a:off x="381000" y="2362200"/>
            <a:ext cx="43926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en-US" altLang="zh-CN" sz="2400" b="1">
                <a:solidFill>
                  <a:schemeClr val="tx2"/>
                </a:solidFill>
                <a:latin typeface="宋体" panose="02010600030101010101" pitchFamily="2" charset="-122"/>
                <a:sym typeface="宋体" panose="02010600030101010101" pitchFamily="2" charset="-122"/>
              </a:rPr>
              <a:t>3.</a:t>
            </a:r>
            <a:r>
              <a:rPr lang="zh-CN" altLang="en-US" sz="2400" b="1">
                <a:solidFill>
                  <a:schemeClr val="tx2"/>
                </a:solidFill>
                <a:latin typeface="宋体" panose="02010600030101010101" pitchFamily="2" charset="-122"/>
                <a:sym typeface="宋体" panose="02010600030101010101" pitchFamily="2" charset="-122"/>
              </a:rPr>
              <a:t>1.1</a:t>
            </a:r>
            <a:r>
              <a:rPr lang="en-US" altLang="zh-CN" sz="2400" b="1">
                <a:solidFill>
                  <a:schemeClr val="tx2"/>
                </a:solidFill>
                <a:latin typeface="宋体" panose="02010600030101010101" pitchFamily="2" charset="-122"/>
                <a:sym typeface="宋体" panose="02010600030101010101" pitchFamily="2" charset="-122"/>
              </a:rPr>
              <a:t> </a:t>
            </a:r>
            <a:r>
              <a:rPr lang="zh-CN" altLang="en-US" sz="2400" b="1">
                <a:solidFill>
                  <a:schemeClr val="tx2"/>
                </a:solidFill>
                <a:latin typeface="宋体" panose="02010600030101010101" pitchFamily="2" charset="-122"/>
                <a:sym typeface="宋体" panose="02010600030101010101" pitchFamily="2" charset="-122"/>
              </a:rPr>
              <a:t>联：学长喊你来科大</a:t>
            </a:r>
            <a:endParaRPr lang="en-US" altLang="zh-CN" sz="2400" b="1">
              <a:solidFill>
                <a:schemeClr val="tx2"/>
              </a:solidFill>
              <a:latin typeface="宋体" panose="02010600030101010101" pitchFamily="2" charset="-122"/>
              <a:sym typeface="宋体" panose="02010600030101010101" pitchFamily="2" charset="-122"/>
            </a:endParaRPr>
          </a:p>
        </p:txBody>
      </p:sp>
      <p:sp>
        <p:nvSpPr>
          <p:cNvPr id="71686" name="矩形 4"/>
          <p:cNvSpPr>
            <a:spLocks noChangeArrowheads="1"/>
          </p:cNvSpPr>
          <p:nvPr/>
        </p:nvSpPr>
        <p:spPr bwMode="auto">
          <a:xfrm>
            <a:off x="0" y="6540500"/>
            <a:ext cx="9144000" cy="317500"/>
          </a:xfrm>
          <a:prstGeom prst="rect">
            <a:avLst/>
          </a:prstGeom>
          <a:solidFill>
            <a:schemeClr val="tx2"/>
          </a:solidFill>
          <a:ln w="25400">
            <a:solidFill>
              <a:schemeClr val="tx2"/>
            </a:solidFill>
            <a:miter lim="800000"/>
            <a:headEnd/>
            <a:tailEnd/>
          </a:ln>
        </p:spPr>
        <p:txBody>
          <a:bodyPr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0070C0"/>
              </a:solidFill>
              <a:latin typeface="宋体" panose="02010600030101010101" pitchFamily="2" charset="-122"/>
              <a:sym typeface="宋体" panose="02010600030101010101" pitchFamily="2" charset="-122"/>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矩形 4"/>
          <p:cNvSpPr>
            <a:spLocks noChangeArrowheads="1"/>
          </p:cNvSpPr>
          <p:nvPr/>
        </p:nvSpPr>
        <p:spPr bwMode="auto">
          <a:xfrm>
            <a:off x="0" y="6540500"/>
            <a:ext cx="9144000" cy="317500"/>
          </a:xfrm>
          <a:prstGeom prst="rect">
            <a:avLst/>
          </a:prstGeom>
          <a:solidFill>
            <a:schemeClr val="tx2"/>
          </a:solidFill>
          <a:ln w="25400">
            <a:solidFill>
              <a:schemeClr val="tx2"/>
            </a:solidFill>
            <a:miter lim="800000"/>
            <a:headEnd/>
            <a:tailEnd/>
          </a:ln>
        </p:spPr>
        <p:txBody>
          <a:bodyPr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0070C0"/>
              </a:solidFill>
              <a:latin typeface="宋体" panose="02010600030101010101" pitchFamily="2" charset="-122"/>
              <a:sym typeface="宋体" panose="02010600030101010101" pitchFamily="2" charset="-122"/>
            </a:endParaRPr>
          </a:p>
        </p:txBody>
      </p:sp>
      <p:sp>
        <p:nvSpPr>
          <p:cNvPr id="72707" name="AutoShape 11"/>
          <p:cNvSpPr>
            <a:spLocks noChangeArrowheads="1"/>
          </p:cNvSpPr>
          <p:nvPr/>
        </p:nvSpPr>
        <p:spPr bwMode="auto">
          <a:xfrm>
            <a:off x="914400" y="4267200"/>
            <a:ext cx="1947863" cy="2286000"/>
          </a:xfrm>
          <a:prstGeom prst="roundRect">
            <a:avLst>
              <a:gd name="adj" fmla="val 5653"/>
            </a:avLst>
          </a:prstGeom>
          <a:solidFill>
            <a:srgbClr val="953734"/>
          </a:solidFill>
          <a:ln w="9525">
            <a:solidFill>
              <a:schemeClr val="bg2"/>
            </a:solidFill>
            <a:round/>
            <a:headEnd/>
            <a:tailEnd/>
          </a:ln>
        </p:spPr>
        <p:txBody>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400" b="1">
                <a:solidFill>
                  <a:srgbClr val="FFC000"/>
                </a:solidFill>
                <a:ea typeface="华文细黑" panose="02010600040101010101" pitchFamily="2" charset="-122"/>
                <a:sym typeface="Arial" panose="020B0604020202020204" pitchFamily="34" charset="0"/>
              </a:rPr>
              <a:t>多种当下在互联网最流行的宣传方式</a:t>
            </a:r>
          </a:p>
          <a:p>
            <a:pPr algn="ctr" eaLnBrk="1" hangingPunct="1">
              <a:lnSpc>
                <a:spcPct val="120000"/>
              </a:lnSpc>
            </a:pPr>
            <a:r>
              <a:rPr lang="zh-CN" altLang="en-US" sz="1400" b="1">
                <a:solidFill>
                  <a:srgbClr val="FFC000"/>
                </a:solidFill>
                <a:ea typeface="华文细黑" panose="02010600040101010101" pitchFamily="2" charset="-122"/>
                <a:sym typeface="Arial" panose="020B0604020202020204" pitchFamily="34" charset="0"/>
              </a:rPr>
              <a:t>1、微博大V</a:t>
            </a:r>
          </a:p>
          <a:p>
            <a:pPr algn="ctr" eaLnBrk="1" hangingPunct="1">
              <a:lnSpc>
                <a:spcPct val="120000"/>
              </a:lnSpc>
            </a:pPr>
            <a:r>
              <a:rPr lang="zh-CN" altLang="en-US" sz="1400" b="1">
                <a:solidFill>
                  <a:srgbClr val="FFC000"/>
                </a:solidFill>
                <a:ea typeface="华文细黑" panose="02010600040101010101" pitchFamily="2" charset="-122"/>
                <a:sym typeface="Arial" panose="020B0604020202020204" pitchFamily="34" charset="0"/>
              </a:rPr>
              <a:t>2、有奖转发</a:t>
            </a:r>
          </a:p>
          <a:p>
            <a:pPr algn="ctr" eaLnBrk="1" hangingPunct="1">
              <a:lnSpc>
                <a:spcPct val="120000"/>
              </a:lnSpc>
            </a:pPr>
            <a:r>
              <a:rPr lang="zh-CN" altLang="en-US" sz="1400" b="1">
                <a:solidFill>
                  <a:srgbClr val="FFC000"/>
                </a:solidFill>
                <a:ea typeface="华文细黑" panose="02010600040101010101" pitchFamily="2" charset="-122"/>
                <a:sym typeface="Arial" panose="020B0604020202020204" pitchFamily="34" charset="0"/>
              </a:rPr>
              <a:t>3、发起话题</a:t>
            </a:r>
            <a:endParaRPr lang="en-US" altLang="zh-CN" sz="1400" b="1">
              <a:solidFill>
                <a:srgbClr val="FFC000"/>
              </a:solidFill>
              <a:ea typeface="华文细黑" panose="02010600040101010101" pitchFamily="2" charset="-122"/>
              <a:sym typeface="Arial" panose="020B0604020202020204" pitchFamily="34" charset="0"/>
            </a:endParaRPr>
          </a:p>
          <a:p>
            <a:pPr algn="ctr" eaLnBrk="1" hangingPunct="1">
              <a:lnSpc>
                <a:spcPct val="120000"/>
              </a:lnSpc>
            </a:pPr>
            <a:r>
              <a:rPr lang="en-US" altLang="zh-CN" sz="1400" b="1">
                <a:solidFill>
                  <a:srgbClr val="FFC000"/>
                </a:solidFill>
                <a:ea typeface="华文细黑" panose="02010600040101010101" pitchFamily="2" charset="-122"/>
              </a:rPr>
              <a:t>4</a:t>
            </a:r>
            <a:r>
              <a:rPr lang="zh-CN" altLang="en-US" sz="1400" b="1">
                <a:solidFill>
                  <a:srgbClr val="FFC000"/>
                </a:solidFill>
                <a:ea typeface="华文细黑" panose="02010600040101010101" pitchFamily="2" charset="-122"/>
              </a:rPr>
              <a:t>、</a:t>
            </a:r>
            <a:r>
              <a:rPr lang="zh-CN" altLang="en-US" sz="1400" b="1">
                <a:solidFill>
                  <a:srgbClr val="FFC000"/>
                </a:solidFill>
                <a:ea typeface="华文细黑" panose="02010600040101010101" pitchFamily="2" charset="-122"/>
                <a:sym typeface="Arial" panose="020B0604020202020204" pitchFamily="34" charset="0"/>
              </a:rPr>
              <a:t>论坛十大</a:t>
            </a:r>
            <a:endParaRPr lang="zh-CN" altLang="en-US"/>
          </a:p>
        </p:txBody>
      </p:sp>
      <p:sp>
        <p:nvSpPr>
          <p:cNvPr id="72708" name="AutoShape 14"/>
          <p:cNvSpPr>
            <a:spLocks noChangeArrowheads="1"/>
          </p:cNvSpPr>
          <p:nvPr/>
        </p:nvSpPr>
        <p:spPr bwMode="auto">
          <a:xfrm>
            <a:off x="6096000" y="4191000"/>
            <a:ext cx="2263775" cy="1127125"/>
          </a:xfrm>
          <a:prstGeom prst="roundRect">
            <a:avLst>
              <a:gd name="adj" fmla="val 5653"/>
            </a:avLst>
          </a:prstGeom>
          <a:solidFill>
            <a:srgbClr val="953734"/>
          </a:solidFill>
          <a:ln w="9525">
            <a:solidFill>
              <a:schemeClr val="bg2"/>
            </a:solidFill>
            <a:round/>
            <a:headEnd/>
            <a:tailEnd/>
          </a:ln>
        </p:spPr>
        <p:txBody>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400" b="1">
                <a:solidFill>
                  <a:srgbClr val="FFC000"/>
                </a:solidFill>
                <a:ea typeface="华文细黑" panose="02010600040101010101" pitchFamily="2" charset="-122"/>
                <a:sym typeface="Arial" panose="020B0604020202020204" pitchFamily="34" charset="0"/>
              </a:rPr>
              <a:t>深入众多交流平台中，持续解答众多新生各种各样的具体疑问</a:t>
            </a:r>
            <a:endParaRPr lang="zh-CN" altLang="en-US"/>
          </a:p>
        </p:txBody>
      </p:sp>
      <p:sp>
        <p:nvSpPr>
          <p:cNvPr id="72709" name="AutoShape 17"/>
          <p:cNvSpPr>
            <a:spLocks noChangeArrowheads="1"/>
          </p:cNvSpPr>
          <p:nvPr/>
        </p:nvSpPr>
        <p:spPr bwMode="auto">
          <a:xfrm>
            <a:off x="3505200" y="4267200"/>
            <a:ext cx="2160588" cy="1127125"/>
          </a:xfrm>
          <a:prstGeom prst="roundRect">
            <a:avLst>
              <a:gd name="adj" fmla="val 5653"/>
            </a:avLst>
          </a:prstGeom>
          <a:solidFill>
            <a:srgbClr val="953734"/>
          </a:solidFill>
          <a:ln w="9525">
            <a:solidFill>
              <a:schemeClr val="bg2"/>
            </a:solidFill>
            <a:round/>
            <a:headEnd/>
            <a:tailEnd/>
          </a:ln>
        </p:spPr>
        <p:txBody>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400" b="1">
                <a:solidFill>
                  <a:srgbClr val="FFC000"/>
                </a:solidFill>
                <a:ea typeface="华文细黑" panose="02010600040101010101" pitchFamily="2" charset="-122"/>
                <a:sym typeface="Arial" panose="020B0604020202020204" pitchFamily="34" charset="0"/>
              </a:rPr>
              <a:t>机动灵活、效率突出；</a:t>
            </a:r>
          </a:p>
          <a:p>
            <a:pPr algn="ctr" eaLnBrk="1" hangingPunct="1">
              <a:lnSpc>
                <a:spcPct val="120000"/>
              </a:lnSpc>
            </a:pPr>
            <a:r>
              <a:rPr lang="zh-CN" altLang="en-US" sz="1400" b="1">
                <a:solidFill>
                  <a:srgbClr val="FFC000"/>
                </a:solidFill>
                <a:ea typeface="华文细黑" panose="02010600040101010101" pitchFamily="2" charset="-122"/>
                <a:sym typeface="Arial" panose="020B0604020202020204" pitchFamily="34" charset="0"/>
              </a:rPr>
              <a:t>经常有上万人点击</a:t>
            </a:r>
            <a:r>
              <a:rPr lang="zh-CN" altLang="en-US" sz="1400">
                <a:solidFill>
                  <a:srgbClr val="000000"/>
                </a:solidFill>
                <a:ea typeface="华文细黑" panose="02010600040101010101" pitchFamily="2" charset="-122"/>
                <a:sym typeface="Arial" panose="020B0604020202020204" pitchFamily="34" charset="0"/>
              </a:rPr>
              <a:t>。</a:t>
            </a:r>
            <a:endParaRPr lang="zh-CN" altLang="en-US"/>
          </a:p>
        </p:txBody>
      </p:sp>
      <p:grpSp>
        <p:nvGrpSpPr>
          <p:cNvPr id="72710" name="组合 24"/>
          <p:cNvGrpSpPr>
            <a:grpSpLocks/>
          </p:cNvGrpSpPr>
          <p:nvPr/>
        </p:nvGrpSpPr>
        <p:grpSpPr bwMode="auto">
          <a:xfrm>
            <a:off x="838200" y="2209800"/>
            <a:ext cx="7415213" cy="1870075"/>
            <a:chOff x="0" y="0"/>
            <a:chExt cx="7415138" cy="1374850"/>
          </a:xfrm>
        </p:grpSpPr>
        <p:sp>
          <p:nvSpPr>
            <p:cNvPr id="72712" name="AutoShape 9"/>
            <p:cNvSpPr>
              <a:spLocks noChangeArrowheads="1"/>
            </p:cNvSpPr>
            <p:nvPr/>
          </p:nvSpPr>
          <p:spPr bwMode="auto">
            <a:xfrm>
              <a:off x="144016" y="1025252"/>
              <a:ext cx="1768475" cy="342900"/>
            </a:xfrm>
            <a:prstGeom prst="roundRect">
              <a:avLst>
                <a:gd name="adj" fmla="val 13125"/>
              </a:avLst>
            </a:prstGeom>
            <a:gradFill rotWithShape="1">
              <a:gsLst>
                <a:gs pos="0">
                  <a:srgbClr val="4F81BD"/>
                </a:gs>
                <a:gs pos="100000">
                  <a:srgbClr val="C0504D"/>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ea typeface="华文细黑" panose="02010600040101010101" pitchFamily="2" charset="-122"/>
                <a:sym typeface="Arial" panose="020B0604020202020204" pitchFamily="34" charset="0"/>
              </a:endParaRPr>
            </a:p>
          </p:txBody>
        </p:sp>
        <p:sp>
          <p:nvSpPr>
            <p:cNvPr id="72713" name="Text Box 10"/>
            <p:cNvSpPr>
              <a:spLocks noChangeArrowheads="1"/>
            </p:cNvSpPr>
            <p:nvPr/>
          </p:nvSpPr>
          <p:spPr bwMode="auto">
            <a:xfrm>
              <a:off x="0" y="1031950"/>
              <a:ext cx="1773238" cy="188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zh-CN" altLang="en-US" sz="1600">
                  <a:solidFill>
                    <a:schemeClr val="bg1"/>
                  </a:solidFill>
                  <a:ea typeface="华文细黑" panose="02010600040101010101" pitchFamily="2" charset="-122"/>
                  <a:sym typeface="Arial" panose="020B0604020202020204" pitchFamily="34" charset="0"/>
                </a:rPr>
                <a:t>    方便</a:t>
              </a:r>
            </a:p>
          </p:txBody>
        </p:sp>
        <p:sp>
          <p:nvSpPr>
            <p:cNvPr id="72714" name="AutoShape 12"/>
            <p:cNvSpPr>
              <a:spLocks noChangeArrowheads="1"/>
            </p:cNvSpPr>
            <p:nvPr/>
          </p:nvSpPr>
          <p:spPr bwMode="auto">
            <a:xfrm>
              <a:off x="5352954" y="1008036"/>
              <a:ext cx="2014538" cy="342900"/>
            </a:xfrm>
            <a:prstGeom prst="roundRect">
              <a:avLst>
                <a:gd name="adj" fmla="val 13125"/>
              </a:avLst>
            </a:prstGeom>
            <a:gradFill rotWithShape="1">
              <a:gsLst>
                <a:gs pos="0">
                  <a:srgbClr val="4F81BD"/>
                </a:gs>
                <a:gs pos="100000">
                  <a:srgbClr val="C0504D"/>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ea typeface="华文细黑" panose="02010600040101010101" pitchFamily="2" charset="-122"/>
                <a:sym typeface="Arial" panose="020B0604020202020204" pitchFamily="34" charset="0"/>
              </a:endParaRPr>
            </a:p>
          </p:txBody>
        </p:sp>
        <p:sp>
          <p:nvSpPr>
            <p:cNvPr id="72715" name="Text Box 13"/>
            <p:cNvSpPr>
              <a:spLocks noChangeArrowheads="1"/>
            </p:cNvSpPr>
            <p:nvPr/>
          </p:nvSpPr>
          <p:spPr bwMode="auto">
            <a:xfrm>
              <a:off x="5400600" y="1031950"/>
              <a:ext cx="2014538" cy="188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zh-CN" altLang="en-US" sz="1600">
                  <a:solidFill>
                    <a:schemeClr val="bg1"/>
                  </a:solidFill>
                  <a:ea typeface="华文细黑" panose="02010600040101010101" pitchFamily="2" charset="-122"/>
                  <a:sym typeface="Arial" panose="020B0604020202020204" pitchFamily="34" charset="0"/>
                </a:rPr>
                <a:t>连续</a:t>
              </a:r>
              <a:endParaRPr lang="en-US" altLang="zh-CN" sz="1600">
                <a:solidFill>
                  <a:schemeClr val="bg1"/>
                </a:solidFill>
                <a:ea typeface="华文细黑" panose="02010600040101010101" pitchFamily="2" charset="-122"/>
                <a:sym typeface="Arial" panose="020B0604020202020204" pitchFamily="34" charset="0"/>
              </a:endParaRPr>
            </a:p>
          </p:txBody>
        </p:sp>
        <p:sp>
          <p:nvSpPr>
            <p:cNvPr id="72716" name="AutoShape 15"/>
            <p:cNvSpPr>
              <a:spLocks noChangeArrowheads="1"/>
            </p:cNvSpPr>
            <p:nvPr/>
          </p:nvSpPr>
          <p:spPr bwMode="auto">
            <a:xfrm>
              <a:off x="2664296" y="1031950"/>
              <a:ext cx="1998663" cy="342900"/>
            </a:xfrm>
            <a:prstGeom prst="roundRect">
              <a:avLst>
                <a:gd name="adj" fmla="val 13125"/>
              </a:avLst>
            </a:prstGeom>
            <a:gradFill rotWithShape="1">
              <a:gsLst>
                <a:gs pos="0">
                  <a:srgbClr val="4F81BD"/>
                </a:gs>
                <a:gs pos="100000">
                  <a:srgbClr val="C0504D"/>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ea typeface="华文细黑" panose="02010600040101010101" pitchFamily="2" charset="-122"/>
                <a:sym typeface="Arial" panose="020B0604020202020204" pitchFamily="34" charset="0"/>
              </a:endParaRPr>
            </a:p>
          </p:txBody>
        </p:sp>
        <p:cxnSp>
          <p:nvCxnSpPr>
            <p:cNvPr id="72717" name="AutoShape 18"/>
            <p:cNvCxnSpPr>
              <a:cxnSpLocks noChangeShapeType="1"/>
            </p:cNvCxnSpPr>
            <p:nvPr/>
          </p:nvCxnSpPr>
          <p:spPr bwMode="auto">
            <a:xfrm>
              <a:off x="3528392" y="504056"/>
              <a:ext cx="1" cy="511175"/>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72718" name="AutoShape 19"/>
            <p:cNvCxnSpPr>
              <a:cxnSpLocks noChangeShapeType="1"/>
            </p:cNvCxnSpPr>
            <p:nvPr/>
          </p:nvCxnSpPr>
          <p:spPr bwMode="auto">
            <a:xfrm rot="10800000" flipV="1">
              <a:off x="857272" y="504018"/>
              <a:ext cx="2991644" cy="511175"/>
            </a:xfrm>
            <a:prstGeom prst="bentConnector2">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72719" name="AutoShape 20"/>
            <p:cNvCxnSpPr>
              <a:cxnSpLocks noChangeShapeType="1"/>
            </p:cNvCxnSpPr>
            <p:nvPr/>
          </p:nvCxnSpPr>
          <p:spPr bwMode="auto">
            <a:xfrm>
              <a:off x="3676598" y="504018"/>
              <a:ext cx="2793206" cy="511175"/>
            </a:xfrm>
            <a:prstGeom prst="bentConnector2">
              <a:avLst/>
            </a:prstGeom>
            <a:noFill/>
            <a:ln w="9525">
              <a:solidFill>
                <a:schemeClr val="tx1"/>
              </a:solidFill>
              <a:miter lim="800000"/>
              <a:headEnd/>
              <a:tailEnd/>
            </a:ln>
            <a:extLst>
              <a:ext uri="{909E8E84-426E-40DD-AFC4-6F175D3DCCD1}">
                <a14:hiddenFill xmlns:a14="http://schemas.microsoft.com/office/drawing/2010/main">
                  <a:noFill/>
                </a14:hiddenFill>
              </a:ext>
            </a:extLst>
          </p:spPr>
        </p:cxnSp>
        <p:sp>
          <p:nvSpPr>
            <p:cNvPr id="72720" name="Text Box 16"/>
            <p:cNvSpPr>
              <a:spLocks noChangeArrowheads="1"/>
            </p:cNvSpPr>
            <p:nvPr/>
          </p:nvSpPr>
          <p:spPr bwMode="auto">
            <a:xfrm>
              <a:off x="2664296" y="1029598"/>
              <a:ext cx="1778000" cy="188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zh-CN" altLang="en-US" sz="1600">
                  <a:solidFill>
                    <a:schemeClr val="bg1"/>
                  </a:solidFill>
                  <a:ea typeface="华文细黑" panose="02010600040101010101" pitchFamily="2" charset="-122"/>
                  <a:sym typeface="Arial" panose="020B0604020202020204" pitchFamily="34" charset="0"/>
                </a:rPr>
                <a:t>    高效</a:t>
              </a:r>
              <a:endParaRPr lang="zh-CN" altLang="en-US"/>
            </a:p>
          </p:txBody>
        </p:sp>
        <p:sp>
          <p:nvSpPr>
            <p:cNvPr id="72721" name="AutoShape 3"/>
            <p:cNvSpPr>
              <a:spLocks noChangeArrowheads="1"/>
            </p:cNvSpPr>
            <p:nvPr/>
          </p:nvSpPr>
          <p:spPr bwMode="auto">
            <a:xfrm>
              <a:off x="2686025" y="0"/>
              <a:ext cx="1743075" cy="342900"/>
            </a:xfrm>
            <a:prstGeom prst="roundRect">
              <a:avLst>
                <a:gd name="adj" fmla="val 13125"/>
              </a:avLst>
            </a:prstGeom>
            <a:gradFill rotWithShape="1">
              <a:gsLst>
                <a:gs pos="0">
                  <a:srgbClr val="C0504D"/>
                </a:gs>
                <a:gs pos="100000">
                  <a:srgbClr val="0000F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ea typeface="华文细黑" panose="02010600040101010101" pitchFamily="2" charset="-122"/>
                <a:sym typeface="Arial" panose="020B0604020202020204" pitchFamily="34" charset="0"/>
              </a:endParaRPr>
            </a:p>
          </p:txBody>
        </p:sp>
        <p:sp>
          <p:nvSpPr>
            <p:cNvPr id="72722" name="Text Box 4"/>
            <p:cNvSpPr>
              <a:spLocks noChangeArrowheads="1"/>
            </p:cNvSpPr>
            <p:nvPr/>
          </p:nvSpPr>
          <p:spPr bwMode="auto">
            <a:xfrm>
              <a:off x="2880320" y="23838"/>
              <a:ext cx="1223962" cy="188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zh-CN" altLang="en-US" sz="1600" b="1">
                  <a:solidFill>
                    <a:schemeClr val="bg1"/>
                  </a:solidFill>
                  <a:ea typeface="华文细黑" panose="02010600040101010101" pitchFamily="2" charset="-122"/>
                  <a:sym typeface="Arial" panose="020B0604020202020204" pitchFamily="34" charset="0"/>
                </a:rPr>
                <a:t>  特点</a:t>
              </a:r>
              <a:endParaRPr lang="en-US" altLang="zh-CN" sz="1600" b="1">
                <a:solidFill>
                  <a:schemeClr val="bg1"/>
                </a:solidFill>
                <a:ea typeface="华文细黑" panose="02010600040101010101" pitchFamily="2" charset="-122"/>
                <a:sym typeface="Arial" panose="020B0604020202020204" pitchFamily="34" charset="0"/>
              </a:endParaRPr>
            </a:p>
          </p:txBody>
        </p:sp>
        <p:cxnSp>
          <p:nvCxnSpPr>
            <p:cNvPr id="72723" name="AutoShape 18"/>
            <p:cNvCxnSpPr>
              <a:cxnSpLocks noChangeShapeType="1"/>
            </p:cNvCxnSpPr>
            <p:nvPr/>
          </p:nvCxnSpPr>
          <p:spPr bwMode="auto">
            <a:xfrm>
              <a:off x="3524202" y="336012"/>
              <a:ext cx="1594" cy="153466"/>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grpSp>
      <p:sp>
        <p:nvSpPr>
          <p:cNvPr id="72711" name="文本框 11"/>
          <p:cNvSpPr>
            <a:spLocks noChangeArrowheads="1"/>
          </p:cNvSpPr>
          <p:nvPr/>
        </p:nvSpPr>
        <p:spPr bwMode="auto">
          <a:xfrm>
            <a:off x="838200" y="1524000"/>
            <a:ext cx="43942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en-US" altLang="zh-CN" sz="2400" b="1">
                <a:solidFill>
                  <a:schemeClr val="tx2"/>
                </a:solidFill>
                <a:latin typeface="宋体" panose="02010600030101010101" pitchFamily="2" charset="-122"/>
                <a:sym typeface="宋体" panose="02010600030101010101" pitchFamily="2" charset="-122"/>
              </a:rPr>
              <a:t>3.</a:t>
            </a:r>
            <a:r>
              <a:rPr lang="zh-CN" altLang="en-US" sz="2400" b="1">
                <a:solidFill>
                  <a:schemeClr val="tx2"/>
                </a:solidFill>
                <a:latin typeface="宋体" panose="02010600030101010101" pitchFamily="2" charset="-122"/>
                <a:sym typeface="宋体" panose="02010600030101010101" pitchFamily="2" charset="-122"/>
              </a:rPr>
              <a:t>1.1</a:t>
            </a:r>
            <a:r>
              <a:rPr lang="en-US" altLang="zh-CN" sz="2400" b="1">
                <a:solidFill>
                  <a:schemeClr val="tx2"/>
                </a:solidFill>
                <a:latin typeface="宋体" panose="02010600030101010101" pitchFamily="2" charset="-122"/>
                <a:sym typeface="宋体" panose="02010600030101010101" pitchFamily="2" charset="-122"/>
              </a:rPr>
              <a:t> </a:t>
            </a:r>
            <a:r>
              <a:rPr lang="zh-CN" altLang="en-US" sz="2400" b="1">
                <a:solidFill>
                  <a:schemeClr val="tx2"/>
                </a:solidFill>
                <a:latin typeface="宋体" panose="02010600030101010101" pitchFamily="2" charset="-122"/>
                <a:sym typeface="宋体" panose="02010600030101010101" pitchFamily="2" charset="-122"/>
              </a:rPr>
              <a:t>联：学长喊你来科大</a:t>
            </a:r>
            <a:endParaRPr lang="en-US" altLang="zh-CN" sz="2400" b="1">
              <a:solidFill>
                <a:schemeClr val="tx2"/>
              </a:solidFill>
              <a:latin typeface="宋体" panose="02010600030101010101" pitchFamily="2" charset="-122"/>
              <a:sym typeface="宋体" panose="02010600030101010101" pitchFamily="2" charset="-122"/>
            </a:endParaRPr>
          </a:p>
        </p:txBody>
      </p:sp>
    </p:spTree>
  </p:cSld>
  <p:clrMapOvr>
    <a:masterClrMapping/>
  </p:clrMapOvr>
  <p:transition spd="slow"/>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矩形 4"/>
          <p:cNvSpPr>
            <a:spLocks noChangeArrowheads="1"/>
          </p:cNvSpPr>
          <p:nvPr/>
        </p:nvSpPr>
        <p:spPr bwMode="auto">
          <a:xfrm>
            <a:off x="0" y="6540500"/>
            <a:ext cx="9144000" cy="317500"/>
          </a:xfrm>
          <a:prstGeom prst="rect">
            <a:avLst/>
          </a:prstGeom>
          <a:solidFill>
            <a:schemeClr val="tx2"/>
          </a:solidFill>
          <a:ln w="25400">
            <a:solidFill>
              <a:schemeClr val="tx2"/>
            </a:solidFill>
            <a:miter lim="800000"/>
            <a:headEnd/>
            <a:tailEnd/>
          </a:ln>
        </p:spPr>
        <p:txBody>
          <a:bodyPr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0070C0"/>
              </a:solidFill>
              <a:latin typeface="宋体" panose="02010600030101010101" pitchFamily="2" charset="-122"/>
              <a:sym typeface="宋体" panose="02010600030101010101" pitchFamily="2" charset="-122"/>
            </a:endParaRPr>
          </a:p>
        </p:txBody>
      </p:sp>
      <p:sp>
        <p:nvSpPr>
          <p:cNvPr id="73731" name="Rectangle 3"/>
          <p:cNvSpPr>
            <a:spLocks noChangeArrowheads="1"/>
          </p:cNvSpPr>
          <p:nvPr/>
        </p:nvSpPr>
        <p:spPr bwMode="auto">
          <a:xfrm>
            <a:off x="914400" y="1752600"/>
            <a:ext cx="8064500" cy="49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spcBef>
                <a:spcPct val="20000"/>
              </a:spcBef>
              <a:buFont typeface="Arial" panose="020B0604020202020204" pitchFamily="34" charset="0"/>
              <a:buChar char="•"/>
            </a:pPr>
            <a:r>
              <a:rPr lang="zh-CN" altLang="en-US" sz="1600" b="1">
                <a:solidFill>
                  <a:srgbClr val="17365D"/>
                </a:solidFill>
                <a:latin typeface="Calibri" panose="020F0502020204030204" pitchFamily="34" charset="0"/>
                <a:sym typeface="Calibri" panose="020F0502020204030204" pitchFamily="34" charset="0"/>
              </a:rPr>
              <a:t>微信订阅号：</a:t>
            </a:r>
            <a:r>
              <a:rPr lang="en-US" altLang="zh-CN" sz="1600" b="1">
                <a:solidFill>
                  <a:srgbClr val="17365D"/>
                </a:solidFill>
                <a:latin typeface="Calibri" panose="020F0502020204030204" pitchFamily="34" charset="0"/>
                <a:sym typeface="Calibri" panose="020F0502020204030204" pitchFamily="34" charset="0"/>
              </a:rPr>
              <a:t>6</a:t>
            </a:r>
            <a:r>
              <a:rPr lang="zh-CN" altLang="en-US" sz="1600" b="1">
                <a:solidFill>
                  <a:srgbClr val="17365D"/>
                </a:solidFill>
                <a:latin typeface="Calibri" panose="020F0502020204030204" pitchFamily="34" charset="0"/>
                <a:sym typeface="Calibri" panose="020F0502020204030204" pitchFamily="34" charset="0"/>
              </a:rPr>
              <a:t>月启动以来，坚持每天更新，全方位持续宣传。各类平台近万人关注。</a:t>
            </a:r>
            <a:endParaRPr lang="en-US" altLang="zh-CN" sz="1600" b="1">
              <a:solidFill>
                <a:srgbClr val="17365D"/>
              </a:solidFill>
              <a:latin typeface="Calibri" panose="020F0502020204030204" pitchFamily="34" charset="0"/>
              <a:sym typeface="Calibri" panose="020F0502020204030204" pitchFamily="34" charset="0"/>
            </a:endParaRPr>
          </a:p>
        </p:txBody>
      </p:sp>
      <p:pic>
        <p:nvPicPr>
          <p:cNvPr id="73732" name="Picture 1" descr="C:\Users\Administrator\AppData\Roaming\Tencent\Users\287336002\QQ\WinTemp\RichOle\_3_J6@6O0$CRFB[)(R3ZA0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7900" y="2209800"/>
            <a:ext cx="2089150" cy="4257675"/>
          </a:xfrm>
          <a:prstGeom prst="rect">
            <a:avLst/>
          </a:prstGeom>
          <a:noFill/>
          <a:ln w="9525">
            <a:solidFill>
              <a:srgbClr val="7F7F7F"/>
            </a:solidFill>
            <a:miter lim="800000"/>
            <a:headEnd/>
            <a:tailEnd/>
          </a:ln>
          <a:extLst>
            <a:ext uri="{909E8E84-426E-40DD-AFC4-6F175D3DCCD1}">
              <a14:hiddenFill xmlns:a14="http://schemas.microsoft.com/office/drawing/2010/main">
                <a:solidFill>
                  <a:srgbClr val="FFFFFF"/>
                </a:solidFill>
              </a14:hiddenFill>
            </a:ext>
          </a:extLst>
        </p:spPr>
      </p:pic>
      <p:pic>
        <p:nvPicPr>
          <p:cNvPr id="73733" name="Picture 2" descr="C:\Users\Administrator\AppData\Roaming\Tencent\Users\287336002\QQ\WinTemp\RichOle\IN)~[AKLK2JDL@ADO3}SNSV.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7050" y="2209800"/>
            <a:ext cx="1943100" cy="4257675"/>
          </a:xfrm>
          <a:prstGeom prst="rect">
            <a:avLst/>
          </a:prstGeom>
          <a:noFill/>
          <a:ln w="9525">
            <a:solidFill>
              <a:srgbClr val="7F7F7F"/>
            </a:solidFill>
            <a:miter lim="800000"/>
            <a:headEnd/>
            <a:tailEnd/>
          </a:ln>
          <a:extLst>
            <a:ext uri="{909E8E84-426E-40DD-AFC4-6F175D3DCCD1}">
              <a14:hiddenFill xmlns:a14="http://schemas.microsoft.com/office/drawing/2010/main">
                <a:solidFill>
                  <a:srgbClr val="FFFFFF"/>
                </a:solidFill>
              </a14:hiddenFill>
            </a:ext>
          </a:extLst>
        </p:spPr>
      </p:pic>
      <p:pic>
        <p:nvPicPr>
          <p:cNvPr id="73734" name="Picture 4" descr="C:\Users\Administrator\AppData\Roaming\Tencent\Users\287336002\QQ\WinTemp\RichOle\87JF2{@_V(3W_CNPA%D}F~I.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750" y="2209800"/>
            <a:ext cx="4032250" cy="4159250"/>
          </a:xfrm>
          <a:prstGeom prst="rect">
            <a:avLst/>
          </a:prstGeom>
          <a:noFill/>
          <a:ln w="9525">
            <a:solidFill>
              <a:srgbClr val="7F7F7F"/>
            </a:solidFill>
            <a:miter lim="800000"/>
            <a:headEnd/>
            <a:tailEnd/>
          </a:ln>
          <a:extLst>
            <a:ext uri="{909E8E84-426E-40DD-AFC4-6F175D3DCCD1}">
              <a14:hiddenFill xmlns:a14="http://schemas.microsoft.com/office/drawing/2010/main">
                <a:solidFill>
                  <a:srgbClr val="FFFFFF"/>
                </a:solidFill>
              </a14:hiddenFill>
            </a:ext>
          </a:extLst>
        </p:spPr>
      </p:pic>
      <p:sp>
        <p:nvSpPr>
          <p:cNvPr id="73735" name="文本框 11"/>
          <p:cNvSpPr>
            <a:spLocks noChangeArrowheads="1"/>
          </p:cNvSpPr>
          <p:nvPr/>
        </p:nvSpPr>
        <p:spPr bwMode="auto">
          <a:xfrm>
            <a:off x="685800" y="1143000"/>
            <a:ext cx="41068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zh-CN" altLang="en-US" sz="2400" b="1">
                <a:solidFill>
                  <a:schemeClr val="tx2"/>
                </a:solidFill>
                <a:latin typeface="宋体" panose="02010600030101010101" pitchFamily="2" charset="-122"/>
                <a:sym typeface="宋体" panose="02010600030101010101" pitchFamily="2" charset="-122"/>
              </a:rPr>
              <a:t>3.1</a:t>
            </a:r>
            <a:r>
              <a:rPr lang="en-US" altLang="zh-CN" sz="2400" b="1">
                <a:solidFill>
                  <a:schemeClr val="tx2"/>
                </a:solidFill>
                <a:latin typeface="宋体" panose="02010600030101010101" pitchFamily="2" charset="-122"/>
                <a:sym typeface="宋体" panose="02010600030101010101" pitchFamily="2" charset="-122"/>
              </a:rPr>
              <a:t>.</a:t>
            </a:r>
            <a:r>
              <a:rPr lang="zh-CN" altLang="en-US" sz="2400" b="1">
                <a:solidFill>
                  <a:schemeClr val="tx2"/>
                </a:solidFill>
                <a:latin typeface="宋体" panose="02010600030101010101" pitchFamily="2" charset="-122"/>
                <a:sym typeface="宋体" panose="02010600030101010101" pitchFamily="2" charset="-122"/>
              </a:rPr>
              <a:t>2</a:t>
            </a:r>
            <a:r>
              <a:rPr lang="en-US" altLang="zh-CN" sz="2400" b="1">
                <a:solidFill>
                  <a:schemeClr val="tx2"/>
                </a:solidFill>
                <a:latin typeface="宋体" panose="02010600030101010101" pitchFamily="2" charset="-122"/>
                <a:sym typeface="宋体" panose="02010600030101010101" pitchFamily="2" charset="-122"/>
              </a:rPr>
              <a:t>  </a:t>
            </a:r>
            <a:r>
              <a:rPr lang="zh-CN" altLang="en-US" sz="2400" b="1">
                <a:solidFill>
                  <a:schemeClr val="tx2"/>
                </a:solidFill>
                <a:latin typeface="宋体" panose="02010600030101010101" pitchFamily="2" charset="-122"/>
                <a:sym typeface="宋体" panose="02010600030101010101" pitchFamily="2" charset="-122"/>
              </a:rPr>
              <a:t>系：关注微信、微博</a:t>
            </a:r>
          </a:p>
        </p:txBody>
      </p:sp>
    </p:spTree>
  </p:cSld>
  <p:clrMapOvr>
    <a:masterClrMapping/>
  </p:clrMapOvr>
  <p:transition spd="slow"/>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矩形 4"/>
          <p:cNvSpPr>
            <a:spLocks noChangeArrowheads="1"/>
          </p:cNvSpPr>
          <p:nvPr/>
        </p:nvSpPr>
        <p:spPr bwMode="auto">
          <a:xfrm>
            <a:off x="0" y="6540500"/>
            <a:ext cx="9144000" cy="317500"/>
          </a:xfrm>
          <a:prstGeom prst="rect">
            <a:avLst/>
          </a:prstGeom>
          <a:solidFill>
            <a:schemeClr val="tx2"/>
          </a:solidFill>
          <a:ln w="25400">
            <a:solidFill>
              <a:schemeClr val="tx2"/>
            </a:solidFill>
            <a:miter lim="800000"/>
            <a:headEnd/>
            <a:tailEnd/>
          </a:ln>
        </p:spPr>
        <p:txBody>
          <a:bodyPr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0070C0"/>
              </a:solidFill>
              <a:latin typeface="宋体" panose="02010600030101010101" pitchFamily="2" charset="-122"/>
              <a:sym typeface="宋体" panose="02010600030101010101" pitchFamily="2" charset="-122"/>
            </a:endParaRPr>
          </a:p>
        </p:txBody>
      </p:sp>
      <p:pic>
        <p:nvPicPr>
          <p:cNvPr id="74755" name="Picture 7" descr="QQ图片2014091223060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825" y="1371600"/>
            <a:ext cx="3598863" cy="2851150"/>
          </a:xfrm>
          <a:prstGeom prst="rect">
            <a:avLst/>
          </a:prstGeom>
          <a:noFill/>
          <a:ln w="9525">
            <a:solidFill>
              <a:srgbClr val="7F7F7F"/>
            </a:solidFill>
            <a:miter lim="800000"/>
            <a:headEnd/>
            <a:tailEnd/>
          </a:ln>
          <a:extLst>
            <a:ext uri="{909E8E84-426E-40DD-AFC4-6F175D3DCCD1}">
              <a14:hiddenFill xmlns:a14="http://schemas.microsoft.com/office/drawing/2010/main">
                <a:solidFill>
                  <a:srgbClr val="FFFFFF"/>
                </a:solidFill>
              </a14:hiddenFill>
            </a:ext>
          </a:extLst>
        </p:spPr>
      </p:pic>
      <p:pic>
        <p:nvPicPr>
          <p:cNvPr id="74756" name="Picture 2" descr="第二期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825" y="4191000"/>
            <a:ext cx="3598863" cy="2176463"/>
          </a:xfrm>
          <a:prstGeom prst="rect">
            <a:avLst/>
          </a:prstGeom>
          <a:noFill/>
          <a:ln w="9525">
            <a:solidFill>
              <a:srgbClr val="7F7F7F"/>
            </a:solidFill>
            <a:miter lim="800000"/>
            <a:headEnd/>
            <a:tailEnd/>
          </a:ln>
          <a:extLst>
            <a:ext uri="{909E8E84-426E-40DD-AFC4-6F175D3DCCD1}">
              <a14:hiddenFill xmlns:a14="http://schemas.microsoft.com/office/drawing/2010/main">
                <a:solidFill>
                  <a:srgbClr val="FFFFFF"/>
                </a:solidFill>
              </a14:hiddenFill>
            </a:ext>
          </a:extLst>
        </p:spPr>
      </p:pic>
      <p:pic>
        <p:nvPicPr>
          <p:cNvPr id="74757" name="Picture 3" descr="微博"/>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8675" y="2590800"/>
            <a:ext cx="3816350" cy="3770313"/>
          </a:xfrm>
          <a:prstGeom prst="rect">
            <a:avLst/>
          </a:prstGeom>
          <a:noFill/>
          <a:ln w="9525">
            <a:solidFill>
              <a:srgbClr val="7F7F7F"/>
            </a:solidFill>
            <a:miter lim="800000"/>
            <a:headEnd/>
            <a:tailEnd/>
          </a:ln>
          <a:extLst>
            <a:ext uri="{909E8E84-426E-40DD-AFC4-6F175D3DCCD1}">
              <a14:hiddenFill xmlns:a14="http://schemas.microsoft.com/office/drawing/2010/main">
                <a:solidFill>
                  <a:srgbClr val="FFFFFF"/>
                </a:solidFill>
              </a14:hiddenFill>
            </a:ext>
          </a:extLst>
        </p:spPr>
      </p:pic>
      <p:sp>
        <p:nvSpPr>
          <p:cNvPr id="74758" name="矩形 5"/>
          <p:cNvSpPr>
            <a:spLocks noChangeArrowheads="1"/>
          </p:cNvSpPr>
          <p:nvPr/>
        </p:nvSpPr>
        <p:spPr bwMode="auto">
          <a:xfrm>
            <a:off x="1447800" y="1981200"/>
            <a:ext cx="1849438" cy="276225"/>
          </a:xfrm>
          <a:prstGeom prst="rect">
            <a:avLst/>
          </a:prstGeom>
          <a:noFill/>
          <a:ln w="9525">
            <a:solidFill>
              <a:srgbClr val="7F7F7F"/>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en-US" altLang="zh-CN" b="1">
                <a:solidFill>
                  <a:srgbClr val="17365D"/>
                </a:solidFill>
                <a:latin typeface="Calibri" panose="020F0502020204030204" pitchFamily="34" charset="0"/>
                <a:sym typeface="Calibri" panose="020F0502020204030204" pitchFamily="34" charset="0"/>
              </a:rPr>
              <a:t>【</a:t>
            </a:r>
            <a:r>
              <a:rPr lang="zh-CN" altLang="en-US" b="1">
                <a:solidFill>
                  <a:srgbClr val="17365D"/>
                </a:solidFill>
                <a:latin typeface="Calibri" panose="020F0502020204030204" pitchFamily="34" charset="0"/>
                <a:sym typeface="宋体" panose="02010600030101010101" pitchFamily="2" charset="-122"/>
              </a:rPr>
              <a:t>微博大</a:t>
            </a:r>
            <a:r>
              <a:rPr lang="en-US" altLang="zh-CN" b="1">
                <a:solidFill>
                  <a:srgbClr val="17365D"/>
                </a:solidFill>
                <a:latin typeface="Calibri" panose="020F0502020204030204" pitchFamily="34" charset="0"/>
                <a:sym typeface="Calibri" panose="020F0502020204030204" pitchFamily="34" charset="0"/>
              </a:rPr>
              <a:t>V</a:t>
            </a:r>
            <a:r>
              <a:rPr lang="zh-CN" altLang="en-US" b="1">
                <a:solidFill>
                  <a:srgbClr val="17365D"/>
                </a:solidFill>
                <a:latin typeface="Calibri" panose="020F0502020204030204" pitchFamily="34" charset="0"/>
                <a:sym typeface="宋体" panose="02010600030101010101" pitchFamily="2" charset="-122"/>
              </a:rPr>
              <a:t>，论坛十大</a:t>
            </a:r>
            <a:r>
              <a:rPr lang="en-US" altLang="zh-CN" b="1">
                <a:solidFill>
                  <a:srgbClr val="17365D"/>
                </a:solidFill>
                <a:latin typeface="Calibri" panose="020F0502020204030204" pitchFamily="34" charset="0"/>
                <a:sym typeface="Calibri" panose="020F0502020204030204" pitchFamily="34" charset="0"/>
              </a:rPr>
              <a:t>】</a:t>
            </a:r>
            <a:r>
              <a:rPr lang="zh-CN" altLang="en-US" b="1">
                <a:solidFill>
                  <a:srgbClr val="17365D"/>
                </a:solidFill>
                <a:latin typeface="Calibri" panose="020F0502020204030204" pitchFamily="34" charset="0"/>
                <a:sym typeface="宋体" panose="02010600030101010101" pitchFamily="2" charset="-122"/>
              </a:rPr>
              <a:t> </a:t>
            </a:r>
          </a:p>
        </p:txBody>
      </p:sp>
      <p:sp>
        <p:nvSpPr>
          <p:cNvPr id="74759" name="文本框 11"/>
          <p:cNvSpPr>
            <a:spLocks noChangeArrowheads="1"/>
          </p:cNvSpPr>
          <p:nvPr/>
        </p:nvSpPr>
        <p:spPr bwMode="auto">
          <a:xfrm>
            <a:off x="609600" y="1295400"/>
            <a:ext cx="41735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zh-CN" altLang="en-US" sz="2400" b="1">
                <a:solidFill>
                  <a:schemeClr val="tx2"/>
                </a:solidFill>
                <a:latin typeface="宋体" panose="02010600030101010101" pitchFamily="2" charset="-122"/>
                <a:sym typeface="宋体" panose="02010600030101010101" pitchFamily="2" charset="-122"/>
              </a:rPr>
              <a:t>3.1</a:t>
            </a:r>
            <a:r>
              <a:rPr lang="en-US" altLang="zh-CN" sz="2400" b="1">
                <a:solidFill>
                  <a:schemeClr val="tx2"/>
                </a:solidFill>
                <a:latin typeface="宋体" panose="02010600030101010101" pitchFamily="2" charset="-122"/>
                <a:sym typeface="宋体" panose="02010600030101010101" pitchFamily="2" charset="-122"/>
              </a:rPr>
              <a:t>.</a:t>
            </a:r>
            <a:r>
              <a:rPr lang="zh-CN" altLang="en-US" sz="2400" b="1">
                <a:solidFill>
                  <a:schemeClr val="tx2"/>
                </a:solidFill>
                <a:latin typeface="宋体" panose="02010600030101010101" pitchFamily="2" charset="-122"/>
                <a:sym typeface="宋体" panose="02010600030101010101" pitchFamily="2" charset="-122"/>
              </a:rPr>
              <a:t>3</a:t>
            </a:r>
            <a:r>
              <a:rPr lang="en-US" altLang="zh-CN" sz="2400" b="1">
                <a:solidFill>
                  <a:schemeClr val="tx2"/>
                </a:solidFill>
                <a:latin typeface="宋体" panose="02010600030101010101" pitchFamily="2" charset="-122"/>
                <a:sym typeface="宋体" panose="02010600030101010101" pitchFamily="2" charset="-122"/>
              </a:rPr>
              <a:t>  </a:t>
            </a:r>
            <a:r>
              <a:rPr lang="zh-CN" altLang="en-US" sz="2400" b="1">
                <a:solidFill>
                  <a:schemeClr val="tx2"/>
                </a:solidFill>
                <a:latin typeface="宋体" panose="02010600030101010101" pitchFamily="2" charset="-122"/>
                <a:sym typeface="宋体" panose="02010600030101010101" pitchFamily="2" charset="-122"/>
              </a:rPr>
              <a:t>发：信息宣传</a:t>
            </a:r>
            <a:endParaRPr lang="zh-CN" altLang="en-US" sz="2000" b="1">
              <a:solidFill>
                <a:schemeClr val="tx2"/>
              </a:solidFill>
              <a:latin typeface="宋体" panose="02010600030101010101" pitchFamily="2" charset="-122"/>
              <a:sym typeface="宋体" panose="02010600030101010101" pitchFamily="2" charset="-122"/>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矩形 4"/>
          <p:cNvSpPr>
            <a:spLocks noChangeArrowheads="1"/>
          </p:cNvSpPr>
          <p:nvPr/>
        </p:nvSpPr>
        <p:spPr bwMode="auto">
          <a:xfrm>
            <a:off x="0" y="6540500"/>
            <a:ext cx="9144000" cy="317500"/>
          </a:xfrm>
          <a:prstGeom prst="rect">
            <a:avLst/>
          </a:prstGeom>
          <a:solidFill>
            <a:schemeClr val="tx2"/>
          </a:solidFill>
          <a:ln w="25400">
            <a:solidFill>
              <a:schemeClr val="tx2"/>
            </a:solidFill>
            <a:miter lim="800000"/>
            <a:headEnd/>
            <a:tailEnd/>
          </a:ln>
        </p:spPr>
        <p:txBody>
          <a:bodyPr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0070C0"/>
              </a:solidFill>
              <a:latin typeface="宋体" panose="02010600030101010101" pitchFamily="2" charset="-122"/>
              <a:sym typeface="宋体" panose="02010600030101010101" pitchFamily="2" charset="-122"/>
            </a:endParaRPr>
          </a:p>
        </p:txBody>
      </p:sp>
      <p:sp>
        <p:nvSpPr>
          <p:cNvPr id="75779" name="矩形 4"/>
          <p:cNvSpPr>
            <a:spLocks noChangeArrowheads="1"/>
          </p:cNvSpPr>
          <p:nvPr/>
        </p:nvSpPr>
        <p:spPr bwMode="auto">
          <a:xfrm>
            <a:off x="1066800" y="2133600"/>
            <a:ext cx="42211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en-US" altLang="zh-CN" b="1">
                <a:solidFill>
                  <a:srgbClr val="17365D"/>
                </a:solidFill>
                <a:latin typeface="Calibri" panose="020F0502020204030204" pitchFamily="34" charset="0"/>
                <a:sym typeface="Calibri" panose="020F0502020204030204" pitchFamily="34" charset="0"/>
              </a:rPr>
              <a:t>【</a:t>
            </a:r>
            <a:r>
              <a:rPr lang="zh-CN" altLang="en-US" b="1">
                <a:solidFill>
                  <a:srgbClr val="17365D"/>
                </a:solidFill>
                <a:latin typeface="Calibri" panose="020F0502020204030204" pitchFamily="34" charset="0"/>
                <a:sym typeface="宋体" panose="02010600030101010101" pitchFamily="2" charset="-122"/>
              </a:rPr>
              <a:t>志愿者与同学持续不断，细致入微的互动，个性化服务</a:t>
            </a:r>
            <a:r>
              <a:rPr lang="en-US" altLang="zh-CN" b="1">
                <a:solidFill>
                  <a:srgbClr val="17365D"/>
                </a:solidFill>
                <a:latin typeface="Calibri" panose="020F0502020204030204" pitchFamily="34" charset="0"/>
                <a:sym typeface="Calibri" panose="020F0502020204030204" pitchFamily="34" charset="0"/>
              </a:rPr>
              <a:t>】</a:t>
            </a:r>
            <a:r>
              <a:rPr lang="zh-CN" altLang="en-US" b="1">
                <a:solidFill>
                  <a:srgbClr val="17365D"/>
                </a:solidFill>
                <a:latin typeface="Calibri" panose="020F0502020204030204" pitchFamily="34" charset="0"/>
                <a:sym typeface="宋体" panose="02010600030101010101" pitchFamily="2" charset="-122"/>
              </a:rPr>
              <a:t> </a:t>
            </a:r>
          </a:p>
        </p:txBody>
      </p:sp>
      <p:pic>
        <p:nvPicPr>
          <p:cNvPr id="75780" name="Picture 2" descr="C:\Users\Administrator\AppData\Roaming\Tencent\Users\287336002\QQ\WinTemp\RichOle\9$2J[14C~@RXSM[2BPK{[JV.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6463" y="2921000"/>
            <a:ext cx="4319587" cy="3152775"/>
          </a:xfrm>
          <a:prstGeom prst="rect">
            <a:avLst/>
          </a:prstGeom>
          <a:noFill/>
          <a:ln w="19050" cap="sq">
            <a:solidFill>
              <a:srgbClr val="7F7F7F"/>
            </a:solidFill>
            <a:miter lim="800000"/>
            <a:headEnd/>
            <a:tailEnd/>
          </a:ln>
          <a:extLst>
            <a:ext uri="{909E8E84-426E-40DD-AFC4-6F175D3DCCD1}">
              <a14:hiddenFill xmlns:a14="http://schemas.microsoft.com/office/drawing/2010/main">
                <a:solidFill>
                  <a:srgbClr val="FFFFFF"/>
                </a:solidFill>
              </a14:hiddenFill>
            </a:ext>
          </a:extLst>
        </p:spPr>
      </p:pic>
      <p:pic>
        <p:nvPicPr>
          <p:cNvPr id="75781"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3821113"/>
            <a:ext cx="4500562" cy="2222500"/>
          </a:xfrm>
          <a:prstGeom prst="rect">
            <a:avLst/>
          </a:prstGeom>
          <a:noFill/>
          <a:ln w="19050">
            <a:solidFill>
              <a:srgbClr val="7F7F7F"/>
            </a:solidFill>
            <a:miter lim="800000"/>
            <a:headEnd/>
            <a:tailEnd/>
          </a:ln>
          <a:extLst>
            <a:ext uri="{909E8E84-426E-40DD-AFC4-6F175D3DCCD1}">
              <a14:hiddenFill xmlns:a14="http://schemas.microsoft.com/office/drawing/2010/main">
                <a:solidFill>
                  <a:srgbClr val="FFFFFF"/>
                </a:solidFill>
              </a14:hiddenFill>
            </a:ext>
          </a:extLst>
        </p:spPr>
      </p:pic>
      <p:pic>
        <p:nvPicPr>
          <p:cNvPr id="7578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2940050"/>
            <a:ext cx="4500562" cy="647700"/>
          </a:xfrm>
          <a:prstGeom prst="rect">
            <a:avLst/>
          </a:prstGeom>
          <a:noFill/>
          <a:ln w="19050">
            <a:solidFill>
              <a:srgbClr val="7F7F7F"/>
            </a:solidFill>
            <a:miter lim="800000"/>
            <a:headEnd/>
            <a:tailEnd/>
          </a:ln>
          <a:extLst>
            <a:ext uri="{909E8E84-426E-40DD-AFC4-6F175D3DCCD1}">
              <a14:hiddenFill xmlns:a14="http://schemas.microsoft.com/office/drawing/2010/main">
                <a:solidFill>
                  <a:srgbClr val="FFFFFF"/>
                </a:solidFill>
              </a14:hiddenFill>
            </a:ext>
          </a:extLst>
        </p:spPr>
      </p:pic>
      <p:sp>
        <p:nvSpPr>
          <p:cNvPr id="75783" name="文本框 11"/>
          <p:cNvSpPr>
            <a:spLocks noChangeArrowheads="1"/>
          </p:cNvSpPr>
          <p:nvPr/>
        </p:nvSpPr>
        <p:spPr bwMode="auto">
          <a:xfrm>
            <a:off x="533400" y="1371600"/>
            <a:ext cx="38433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zh-CN" altLang="en-US" sz="2400" b="1">
                <a:solidFill>
                  <a:schemeClr val="tx2"/>
                </a:solidFill>
                <a:latin typeface="宋体" panose="02010600030101010101" pitchFamily="2" charset="-122"/>
                <a:sym typeface="宋体" panose="02010600030101010101" pitchFamily="2" charset="-122"/>
              </a:rPr>
              <a:t>3.1</a:t>
            </a:r>
            <a:r>
              <a:rPr lang="en-US" altLang="zh-CN" sz="2400" b="1">
                <a:solidFill>
                  <a:schemeClr val="tx2"/>
                </a:solidFill>
                <a:latin typeface="宋体" panose="02010600030101010101" pitchFamily="2" charset="-122"/>
                <a:sym typeface="宋体" panose="02010600030101010101" pitchFamily="2" charset="-122"/>
              </a:rPr>
              <a:t>.</a:t>
            </a:r>
            <a:r>
              <a:rPr lang="zh-CN" altLang="en-US" sz="2400" b="1">
                <a:solidFill>
                  <a:schemeClr val="tx2"/>
                </a:solidFill>
                <a:latin typeface="宋体" panose="02010600030101010101" pitchFamily="2" charset="-122"/>
                <a:sym typeface="宋体" panose="02010600030101010101" pitchFamily="2" charset="-122"/>
              </a:rPr>
              <a:t>3</a:t>
            </a:r>
            <a:r>
              <a:rPr lang="en-US" altLang="zh-CN" sz="2400" b="1">
                <a:solidFill>
                  <a:schemeClr val="tx2"/>
                </a:solidFill>
                <a:latin typeface="宋体" panose="02010600030101010101" pitchFamily="2" charset="-122"/>
                <a:sym typeface="宋体" panose="02010600030101010101" pitchFamily="2" charset="-122"/>
              </a:rPr>
              <a:t> </a:t>
            </a:r>
            <a:r>
              <a:rPr lang="zh-CN" altLang="en-US" sz="2400" b="1">
                <a:solidFill>
                  <a:schemeClr val="tx2"/>
                </a:solidFill>
                <a:latin typeface="宋体" panose="02010600030101010101" pitchFamily="2" charset="-122"/>
                <a:sym typeface="宋体" panose="02010600030101010101" pitchFamily="2" charset="-122"/>
              </a:rPr>
              <a:t>发：信息互动</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灯片编号占位符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fld id="{A9058706-0FA8-46C9-9770-4AC89407C45A}" type="slidenum">
              <a:rPr lang="zh-CN" altLang="en-US">
                <a:solidFill>
                  <a:srgbClr val="898989"/>
                </a:solidFill>
              </a:rPr>
              <a:pPr/>
              <a:t>46</a:t>
            </a:fld>
            <a:endParaRPr lang="zh-CN" altLang="en-US" sz="1800"/>
          </a:p>
        </p:txBody>
      </p:sp>
      <p:sp>
        <p:nvSpPr>
          <p:cNvPr id="76803" name="矩形 4"/>
          <p:cNvSpPr>
            <a:spLocks noChangeArrowheads="1"/>
          </p:cNvSpPr>
          <p:nvPr/>
        </p:nvSpPr>
        <p:spPr bwMode="auto">
          <a:xfrm>
            <a:off x="0" y="6540500"/>
            <a:ext cx="9144000" cy="317500"/>
          </a:xfrm>
          <a:prstGeom prst="rect">
            <a:avLst/>
          </a:prstGeom>
          <a:solidFill>
            <a:schemeClr val="tx2"/>
          </a:solidFill>
          <a:ln w="25400">
            <a:solidFill>
              <a:schemeClr val="tx2"/>
            </a:solidFill>
            <a:miter lim="800000"/>
            <a:headEnd/>
            <a:tailEnd/>
          </a:ln>
        </p:spPr>
        <p:txBody>
          <a:bodyPr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0070C0"/>
              </a:solidFill>
              <a:latin typeface="宋体" panose="02010600030101010101" pitchFamily="2" charset="-122"/>
              <a:sym typeface="宋体" panose="02010600030101010101" pitchFamily="2" charset="-122"/>
            </a:endParaRPr>
          </a:p>
        </p:txBody>
      </p:sp>
      <p:pic>
        <p:nvPicPr>
          <p:cNvPr id="76804" name="Picture 7" descr="C:\Users\Administrator\AppData\Roaming\Tencent\Users\287336002\QQ\WinTemp\RichOle\@D52XXVKYV6T(Q5BN{OQX$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3800" y="1295400"/>
            <a:ext cx="3505200" cy="5119688"/>
          </a:xfrm>
          <a:prstGeom prst="rect">
            <a:avLst/>
          </a:prstGeom>
          <a:noFill/>
          <a:ln w="12700">
            <a:solidFill>
              <a:srgbClr val="7F7F7F"/>
            </a:solidFill>
            <a:miter lim="800000"/>
            <a:headEnd/>
            <a:tailEnd/>
          </a:ln>
          <a:extLst>
            <a:ext uri="{909E8E84-426E-40DD-AFC4-6F175D3DCCD1}">
              <a14:hiddenFill xmlns:a14="http://schemas.microsoft.com/office/drawing/2010/main">
                <a:solidFill>
                  <a:srgbClr val="FFFFFF"/>
                </a:solidFill>
              </a14:hiddenFill>
            </a:ext>
          </a:extLst>
        </p:spPr>
      </p:pic>
      <p:sp>
        <p:nvSpPr>
          <p:cNvPr id="76805" name="文本框 11"/>
          <p:cNvSpPr>
            <a:spLocks noChangeArrowheads="1"/>
          </p:cNvSpPr>
          <p:nvPr/>
        </p:nvSpPr>
        <p:spPr bwMode="auto">
          <a:xfrm>
            <a:off x="304800" y="1295400"/>
            <a:ext cx="37830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en-US" altLang="zh-CN" sz="2400" b="1">
                <a:solidFill>
                  <a:schemeClr val="tx2"/>
                </a:solidFill>
                <a:latin typeface="宋体" panose="02010600030101010101" pitchFamily="2" charset="-122"/>
                <a:sym typeface="宋体" panose="02010600030101010101" pitchFamily="2" charset="-122"/>
              </a:rPr>
              <a:t>3.1.</a:t>
            </a:r>
            <a:r>
              <a:rPr lang="zh-CN" altLang="en-US" sz="2400" b="1">
                <a:solidFill>
                  <a:schemeClr val="tx2"/>
                </a:solidFill>
                <a:latin typeface="宋体" panose="02010600030101010101" pitchFamily="2" charset="-122"/>
                <a:sym typeface="宋体" panose="02010600030101010101" pitchFamily="2" charset="-122"/>
              </a:rPr>
              <a:t>4</a:t>
            </a:r>
            <a:r>
              <a:rPr lang="en-US" altLang="zh-CN" sz="2400" b="1">
                <a:solidFill>
                  <a:schemeClr val="tx2"/>
                </a:solidFill>
                <a:latin typeface="宋体" panose="02010600030101010101" pitchFamily="2" charset="-122"/>
                <a:sym typeface="宋体" panose="02010600030101010101" pitchFamily="2" charset="-122"/>
              </a:rPr>
              <a:t> </a:t>
            </a:r>
            <a:r>
              <a:rPr lang="zh-CN" altLang="en-US" sz="2400" b="1">
                <a:solidFill>
                  <a:schemeClr val="tx2"/>
                </a:solidFill>
                <a:latin typeface="宋体" panose="02010600030101010101" pitchFamily="2" charset="-122"/>
                <a:sym typeface="宋体" panose="02010600030101010101" pitchFamily="2" charset="-122"/>
              </a:rPr>
              <a:t>请：大学生夏令营</a:t>
            </a:r>
            <a:endParaRPr lang="zh-CN" altLang="en-US" sz="2000" b="1">
              <a:solidFill>
                <a:schemeClr val="tx2"/>
              </a:solidFill>
              <a:latin typeface="宋体" panose="02010600030101010101" pitchFamily="2" charset="-122"/>
              <a:sym typeface="宋体" panose="02010600030101010101" pitchFamily="2" charset="-122"/>
            </a:endParaRPr>
          </a:p>
        </p:txBody>
      </p:sp>
      <p:sp>
        <p:nvSpPr>
          <p:cNvPr id="76806" name="矩形 10"/>
          <p:cNvSpPr>
            <a:spLocks noChangeArrowheads="1"/>
          </p:cNvSpPr>
          <p:nvPr/>
        </p:nvSpPr>
        <p:spPr bwMode="auto">
          <a:xfrm>
            <a:off x="304800" y="2209800"/>
            <a:ext cx="4321175" cy="30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rgbClr val="7F7F7F"/>
                </a:solidFill>
                <a:latin typeface="黑体" panose="02010609060101010101" pitchFamily="49" charset="-122"/>
                <a:ea typeface="黑体" panose="02010609060101010101" pitchFamily="49" charset="-122"/>
                <a:sym typeface="黑体" panose="02010609060101010101" pitchFamily="49" charset="-122"/>
              </a:rPr>
              <a:t>   </a:t>
            </a:r>
            <a:r>
              <a:rPr lang="en-US" altLang="zh-CN" sz="2400">
                <a:solidFill>
                  <a:srgbClr val="002060"/>
                </a:solidFill>
                <a:latin typeface="黑体" panose="02010609060101010101" pitchFamily="49" charset="-122"/>
                <a:ea typeface="黑体" panose="02010609060101010101" pitchFamily="49" charset="-122"/>
                <a:sym typeface="黑体" panose="02010609060101010101" pitchFamily="49" charset="-122"/>
              </a:rPr>
              <a:t>10</a:t>
            </a:r>
            <a:r>
              <a:rPr lang="zh-CN" altLang="en-US" sz="2400">
                <a:solidFill>
                  <a:srgbClr val="002060"/>
                </a:solidFill>
                <a:latin typeface="黑体" panose="02010609060101010101" pitchFamily="49" charset="-122"/>
                <a:ea typeface="黑体" panose="02010609060101010101" pitchFamily="49" charset="-122"/>
                <a:sym typeface="黑体" panose="02010609060101010101" pitchFamily="49" charset="-122"/>
              </a:rPr>
              <a:t>个不同专业的优秀大学生夏令营：</a:t>
            </a:r>
            <a:endParaRPr lang="en-US" altLang="zh-CN" sz="2400">
              <a:solidFill>
                <a:srgbClr val="002060"/>
              </a:solidFill>
              <a:latin typeface="黑体" panose="02010609060101010101" pitchFamily="49" charset="-122"/>
              <a:ea typeface="黑体" panose="02010609060101010101" pitchFamily="49" charset="-122"/>
              <a:sym typeface="黑体" panose="02010609060101010101" pitchFamily="49" charset="-122"/>
            </a:endParaRPr>
          </a:p>
          <a:p>
            <a:pPr eaLnBrk="1" hangingPunct="1"/>
            <a:endParaRPr lang="zh-CN" altLang="en-US" sz="2400">
              <a:solidFill>
                <a:srgbClr val="002060"/>
              </a:solidFill>
              <a:latin typeface="黑体" panose="02010609060101010101" pitchFamily="49" charset="-122"/>
              <a:ea typeface="黑体" panose="02010609060101010101" pitchFamily="49" charset="-122"/>
              <a:sym typeface="黑体" panose="02010609060101010101" pitchFamily="49" charset="-122"/>
            </a:endParaRPr>
          </a:p>
          <a:p>
            <a:pPr eaLnBrk="1" hangingPunct="1"/>
            <a:r>
              <a:rPr lang="en-US" altLang="zh-CN" sz="2400">
                <a:solidFill>
                  <a:srgbClr val="002060"/>
                </a:solidFill>
                <a:latin typeface="黑体" panose="02010609060101010101" pitchFamily="49" charset="-122"/>
                <a:ea typeface="黑体" panose="02010609060101010101" pitchFamily="49" charset="-122"/>
                <a:sym typeface="黑体" panose="02010609060101010101" pitchFamily="49" charset="-122"/>
              </a:rPr>
              <a:t>         </a:t>
            </a:r>
            <a:r>
              <a:rPr lang="zh-CN" altLang="en-US" sz="2400">
                <a:solidFill>
                  <a:srgbClr val="002060"/>
                </a:solidFill>
                <a:latin typeface="黑体" panose="02010609060101010101" pitchFamily="49" charset="-122"/>
                <a:ea typeface="黑体" panose="02010609060101010101" pitchFamily="49" charset="-122"/>
                <a:sym typeface="黑体" panose="02010609060101010101" pitchFamily="49" charset="-122"/>
              </a:rPr>
              <a:t>第五届物理化学夏令营</a:t>
            </a:r>
          </a:p>
          <a:p>
            <a:pPr eaLnBrk="1" hangingPunct="1"/>
            <a:r>
              <a:rPr lang="en-US" altLang="zh-CN" sz="2400">
                <a:solidFill>
                  <a:srgbClr val="002060"/>
                </a:solidFill>
                <a:latin typeface="黑体" panose="02010609060101010101" pitchFamily="49" charset="-122"/>
                <a:ea typeface="黑体" panose="02010609060101010101" pitchFamily="49" charset="-122"/>
                <a:sym typeface="黑体" panose="02010609060101010101" pitchFamily="49" charset="-122"/>
              </a:rPr>
              <a:t>	</a:t>
            </a:r>
            <a:r>
              <a:rPr lang="zh-CN" altLang="en-US" sz="2400">
                <a:solidFill>
                  <a:srgbClr val="002060"/>
                </a:solidFill>
                <a:latin typeface="黑体" panose="02010609060101010101" pitchFamily="49" charset="-122"/>
                <a:ea typeface="黑体" panose="02010609060101010101" pitchFamily="49" charset="-122"/>
                <a:sym typeface="黑体" panose="02010609060101010101" pitchFamily="49" charset="-122"/>
              </a:rPr>
              <a:t>第七届黄山生命科学夏令营</a:t>
            </a:r>
          </a:p>
          <a:p>
            <a:pPr eaLnBrk="1" hangingPunct="1"/>
            <a:r>
              <a:rPr lang="en-US" altLang="zh-CN" sz="2400">
                <a:solidFill>
                  <a:srgbClr val="002060"/>
                </a:solidFill>
                <a:latin typeface="黑体" panose="02010609060101010101" pitchFamily="49" charset="-122"/>
                <a:ea typeface="黑体" panose="02010609060101010101" pitchFamily="49" charset="-122"/>
                <a:sym typeface="黑体" panose="02010609060101010101" pitchFamily="49" charset="-122"/>
              </a:rPr>
              <a:t>	</a:t>
            </a:r>
            <a:r>
              <a:rPr lang="zh-CN" altLang="en-US" sz="2400">
                <a:solidFill>
                  <a:srgbClr val="002060"/>
                </a:solidFill>
                <a:latin typeface="黑体" panose="02010609060101010101" pitchFamily="49" charset="-122"/>
                <a:ea typeface="黑体" panose="02010609060101010101" pitchFamily="49" charset="-122"/>
                <a:sym typeface="黑体" panose="02010609060101010101" pitchFamily="49" charset="-122"/>
              </a:rPr>
              <a:t>第四届大学生数学夏令营</a:t>
            </a:r>
          </a:p>
          <a:p>
            <a:pPr eaLnBrk="1" hangingPunct="1"/>
            <a:r>
              <a:rPr lang="en-US" altLang="zh-CN" sz="2400">
                <a:solidFill>
                  <a:srgbClr val="002060"/>
                </a:solidFill>
                <a:latin typeface="黑体" panose="02010609060101010101" pitchFamily="49" charset="-122"/>
                <a:ea typeface="黑体" panose="02010609060101010101" pitchFamily="49" charset="-122"/>
                <a:sym typeface="黑体" panose="02010609060101010101" pitchFamily="49" charset="-122"/>
              </a:rPr>
              <a:t>	</a:t>
            </a:r>
            <a:r>
              <a:rPr lang="zh-CN" altLang="en-US" sz="2400">
                <a:solidFill>
                  <a:srgbClr val="002060"/>
                </a:solidFill>
                <a:latin typeface="黑体" panose="02010609060101010101" pitchFamily="49" charset="-122"/>
                <a:ea typeface="黑体" panose="02010609060101010101" pitchFamily="49" charset="-122"/>
                <a:sym typeface="黑体" panose="02010609060101010101" pitchFamily="49" charset="-122"/>
              </a:rPr>
              <a:t>第四届交叉学科夏令营</a:t>
            </a:r>
          </a:p>
          <a:p>
            <a:pPr eaLnBrk="1" hangingPunct="1"/>
            <a:r>
              <a:rPr lang="en-US" altLang="zh-CN" sz="2400">
                <a:solidFill>
                  <a:srgbClr val="002060"/>
                </a:solidFill>
                <a:latin typeface="黑体" panose="02010609060101010101" pitchFamily="49" charset="-122"/>
                <a:ea typeface="黑体" panose="02010609060101010101" pitchFamily="49" charset="-122"/>
                <a:sym typeface="黑体" panose="02010609060101010101" pitchFamily="49" charset="-122"/>
              </a:rPr>
              <a:t>	</a:t>
            </a:r>
            <a:r>
              <a:rPr lang="zh-CN" altLang="en-US" sz="2400">
                <a:solidFill>
                  <a:srgbClr val="002060"/>
                </a:solidFill>
                <a:latin typeface="黑体" panose="02010609060101010101" pitchFamily="49" charset="-122"/>
                <a:ea typeface="黑体" panose="02010609060101010101" pitchFamily="49" charset="-122"/>
                <a:sym typeface="黑体" panose="02010609060101010101" pitchFamily="49" charset="-122"/>
              </a:rPr>
              <a:t>第五届大别山地质考察暑期夏令营</a:t>
            </a:r>
          </a:p>
          <a:p>
            <a:pPr eaLnBrk="1" hangingPunct="1"/>
            <a:r>
              <a:rPr lang="en-US" altLang="zh-CN" sz="2400">
                <a:solidFill>
                  <a:srgbClr val="002060"/>
                </a:solidFill>
                <a:latin typeface="黑体" panose="02010609060101010101" pitchFamily="49" charset="-122"/>
                <a:ea typeface="黑体" panose="02010609060101010101" pitchFamily="49" charset="-122"/>
                <a:sym typeface="黑体" panose="02010609060101010101" pitchFamily="49" charset="-122"/>
              </a:rPr>
              <a:t>	</a:t>
            </a:r>
            <a:r>
              <a:rPr lang="zh-CN" altLang="en-US" sz="2400">
                <a:solidFill>
                  <a:srgbClr val="002060"/>
                </a:solidFill>
                <a:latin typeface="黑体" panose="02010609060101010101" pitchFamily="49" charset="-122"/>
                <a:ea typeface="黑体" panose="02010609060101010101" pitchFamily="49" charset="-122"/>
                <a:sym typeface="黑体" panose="02010609060101010101" pitchFamily="49" charset="-122"/>
              </a:rPr>
              <a:t>第三届高低空大气探测夏令营</a:t>
            </a:r>
          </a:p>
          <a:p>
            <a:pPr eaLnBrk="1" hangingPunct="1"/>
            <a:r>
              <a:rPr lang="en-US" altLang="zh-CN" sz="2400">
                <a:solidFill>
                  <a:srgbClr val="002060"/>
                </a:solidFill>
                <a:latin typeface="黑体" panose="02010609060101010101" pitchFamily="49" charset="-122"/>
                <a:ea typeface="黑体" panose="02010609060101010101" pitchFamily="49" charset="-122"/>
                <a:sym typeface="黑体" panose="02010609060101010101" pitchFamily="49" charset="-122"/>
              </a:rPr>
              <a:t>	</a:t>
            </a:r>
            <a:r>
              <a:rPr lang="zh-CN" altLang="en-US" sz="2400">
                <a:solidFill>
                  <a:srgbClr val="002060"/>
                </a:solidFill>
                <a:latin typeface="黑体" panose="02010609060101010101" pitchFamily="49" charset="-122"/>
                <a:ea typeface="黑体" panose="02010609060101010101" pitchFamily="49" charset="-122"/>
                <a:sym typeface="黑体" panose="02010609060101010101" pitchFamily="49" charset="-122"/>
              </a:rPr>
              <a:t>第二届力学与工程科学夏令营</a:t>
            </a:r>
          </a:p>
          <a:p>
            <a:pPr eaLnBrk="1" hangingPunct="1"/>
            <a:r>
              <a:rPr lang="en-US" altLang="zh-CN" sz="2400">
                <a:solidFill>
                  <a:srgbClr val="002060"/>
                </a:solidFill>
                <a:latin typeface="黑体" panose="02010609060101010101" pitchFamily="49" charset="-122"/>
                <a:ea typeface="黑体" panose="02010609060101010101" pitchFamily="49" charset="-122"/>
                <a:sym typeface="黑体" panose="02010609060101010101" pitchFamily="49" charset="-122"/>
              </a:rPr>
              <a:t>	</a:t>
            </a:r>
            <a:r>
              <a:rPr lang="zh-CN" altLang="en-US" sz="2400">
                <a:solidFill>
                  <a:srgbClr val="002060"/>
                </a:solidFill>
                <a:latin typeface="黑体" panose="02010609060101010101" pitchFamily="49" charset="-122"/>
                <a:ea typeface="黑体" panose="02010609060101010101" pitchFamily="49" charset="-122"/>
                <a:sym typeface="黑体" panose="02010609060101010101" pitchFamily="49" charset="-122"/>
              </a:rPr>
              <a:t>第一届技术物理夏令营（科学岛）</a:t>
            </a:r>
          </a:p>
          <a:p>
            <a:pPr eaLnBrk="1" hangingPunct="1"/>
            <a:r>
              <a:rPr lang="en-US" altLang="zh-CN" sz="2400">
                <a:solidFill>
                  <a:srgbClr val="002060"/>
                </a:solidFill>
                <a:latin typeface="黑体" panose="02010609060101010101" pitchFamily="49" charset="-122"/>
                <a:ea typeface="黑体" panose="02010609060101010101" pitchFamily="49" charset="-122"/>
                <a:sym typeface="黑体" panose="02010609060101010101" pitchFamily="49" charset="-122"/>
              </a:rPr>
              <a:t>	</a:t>
            </a:r>
            <a:r>
              <a:rPr lang="zh-CN" altLang="en-US" sz="2400">
                <a:solidFill>
                  <a:srgbClr val="002060"/>
                </a:solidFill>
                <a:latin typeface="黑体" panose="02010609060101010101" pitchFamily="49" charset="-122"/>
                <a:ea typeface="黑体" panose="02010609060101010101" pitchFamily="49" charset="-122"/>
                <a:sym typeface="黑体" panose="02010609060101010101" pitchFamily="49" charset="-122"/>
              </a:rPr>
              <a:t>第一届信息科技夏令营</a:t>
            </a:r>
          </a:p>
          <a:p>
            <a:pPr eaLnBrk="1" hangingPunct="1"/>
            <a:r>
              <a:rPr lang="en-US" altLang="zh-CN" sz="2400">
                <a:solidFill>
                  <a:srgbClr val="002060"/>
                </a:solidFill>
                <a:latin typeface="黑体" panose="02010609060101010101" pitchFamily="49" charset="-122"/>
                <a:ea typeface="黑体" panose="02010609060101010101" pitchFamily="49" charset="-122"/>
                <a:sym typeface="黑体" panose="02010609060101010101" pitchFamily="49" charset="-122"/>
              </a:rPr>
              <a:t>	</a:t>
            </a:r>
            <a:r>
              <a:rPr lang="zh-CN" altLang="en-US" sz="2400">
                <a:solidFill>
                  <a:srgbClr val="002060"/>
                </a:solidFill>
                <a:latin typeface="黑体" panose="02010609060101010101" pitchFamily="49" charset="-122"/>
                <a:ea typeface="黑体" panose="02010609060101010101" pitchFamily="49" charset="-122"/>
                <a:sym typeface="黑体" panose="02010609060101010101" pitchFamily="49" charset="-122"/>
              </a:rPr>
              <a:t>第一届计算机科学夏令营</a:t>
            </a:r>
            <a:endParaRPr lang="zh-CN" altLang="en-US" sz="2400"/>
          </a:p>
        </p:txBody>
      </p:sp>
      <p:sp>
        <p:nvSpPr>
          <p:cNvPr id="76807" name="Rectangle 3"/>
          <p:cNvSpPr>
            <a:spLocks noChangeArrowheads="1"/>
          </p:cNvSpPr>
          <p:nvPr/>
        </p:nvSpPr>
        <p:spPr bwMode="auto">
          <a:xfrm>
            <a:off x="457200" y="5683250"/>
            <a:ext cx="5976938" cy="117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lnSpc>
                <a:spcPts val="2400"/>
              </a:lnSpc>
              <a:buFont typeface="Arial" panose="020B0604020202020204" pitchFamily="34" charset="0"/>
              <a:buChar char="•"/>
            </a:pPr>
            <a:r>
              <a:rPr lang="zh-CN" altLang="en-US" sz="2000" b="1">
                <a:solidFill>
                  <a:srgbClr val="17365D"/>
                </a:solidFill>
                <a:latin typeface="Calibri" panose="020F0502020204030204" pitchFamily="34" charset="0"/>
                <a:sym typeface="Calibri" panose="020F0502020204030204" pitchFamily="34" charset="0"/>
              </a:rPr>
              <a:t>计</a:t>
            </a:r>
            <a:r>
              <a:rPr lang="en-US" altLang="zh-CN" sz="2000" b="1">
                <a:solidFill>
                  <a:srgbClr val="17365D"/>
                </a:solidFill>
                <a:latin typeface="Calibri" panose="020F0502020204030204" pitchFamily="34" charset="0"/>
                <a:sym typeface="Calibri" panose="020F0502020204030204" pitchFamily="34" charset="0"/>
              </a:rPr>
              <a:t>2800</a:t>
            </a:r>
            <a:r>
              <a:rPr lang="zh-CN" altLang="en-US" sz="2000" b="1">
                <a:solidFill>
                  <a:srgbClr val="17365D"/>
                </a:solidFill>
                <a:latin typeface="Calibri" panose="020F0502020204030204" pitchFamily="34" charset="0"/>
                <a:sym typeface="Calibri" panose="020F0502020204030204" pitchFamily="34" charset="0"/>
              </a:rPr>
              <a:t>多人报名，录取</a:t>
            </a:r>
            <a:r>
              <a:rPr lang="en-US" altLang="zh-CN" sz="2000" b="1">
                <a:solidFill>
                  <a:srgbClr val="17365D"/>
                </a:solidFill>
                <a:latin typeface="Calibri" panose="020F0502020204030204" pitchFamily="34" charset="0"/>
                <a:sym typeface="Calibri" panose="020F0502020204030204" pitchFamily="34" charset="0"/>
              </a:rPr>
              <a:t>1000</a:t>
            </a:r>
            <a:r>
              <a:rPr lang="zh-CN" altLang="en-US" sz="2000" b="1">
                <a:solidFill>
                  <a:srgbClr val="17365D"/>
                </a:solidFill>
                <a:latin typeface="Calibri" panose="020F0502020204030204" pitchFamily="34" charset="0"/>
                <a:sym typeface="Calibri" panose="020F0502020204030204" pitchFamily="34" charset="0"/>
              </a:rPr>
              <a:t>位</a:t>
            </a:r>
            <a:r>
              <a:rPr lang="en-US" altLang="zh-CN" sz="2000" b="1">
                <a:solidFill>
                  <a:srgbClr val="17365D"/>
                </a:solidFill>
                <a:latin typeface="Calibri" panose="020F0502020204030204" pitchFamily="34" charset="0"/>
                <a:sym typeface="Calibri" panose="020F0502020204030204" pitchFamily="34" charset="0"/>
              </a:rPr>
              <a:t>A</a:t>
            </a:r>
            <a:r>
              <a:rPr lang="zh-CN" altLang="en-US" sz="2000" b="1">
                <a:solidFill>
                  <a:srgbClr val="17365D"/>
                </a:solidFill>
                <a:latin typeface="Calibri" panose="020F0502020204030204" pitchFamily="34" charset="0"/>
                <a:sym typeface="Calibri" panose="020F0502020204030204" pitchFamily="34" charset="0"/>
              </a:rPr>
              <a:t>类营员，</a:t>
            </a:r>
            <a:r>
              <a:rPr lang="en-US" altLang="zh-CN" sz="2000" b="1">
                <a:solidFill>
                  <a:srgbClr val="17365D"/>
                </a:solidFill>
                <a:latin typeface="Calibri" panose="020F0502020204030204" pitchFamily="34" charset="0"/>
                <a:sym typeface="Calibri" panose="020F0502020204030204" pitchFamily="34" charset="0"/>
              </a:rPr>
              <a:t>360</a:t>
            </a:r>
            <a:r>
              <a:rPr lang="zh-CN" altLang="en-US" sz="2000" b="1">
                <a:solidFill>
                  <a:srgbClr val="17365D"/>
                </a:solidFill>
                <a:latin typeface="Calibri" panose="020F0502020204030204" pitchFamily="34" charset="0"/>
                <a:sym typeface="Calibri" panose="020F0502020204030204" pitchFamily="34" charset="0"/>
              </a:rPr>
              <a:t>位</a:t>
            </a:r>
            <a:r>
              <a:rPr lang="en-US" altLang="zh-CN" sz="2000" b="1">
                <a:solidFill>
                  <a:srgbClr val="17365D"/>
                </a:solidFill>
                <a:latin typeface="Calibri" panose="020F0502020204030204" pitchFamily="34" charset="0"/>
                <a:sym typeface="Calibri" panose="020F0502020204030204" pitchFamily="34" charset="0"/>
              </a:rPr>
              <a:t>B</a:t>
            </a:r>
            <a:r>
              <a:rPr lang="zh-CN" altLang="en-US" sz="2000" b="1">
                <a:solidFill>
                  <a:srgbClr val="17365D"/>
                </a:solidFill>
                <a:latin typeface="Calibri" panose="020F0502020204030204" pitchFamily="34" charset="0"/>
                <a:sym typeface="Calibri" panose="020F0502020204030204" pitchFamily="34" charset="0"/>
              </a:rPr>
              <a:t>类营员。</a:t>
            </a:r>
            <a:endParaRPr lang="en-US" altLang="zh-CN" sz="2000" b="1">
              <a:solidFill>
                <a:srgbClr val="17365D"/>
              </a:solidFill>
              <a:latin typeface="Calibri" panose="020F0502020204030204" pitchFamily="34" charset="0"/>
              <a:sym typeface="Calibri" panose="020F0502020204030204" pitchFamily="34" charset="0"/>
            </a:endParaRPr>
          </a:p>
        </p:txBody>
      </p:sp>
    </p:spTree>
  </p:cSld>
  <p:clrMapOvr>
    <a:masterClrMapping/>
  </p:clrMapOvr>
  <p:transition spd="slow"/>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矩形 4"/>
          <p:cNvSpPr>
            <a:spLocks noChangeArrowheads="1"/>
          </p:cNvSpPr>
          <p:nvPr/>
        </p:nvSpPr>
        <p:spPr bwMode="auto">
          <a:xfrm>
            <a:off x="0" y="6540500"/>
            <a:ext cx="9144000" cy="317500"/>
          </a:xfrm>
          <a:prstGeom prst="rect">
            <a:avLst/>
          </a:prstGeom>
          <a:solidFill>
            <a:schemeClr val="tx2"/>
          </a:solidFill>
          <a:ln w="25400">
            <a:solidFill>
              <a:schemeClr val="tx2"/>
            </a:solidFill>
            <a:miter lim="800000"/>
            <a:headEnd/>
            <a:tailEnd/>
          </a:ln>
        </p:spPr>
        <p:txBody>
          <a:bodyPr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0070C0"/>
              </a:solidFill>
              <a:latin typeface="宋体" panose="02010600030101010101" pitchFamily="2" charset="-122"/>
              <a:sym typeface="宋体" panose="02010600030101010101" pitchFamily="2" charset="-122"/>
            </a:endParaRPr>
          </a:p>
        </p:txBody>
      </p:sp>
      <p:pic>
        <p:nvPicPr>
          <p:cNvPr id="77827" name="图片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7763" y="1981200"/>
            <a:ext cx="2592387" cy="4486275"/>
          </a:xfrm>
          <a:prstGeom prst="rect">
            <a:avLst/>
          </a:prstGeom>
          <a:noFill/>
          <a:ln w="12700">
            <a:solidFill>
              <a:srgbClr val="7F7F7F"/>
            </a:solidFill>
            <a:miter lim="800000"/>
            <a:headEnd/>
            <a:tailEnd/>
          </a:ln>
          <a:extLst>
            <a:ext uri="{909E8E84-426E-40DD-AFC4-6F175D3DCCD1}">
              <a14:hiddenFill xmlns:a14="http://schemas.microsoft.com/office/drawing/2010/main">
                <a:solidFill>
                  <a:srgbClr val="FFFFFF"/>
                </a:solidFill>
              </a14:hiddenFill>
            </a:ext>
          </a:extLst>
        </p:spPr>
      </p:pic>
      <p:pic>
        <p:nvPicPr>
          <p:cNvPr id="77828" name="Picture 1" descr="C:\Users\Administrator\AppData\Roaming\Tencent\Users\287336002\QQ\WinTemp\RichOle\Q0W68AO~JO3Z_J$NTMWX4R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981200"/>
            <a:ext cx="2767013" cy="4475163"/>
          </a:xfrm>
          <a:prstGeom prst="rect">
            <a:avLst/>
          </a:prstGeom>
          <a:noFill/>
          <a:ln w="12700">
            <a:solidFill>
              <a:srgbClr val="7F7F7F"/>
            </a:solidFill>
            <a:miter lim="800000"/>
            <a:headEnd/>
            <a:tailEnd/>
          </a:ln>
          <a:extLst>
            <a:ext uri="{909E8E84-426E-40DD-AFC4-6F175D3DCCD1}">
              <a14:hiddenFill xmlns:a14="http://schemas.microsoft.com/office/drawing/2010/main">
                <a:solidFill>
                  <a:srgbClr val="FFFFFF"/>
                </a:solidFill>
              </a14:hiddenFill>
            </a:ext>
          </a:extLst>
        </p:spPr>
      </p:pic>
      <p:sp>
        <p:nvSpPr>
          <p:cNvPr id="77829" name="矩形 15"/>
          <p:cNvSpPr>
            <a:spLocks noChangeArrowheads="1"/>
          </p:cNvSpPr>
          <p:nvPr/>
        </p:nvSpPr>
        <p:spPr bwMode="auto">
          <a:xfrm>
            <a:off x="1112838" y="1524000"/>
            <a:ext cx="803116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en-US" altLang="zh-CN" b="1">
                <a:solidFill>
                  <a:srgbClr val="17365D"/>
                </a:solidFill>
                <a:latin typeface="Calibri" panose="020F0502020204030204" pitchFamily="34" charset="0"/>
                <a:sym typeface="Calibri" panose="020F0502020204030204" pitchFamily="34" charset="0"/>
              </a:rPr>
              <a:t>【</a:t>
            </a:r>
            <a:r>
              <a:rPr lang="zh-CN" altLang="en-US" b="1">
                <a:solidFill>
                  <a:srgbClr val="17365D"/>
                </a:solidFill>
                <a:latin typeface="Calibri" panose="020F0502020204030204" pitchFamily="34" charset="0"/>
                <a:sym typeface="宋体" panose="02010600030101010101" pitchFamily="2" charset="-122"/>
              </a:rPr>
              <a:t>活动丰富多彩： 开营仪式，学术讲座，实验室参观，冷餐会，闭营晚会</a:t>
            </a:r>
            <a:r>
              <a:rPr lang="en-US" altLang="zh-CN" b="1">
                <a:solidFill>
                  <a:srgbClr val="17365D"/>
                </a:solidFill>
                <a:latin typeface="Calibri" panose="020F0502020204030204" pitchFamily="34" charset="0"/>
                <a:sym typeface="Calibri" panose="020F0502020204030204" pitchFamily="34" charset="0"/>
              </a:rPr>
              <a:t>】</a:t>
            </a:r>
            <a:r>
              <a:rPr lang="zh-CN" altLang="en-US" b="1">
                <a:solidFill>
                  <a:srgbClr val="17365D"/>
                </a:solidFill>
                <a:latin typeface="Calibri" panose="020F0502020204030204" pitchFamily="34" charset="0"/>
                <a:sym typeface="宋体" panose="02010600030101010101" pitchFamily="2" charset="-122"/>
              </a:rPr>
              <a:t> </a:t>
            </a:r>
          </a:p>
        </p:txBody>
      </p:sp>
      <p:grpSp>
        <p:nvGrpSpPr>
          <p:cNvPr id="77830" name="组合 17"/>
          <p:cNvGrpSpPr>
            <a:grpSpLocks/>
          </p:cNvGrpSpPr>
          <p:nvPr/>
        </p:nvGrpSpPr>
        <p:grpSpPr bwMode="auto">
          <a:xfrm>
            <a:off x="3276600" y="1981200"/>
            <a:ext cx="2735263" cy="4486275"/>
            <a:chOff x="0" y="0"/>
            <a:chExt cx="2592289" cy="3528392"/>
          </a:xfrm>
        </p:grpSpPr>
        <p:pic>
          <p:nvPicPr>
            <p:cNvPr id="77832" name="Picture 2" descr="C:\Users\Administrator\AppData\Roaming\Tencent\Users\287336002\QQ\WinTemp\RichOle\O4$~8SY[4WKSQL0U(9%4HF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0"/>
              <a:ext cx="2592288" cy="1428087"/>
            </a:xfrm>
            <a:prstGeom prst="rect">
              <a:avLst/>
            </a:prstGeom>
            <a:noFill/>
            <a:ln w="12700">
              <a:solidFill>
                <a:srgbClr val="7F7F7F"/>
              </a:solidFill>
              <a:miter lim="800000"/>
              <a:headEnd/>
              <a:tailEnd/>
            </a:ln>
            <a:extLst>
              <a:ext uri="{909E8E84-426E-40DD-AFC4-6F175D3DCCD1}">
                <a14:hiddenFill xmlns:a14="http://schemas.microsoft.com/office/drawing/2010/main">
                  <a:solidFill>
                    <a:srgbClr val="FFFFFF"/>
                  </a:solidFill>
                </a14:hiddenFill>
              </a:ext>
            </a:extLst>
          </p:spPr>
        </p:pic>
        <p:pic>
          <p:nvPicPr>
            <p:cNvPr id="77833" name="图片 16" descr="http://yz.ustc.edu.cn/userfiles/201407/11-1.jpg"/>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368152"/>
              <a:ext cx="2592288" cy="2160240"/>
            </a:xfrm>
            <a:prstGeom prst="rect">
              <a:avLst/>
            </a:prstGeom>
            <a:noFill/>
            <a:ln w="12700">
              <a:solidFill>
                <a:srgbClr val="7F7F7F"/>
              </a:solidFill>
              <a:miter lim="800000"/>
              <a:headEnd/>
              <a:tailEnd/>
            </a:ln>
            <a:extLst>
              <a:ext uri="{909E8E84-426E-40DD-AFC4-6F175D3DCCD1}">
                <a14:hiddenFill xmlns:a14="http://schemas.microsoft.com/office/drawing/2010/main">
                  <a:solidFill>
                    <a:srgbClr val="FFFFFF"/>
                  </a:solidFill>
                </a14:hiddenFill>
              </a:ext>
            </a:extLst>
          </p:spPr>
        </p:pic>
      </p:grpSp>
      <p:sp>
        <p:nvSpPr>
          <p:cNvPr id="77831" name="文本框 11"/>
          <p:cNvSpPr>
            <a:spLocks noChangeArrowheads="1"/>
          </p:cNvSpPr>
          <p:nvPr/>
        </p:nvSpPr>
        <p:spPr bwMode="auto">
          <a:xfrm>
            <a:off x="0" y="990600"/>
            <a:ext cx="39163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b="1">
                <a:solidFill>
                  <a:schemeClr val="tx2"/>
                </a:solidFill>
                <a:latin typeface="宋体" panose="02010600030101010101" pitchFamily="2" charset="-122"/>
                <a:sym typeface="宋体" panose="02010600030101010101" pitchFamily="2" charset="-122"/>
              </a:rPr>
              <a:t>3.1.</a:t>
            </a:r>
            <a:r>
              <a:rPr lang="zh-CN" altLang="en-US" sz="2400" b="1">
                <a:solidFill>
                  <a:schemeClr val="tx2"/>
                </a:solidFill>
                <a:latin typeface="宋体" panose="02010600030101010101" pitchFamily="2" charset="-122"/>
                <a:sym typeface="宋体" panose="02010600030101010101" pitchFamily="2" charset="-122"/>
              </a:rPr>
              <a:t>4</a:t>
            </a:r>
            <a:r>
              <a:rPr lang="en-US" altLang="zh-CN" sz="2400" b="1">
                <a:solidFill>
                  <a:schemeClr val="tx2"/>
                </a:solidFill>
                <a:latin typeface="宋体" panose="02010600030101010101" pitchFamily="2" charset="-122"/>
                <a:sym typeface="宋体" panose="02010600030101010101" pitchFamily="2" charset="-122"/>
              </a:rPr>
              <a:t> </a:t>
            </a:r>
            <a:r>
              <a:rPr lang="zh-CN" altLang="en-US" sz="2400" b="1">
                <a:solidFill>
                  <a:schemeClr val="tx2"/>
                </a:solidFill>
                <a:latin typeface="宋体" panose="02010600030101010101" pitchFamily="2" charset="-122"/>
                <a:sym typeface="宋体" panose="02010600030101010101" pitchFamily="2" charset="-122"/>
              </a:rPr>
              <a:t>请：大学生夏令营</a:t>
            </a:r>
            <a:endParaRPr lang="zh-CN" altLang="en-US" sz="2000" b="1">
              <a:solidFill>
                <a:schemeClr val="tx2"/>
              </a:solidFill>
              <a:latin typeface="宋体" panose="02010600030101010101" pitchFamily="2" charset="-122"/>
              <a:sym typeface="宋体" panose="02010600030101010101" pitchFamily="2" charset="-122"/>
            </a:endParaRPr>
          </a:p>
        </p:txBody>
      </p:sp>
    </p:spTree>
  </p:cSld>
  <p:clrMapOvr>
    <a:masterClrMapping/>
  </p:clrMapOvr>
  <p:transition spd="slow"/>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灯片编号占位符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fld id="{023D5810-262B-4E3D-BCCA-59D6C60B2731}" type="slidenum">
              <a:rPr lang="zh-CN" altLang="en-US">
                <a:solidFill>
                  <a:srgbClr val="898989"/>
                </a:solidFill>
              </a:rPr>
              <a:pPr/>
              <a:t>48</a:t>
            </a:fld>
            <a:endParaRPr lang="zh-CN" altLang="en-US" sz="1800"/>
          </a:p>
        </p:txBody>
      </p:sp>
      <p:sp>
        <p:nvSpPr>
          <p:cNvPr id="78851" name="矩形 4"/>
          <p:cNvSpPr>
            <a:spLocks noChangeArrowheads="1"/>
          </p:cNvSpPr>
          <p:nvPr/>
        </p:nvSpPr>
        <p:spPr bwMode="auto">
          <a:xfrm>
            <a:off x="0" y="6540500"/>
            <a:ext cx="9144000" cy="317500"/>
          </a:xfrm>
          <a:prstGeom prst="rect">
            <a:avLst/>
          </a:prstGeom>
          <a:solidFill>
            <a:schemeClr val="tx2"/>
          </a:solidFill>
          <a:ln w="25400">
            <a:solidFill>
              <a:schemeClr val="tx2"/>
            </a:solidFill>
            <a:miter lim="800000"/>
            <a:headEnd/>
            <a:tailEnd/>
          </a:ln>
        </p:spPr>
        <p:txBody>
          <a:bodyPr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0070C0"/>
              </a:solidFill>
              <a:latin typeface="宋体" panose="02010600030101010101" pitchFamily="2" charset="-122"/>
              <a:sym typeface="宋体" panose="02010600030101010101" pitchFamily="2" charset="-122"/>
            </a:endParaRPr>
          </a:p>
        </p:txBody>
      </p:sp>
      <p:pic>
        <p:nvPicPr>
          <p:cNvPr id="78852" name="图片 1" descr="http://yz.ustc.edu.cn/userfiles/201407/11-5.jpg"/>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750" y="2286000"/>
            <a:ext cx="4392613" cy="4081463"/>
          </a:xfrm>
          <a:prstGeom prst="rect">
            <a:avLst/>
          </a:prstGeom>
          <a:noFill/>
          <a:ln w="12700">
            <a:solidFill>
              <a:srgbClr val="7F7F7F"/>
            </a:solidFill>
            <a:miter lim="800000"/>
            <a:headEnd/>
            <a:tailEnd/>
          </a:ln>
          <a:extLst>
            <a:ext uri="{909E8E84-426E-40DD-AFC4-6F175D3DCCD1}">
              <a14:hiddenFill xmlns:a14="http://schemas.microsoft.com/office/drawing/2010/main">
                <a:solidFill>
                  <a:srgbClr val="FFFFFF"/>
                </a:solidFill>
              </a14:hiddenFill>
            </a:ext>
          </a:extLst>
        </p:spPr>
      </p:pic>
      <p:pic>
        <p:nvPicPr>
          <p:cNvPr id="78853" name="图片 2" descr="http://yz.ustc.edu.cn/userfiles/201407/11-7.jpg"/>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5600" y="2286000"/>
            <a:ext cx="2809875" cy="4081463"/>
          </a:xfrm>
          <a:prstGeom prst="rect">
            <a:avLst/>
          </a:prstGeom>
          <a:noFill/>
          <a:ln w="12700">
            <a:solidFill>
              <a:srgbClr val="7F7F7F"/>
            </a:solidFill>
            <a:miter lim="800000"/>
            <a:headEnd/>
            <a:tailEnd/>
          </a:ln>
          <a:extLst>
            <a:ext uri="{909E8E84-426E-40DD-AFC4-6F175D3DCCD1}">
              <a14:hiddenFill xmlns:a14="http://schemas.microsoft.com/office/drawing/2010/main">
                <a:solidFill>
                  <a:srgbClr val="FFFFFF"/>
                </a:solidFill>
              </a14:hiddenFill>
            </a:ext>
          </a:extLst>
        </p:spPr>
      </p:pic>
      <p:sp>
        <p:nvSpPr>
          <p:cNvPr id="78854" name="矩形 6"/>
          <p:cNvSpPr>
            <a:spLocks noChangeArrowheads="1"/>
          </p:cNvSpPr>
          <p:nvPr/>
        </p:nvSpPr>
        <p:spPr bwMode="auto">
          <a:xfrm>
            <a:off x="1295400" y="1676400"/>
            <a:ext cx="43751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en-US" altLang="zh-CN" b="1">
                <a:solidFill>
                  <a:srgbClr val="17365D"/>
                </a:solidFill>
                <a:latin typeface="Calibri" panose="020F0502020204030204" pitchFamily="34" charset="0"/>
                <a:sym typeface="Calibri" panose="020F0502020204030204" pitchFamily="34" charset="0"/>
              </a:rPr>
              <a:t>【</a:t>
            </a:r>
            <a:r>
              <a:rPr lang="zh-CN" altLang="en-US" b="1">
                <a:solidFill>
                  <a:srgbClr val="17365D"/>
                </a:solidFill>
                <a:latin typeface="Calibri" panose="020F0502020204030204" pitchFamily="34" charset="0"/>
                <a:sym typeface="宋体" panose="02010600030101010101" pitchFamily="2" charset="-122"/>
              </a:rPr>
              <a:t>活动剪影：参观校史馆，羽毛球赛，师生座谈，拓展训练</a:t>
            </a:r>
            <a:r>
              <a:rPr lang="en-US" altLang="zh-CN" b="1">
                <a:solidFill>
                  <a:srgbClr val="17365D"/>
                </a:solidFill>
                <a:latin typeface="Calibri" panose="020F0502020204030204" pitchFamily="34" charset="0"/>
                <a:sym typeface="Calibri" panose="020F0502020204030204" pitchFamily="34" charset="0"/>
              </a:rPr>
              <a:t>】</a:t>
            </a:r>
            <a:r>
              <a:rPr lang="zh-CN" altLang="en-US" b="1">
                <a:solidFill>
                  <a:srgbClr val="17365D"/>
                </a:solidFill>
                <a:latin typeface="Calibri" panose="020F0502020204030204" pitchFamily="34" charset="0"/>
                <a:sym typeface="宋体" panose="02010600030101010101" pitchFamily="2" charset="-122"/>
              </a:rPr>
              <a:t> </a:t>
            </a:r>
          </a:p>
        </p:txBody>
      </p:sp>
      <p:sp>
        <p:nvSpPr>
          <p:cNvPr id="78855" name="文本框 11"/>
          <p:cNvSpPr>
            <a:spLocks noChangeArrowheads="1"/>
          </p:cNvSpPr>
          <p:nvPr/>
        </p:nvSpPr>
        <p:spPr bwMode="auto">
          <a:xfrm>
            <a:off x="381000" y="1143000"/>
            <a:ext cx="39163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b="1">
                <a:solidFill>
                  <a:schemeClr val="tx2"/>
                </a:solidFill>
                <a:latin typeface="宋体" panose="02010600030101010101" pitchFamily="2" charset="-122"/>
                <a:sym typeface="宋体" panose="02010600030101010101" pitchFamily="2" charset="-122"/>
              </a:rPr>
              <a:t>3.1.</a:t>
            </a:r>
            <a:r>
              <a:rPr lang="zh-CN" altLang="en-US" sz="2400" b="1">
                <a:solidFill>
                  <a:schemeClr val="tx2"/>
                </a:solidFill>
                <a:latin typeface="宋体" panose="02010600030101010101" pitchFamily="2" charset="-122"/>
                <a:sym typeface="宋体" panose="02010600030101010101" pitchFamily="2" charset="-122"/>
              </a:rPr>
              <a:t>4</a:t>
            </a:r>
            <a:r>
              <a:rPr lang="en-US" altLang="zh-CN" sz="2400" b="1">
                <a:solidFill>
                  <a:schemeClr val="tx2"/>
                </a:solidFill>
                <a:latin typeface="宋体" panose="02010600030101010101" pitchFamily="2" charset="-122"/>
                <a:sym typeface="宋体" panose="02010600030101010101" pitchFamily="2" charset="-122"/>
              </a:rPr>
              <a:t> </a:t>
            </a:r>
            <a:r>
              <a:rPr lang="zh-CN" altLang="en-US" sz="2400" b="1">
                <a:solidFill>
                  <a:schemeClr val="tx2"/>
                </a:solidFill>
                <a:latin typeface="宋体" panose="02010600030101010101" pitchFamily="2" charset="-122"/>
                <a:sym typeface="宋体" panose="02010600030101010101" pitchFamily="2" charset="-122"/>
              </a:rPr>
              <a:t>请：大学生夏令营</a:t>
            </a:r>
            <a:endParaRPr lang="zh-CN" altLang="en-US" sz="2000" b="1">
              <a:solidFill>
                <a:schemeClr val="tx2"/>
              </a:solidFill>
              <a:latin typeface="宋体" panose="02010600030101010101" pitchFamily="2" charset="-122"/>
              <a:sym typeface="宋体" panose="02010600030101010101" pitchFamily="2" charset="-122"/>
            </a:endParaRPr>
          </a:p>
        </p:txBody>
      </p:sp>
    </p:spTree>
  </p:cSld>
  <p:clrMapOvr>
    <a:masterClrMapping/>
  </p:clrMapOvr>
  <p:transition spd="slow"/>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矩形 4"/>
          <p:cNvSpPr>
            <a:spLocks noChangeArrowheads="1"/>
          </p:cNvSpPr>
          <p:nvPr/>
        </p:nvSpPr>
        <p:spPr bwMode="auto">
          <a:xfrm>
            <a:off x="0" y="6540500"/>
            <a:ext cx="9144000" cy="317500"/>
          </a:xfrm>
          <a:prstGeom prst="rect">
            <a:avLst/>
          </a:prstGeom>
          <a:solidFill>
            <a:schemeClr val="tx2"/>
          </a:solidFill>
          <a:ln w="25400">
            <a:solidFill>
              <a:schemeClr val="tx2"/>
            </a:solidFill>
            <a:miter lim="800000"/>
            <a:headEnd/>
            <a:tailEnd/>
          </a:ln>
        </p:spPr>
        <p:txBody>
          <a:bodyPr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0070C0"/>
              </a:solidFill>
              <a:latin typeface="宋体" panose="02010600030101010101" pitchFamily="2" charset="-122"/>
              <a:sym typeface="宋体" panose="02010600030101010101" pitchFamily="2" charset="-122"/>
            </a:endParaRPr>
          </a:p>
        </p:txBody>
      </p:sp>
      <p:pic>
        <p:nvPicPr>
          <p:cNvPr id="798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6688" y="3048000"/>
            <a:ext cx="2106612" cy="3328988"/>
          </a:xfrm>
          <a:prstGeom prst="rect">
            <a:avLst/>
          </a:prstGeom>
          <a:noFill/>
          <a:ln w="9525">
            <a:solidFill>
              <a:srgbClr val="7F7F7F"/>
            </a:solidFill>
            <a:miter lim="800000"/>
            <a:headEnd/>
            <a:tailEnd/>
          </a:ln>
          <a:extLst>
            <a:ext uri="{909E8E84-426E-40DD-AFC4-6F175D3DCCD1}">
              <a14:hiddenFill xmlns:a14="http://schemas.microsoft.com/office/drawing/2010/main">
                <a:solidFill>
                  <a:srgbClr val="FFFFFF"/>
                </a:solidFill>
              </a14:hiddenFill>
            </a:ext>
          </a:extLst>
        </p:spPr>
      </p:pic>
      <p:pic>
        <p:nvPicPr>
          <p:cNvPr id="7987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0" y="1066800"/>
            <a:ext cx="4549775" cy="1916113"/>
          </a:xfrm>
          <a:prstGeom prst="rect">
            <a:avLst/>
          </a:prstGeom>
          <a:noFill/>
          <a:ln w="9525">
            <a:solidFill>
              <a:srgbClr val="7F7F7F"/>
            </a:solidFill>
            <a:miter lim="800000"/>
            <a:headEnd/>
            <a:tailEnd/>
          </a:ln>
          <a:extLst>
            <a:ext uri="{909E8E84-426E-40DD-AFC4-6F175D3DCCD1}">
              <a14:hiddenFill xmlns:a14="http://schemas.microsoft.com/office/drawing/2010/main">
                <a:solidFill>
                  <a:srgbClr val="FFFFFF"/>
                </a:solidFill>
              </a14:hiddenFill>
            </a:ext>
          </a:extLst>
        </p:spPr>
      </p:pic>
      <p:sp>
        <p:nvSpPr>
          <p:cNvPr id="79877" name="矩形 11"/>
          <p:cNvSpPr>
            <a:spLocks noChangeArrowheads="1"/>
          </p:cNvSpPr>
          <p:nvPr/>
        </p:nvSpPr>
        <p:spPr bwMode="auto">
          <a:xfrm>
            <a:off x="609600" y="1143000"/>
            <a:ext cx="17589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en-US" altLang="zh-CN" b="1">
                <a:solidFill>
                  <a:srgbClr val="17365D"/>
                </a:solidFill>
                <a:latin typeface="Calibri" panose="020F0502020204030204" pitchFamily="34" charset="0"/>
                <a:sym typeface="Calibri" panose="020F0502020204030204" pitchFamily="34" charset="0"/>
              </a:rPr>
              <a:t>【</a:t>
            </a:r>
            <a:r>
              <a:rPr lang="zh-CN" altLang="en-US" b="1">
                <a:solidFill>
                  <a:srgbClr val="17365D"/>
                </a:solidFill>
                <a:latin typeface="Calibri" panose="020F0502020204030204" pitchFamily="34" charset="0"/>
                <a:sym typeface="宋体" panose="02010600030101010101" pitchFamily="2" charset="-122"/>
              </a:rPr>
              <a:t>志愿者的辛苦奉献</a:t>
            </a:r>
            <a:r>
              <a:rPr lang="en-US" altLang="zh-CN" b="1">
                <a:solidFill>
                  <a:srgbClr val="17365D"/>
                </a:solidFill>
                <a:latin typeface="Calibri" panose="020F0502020204030204" pitchFamily="34" charset="0"/>
                <a:sym typeface="Calibri" panose="020F0502020204030204" pitchFamily="34" charset="0"/>
              </a:rPr>
              <a:t>】</a:t>
            </a:r>
            <a:r>
              <a:rPr lang="zh-CN" altLang="en-US" b="1">
                <a:solidFill>
                  <a:srgbClr val="17365D"/>
                </a:solidFill>
                <a:latin typeface="Calibri" panose="020F0502020204030204" pitchFamily="34" charset="0"/>
                <a:sym typeface="宋体" panose="02010600030101010101" pitchFamily="2" charset="-122"/>
              </a:rPr>
              <a:t> </a:t>
            </a:r>
          </a:p>
        </p:txBody>
      </p:sp>
      <p:sp>
        <p:nvSpPr>
          <p:cNvPr id="79878" name="Rectangle 3"/>
          <p:cNvSpPr>
            <a:spLocks noChangeArrowheads="1"/>
          </p:cNvSpPr>
          <p:nvPr/>
        </p:nvSpPr>
        <p:spPr bwMode="auto">
          <a:xfrm>
            <a:off x="533400" y="1600200"/>
            <a:ext cx="3384550" cy="117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lnSpc>
                <a:spcPts val="2400"/>
              </a:lnSpc>
              <a:spcBef>
                <a:spcPct val="20000"/>
              </a:spcBef>
              <a:buFont typeface="Arial" panose="020B0604020202020204" pitchFamily="34" charset="0"/>
              <a:buChar char="•"/>
            </a:pPr>
            <a:r>
              <a:rPr lang="zh-CN" altLang="en-US" sz="1600">
                <a:solidFill>
                  <a:srgbClr val="17365D"/>
                </a:solidFill>
                <a:latin typeface="Calibri" panose="020F0502020204030204" pitchFamily="34" charset="0"/>
                <a:sym typeface="Calibri" panose="020F0502020204030204" pitchFamily="34" charset="0"/>
              </a:rPr>
              <a:t>准科大人：贴海报，做宣传</a:t>
            </a:r>
            <a:endParaRPr lang="en-US" altLang="zh-CN" sz="1600">
              <a:solidFill>
                <a:srgbClr val="17365D"/>
              </a:solidFill>
              <a:latin typeface="Calibri" panose="020F0502020204030204" pitchFamily="34" charset="0"/>
              <a:sym typeface="Calibri" panose="020F0502020204030204" pitchFamily="34" charset="0"/>
            </a:endParaRPr>
          </a:p>
          <a:p>
            <a:pPr eaLnBrk="1" hangingPunct="1">
              <a:lnSpc>
                <a:spcPts val="2400"/>
              </a:lnSpc>
              <a:spcBef>
                <a:spcPct val="20000"/>
              </a:spcBef>
              <a:buFont typeface="Arial" panose="020B0604020202020204" pitchFamily="34" charset="0"/>
              <a:buChar char="•"/>
            </a:pPr>
            <a:r>
              <a:rPr lang="zh-CN" altLang="en-US" sz="1600">
                <a:solidFill>
                  <a:srgbClr val="17365D"/>
                </a:solidFill>
                <a:latin typeface="Calibri" panose="020F0502020204030204" pitchFamily="34" charset="0"/>
                <a:sym typeface="Calibri" panose="020F0502020204030204" pitchFamily="34" charset="0"/>
              </a:rPr>
              <a:t>各专业在校研究生：接待，讲   解，答疑，照顾生活各方面</a:t>
            </a:r>
            <a:endParaRPr lang="en-US" altLang="zh-CN" sz="1600">
              <a:solidFill>
                <a:srgbClr val="17365D"/>
              </a:solidFill>
              <a:latin typeface="Calibri" panose="020F0502020204030204" pitchFamily="34" charset="0"/>
              <a:sym typeface="Calibri" panose="020F0502020204030204" pitchFamily="34" charset="0"/>
            </a:endParaRPr>
          </a:p>
        </p:txBody>
      </p:sp>
      <p:pic>
        <p:nvPicPr>
          <p:cNvPr id="79879" name="Picture 2"/>
          <p:cNvPicPr>
            <a:picLocks noChangeAspect="1" noChangeArrowheads="1"/>
          </p:cNvPicPr>
          <p:nvPr/>
        </p:nvPicPr>
        <p:blipFill>
          <a:blip r:embed="rId4">
            <a:extLst>
              <a:ext uri="{28A0092B-C50C-407E-A947-70E740481C1C}">
                <a14:useLocalDpi xmlns:a14="http://schemas.microsoft.com/office/drawing/2010/main" val="0"/>
              </a:ext>
            </a:extLst>
          </a:blip>
          <a:srcRect l="9090" r="10605"/>
          <a:stretch>
            <a:fillRect/>
          </a:stretch>
        </p:blipFill>
        <p:spPr bwMode="auto">
          <a:xfrm>
            <a:off x="609600" y="3352800"/>
            <a:ext cx="3127375" cy="3049588"/>
          </a:xfrm>
          <a:prstGeom prst="rect">
            <a:avLst/>
          </a:prstGeom>
          <a:noFill/>
          <a:ln w="9525">
            <a:solidFill>
              <a:srgbClr val="7F7F7F"/>
            </a:solidFill>
            <a:miter lim="800000"/>
            <a:headEnd/>
            <a:tailEnd/>
          </a:ln>
          <a:extLst>
            <a:ext uri="{909E8E84-426E-40DD-AFC4-6F175D3DCCD1}">
              <a14:hiddenFill xmlns:a14="http://schemas.microsoft.com/office/drawing/2010/main">
                <a:solidFill>
                  <a:srgbClr val="FFFFFF"/>
                </a:solidFill>
              </a14:hiddenFill>
            </a:ext>
          </a:extLst>
        </p:spPr>
      </p:pic>
      <p:sp>
        <p:nvSpPr>
          <p:cNvPr id="79880" name="AutoShape 1" descr="C:\Users\Administrator\AppData\Roaming\Tencent\Users\287336002\QQ\WinTemp\RichOle\OZ0X_ZRY~YU%K1~A]ZEHP.jpg"/>
          <p:cNvSpPr>
            <a:spLocks noChangeAspect="1" noChangeArrowheads="1"/>
          </p:cNvSpPr>
          <p:nvPr/>
        </p:nvSpPr>
        <p:spPr bwMode="auto">
          <a:xfrm>
            <a:off x="0" y="0"/>
            <a:ext cx="304800"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sym typeface="宋体" panose="02010600030101010101" pitchFamily="2" charset="-122"/>
            </a:endParaRPr>
          </a:p>
        </p:txBody>
      </p:sp>
      <p:sp>
        <p:nvSpPr>
          <p:cNvPr id="79881" name="AutoShape 2" descr="C:\Users\Administrator\AppData\Roaming\Tencent\Users\287336002\QQ\WinTemp\RichOle\OZ0X_ZRY~YU%K1~A]ZEHP.jpg"/>
          <p:cNvSpPr>
            <a:spLocks noChangeAspect="1" noChangeArrowheads="1"/>
          </p:cNvSpPr>
          <p:nvPr/>
        </p:nvSpPr>
        <p:spPr bwMode="auto">
          <a:xfrm>
            <a:off x="0" y="0"/>
            <a:ext cx="304800"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sym typeface="宋体" panose="02010600030101010101" pitchFamily="2" charset="-122"/>
            </a:endParaRPr>
          </a:p>
        </p:txBody>
      </p:sp>
      <p:sp>
        <p:nvSpPr>
          <p:cNvPr id="79882" name="AutoShape 3" descr="C:\Users\Administrator\AppData\Roaming\Tencent\Users\287336002\QQ\WinTemp\RichOle\OZ0X_ZRY~YU%K1~A]ZEHP.jpg"/>
          <p:cNvSpPr>
            <a:spLocks noChangeAspect="1" noChangeArrowheads="1"/>
          </p:cNvSpPr>
          <p:nvPr/>
        </p:nvSpPr>
        <p:spPr bwMode="auto">
          <a:xfrm>
            <a:off x="0" y="0"/>
            <a:ext cx="304800"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sym typeface="宋体" panose="02010600030101010101" pitchFamily="2" charset="-122"/>
            </a:endParaRPr>
          </a:p>
        </p:txBody>
      </p:sp>
      <p:sp>
        <p:nvSpPr>
          <p:cNvPr id="79883" name="AutoShape 4" descr="C:\Users\Administrator\AppData\Roaming\Tencent\Users\287336002\QQ\WinTemp\RichOle\OZ0X_ZRY~YU%K1~A]ZEHP.jpg"/>
          <p:cNvSpPr>
            <a:spLocks noChangeAspect="1" noChangeArrowheads="1"/>
          </p:cNvSpPr>
          <p:nvPr/>
        </p:nvSpPr>
        <p:spPr bwMode="auto">
          <a:xfrm>
            <a:off x="0" y="0"/>
            <a:ext cx="304800"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sym typeface="宋体" panose="02010600030101010101" pitchFamily="2" charset="-122"/>
            </a:endParaRPr>
          </a:p>
        </p:txBody>
      </p:sp>
      <p:sp>
        <p:nvSpPr>
          <p:cNvPr id="79884" name="AutoShape 5" descr="C:\Users\Administrator\AppData\Roaming\Tencent\Users\287336002\QQ\WinTemp\RichOle\OZ0X_ZRY~YU%K1~A]ZEHP.jpg"/>
          <p:cNvSpPr>
            <a:spLocks noChangeAspect="1" noChangeArrowheads="1"/>
          </p:cNvSpPr>
          <p:nvPr/>
        </p:nvSpPr>
        <p:spPr bwMode="auto">
          <a:xfrm>
            <a:off x="0" y="0"/>
            <a:ext cx="304800"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sym typeface="宋体" panose="02010600030101010101" pitchFamily="2" charset="-122"/>
            </a:endParaRPr>
          </a:p>
        </p:txBody>
      </p:sp>
      <p:sp>
        <p:nvSpPr>
          <p:cNvPr id="79885" name="AutoShape 6" descr="C:\Users\Administrator\AppData\Roaming\Tencent\Users\287336002\QQ\WinTemp\RichOle\OZ0X_ZRY~YU%K1~A]ZEHP.jpg"/>
          <p:cNvSpPr>
            <a:spLocks noChangeAspect="1" noChangeArrowheads="1"/>
          </p:cNvSpPr>
          <p:nvPr/>
        </p:nvSpPr>
        <p:spPr bwMode="auto">
          <a:xfrm>
            <a:off x="0" y="0"/>
            <a:ext cx="304800"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sym typeface="宋体" panose="02010600030101010101" pitchFamily="2" charset="-122"/>
            </a:endParaRPr>
          </a:p>
        </p:txBody>
      </p:sp>
      <p:sp>
        <p:nvSpPr>
          <p:cNvPr id="79886" name="AutoShape 1" descr="C:\Users\Administrator\AppData\Roaming\Tencent\Users\287336002\QQ\WinTemp\RichOle\OZ0X_ZRY~YU%K1~A]ZEHP.jpg"/>
          <p:cNvSpPr>
            <a:spLocks noChangeAspect="1" noChangeArrowheads="1"/>
          </p:cNvSpPr>
          <p:nvPr/>
        </p:nvSpPr>
        <p:spPr bwMode="auto">
          <a:xfrm>
            <a:off x="0" y="0"/>
            <a:ext cx="304800"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sym typeface="宋体" panose="02010600030101010101" pitchFamily="2" charset="-122"/>
            </a:endParaRPr>
          </a:p>
        </p:txBody>
      </p:sp>
      <p:sp>
        <p:nvSpPr>
          <p:cNvPr id="79887" name="AutoShape 2" descr="C:\Users\Administrator\AppData\Roaming\Tencent\Users\287336002\QQ\WinTemp\RichOle\OZ0X_ZRY~YU%K1~A]ZEHP.jpg"/>
          <p:cNvSpPr>
            <a:spLocks noChangeAspect="1" noChangeArrowheads="1"/>
          </p:cNvSpPr>
          <p:nvPr/>
        </p:nvSpPr>
        <p:spPr bwMode="auto">
          <a:xfrm>
            <a:off x="0" y="0"/>
            <a:ext cx="304800"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sym typeface="宋体" panose="02010600030101010101" pitchFamily="2" charset="-122"/>
            </a:endParaRPr>
          </a:p>
        </p:txBody>
      </p:sp>
      <p:pic>
        <p:nvPicPr>
          <p:cNvPr id="79888" name="图片 15" descr="OZ0X_ZRY~YU%25K1~A]ZEHP.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40200" y="3048000"/>
            <a:ext cx="2139950" cy="3319463"/>
          </a:xfrm>
          <a:prstGeom prst="rect">
            <a:avLst/>
          </a:prstGeom>
          <a:noFill/>
          <a:ln w="9525">
            <a:solidFill>
              <a:srgbClr val="7F7F7F"/>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slow"/>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矩形 4"/>
          <p:cNvSpPr>
            <a:spLocks noChangeArrowheads="1"/>
          </p:cNvSpPr>
          <p:nvPr/>
        </p:nvSpPr>
        <p:spPr bwMode="auto">
          <a:xfrm>
            <a:off x="0" y="6540500"/>
            <a:ext cx="9144000" cy="317500"/>
          </a:xfrm>
          <a:prstGeom prst="rect">
            <a:avLst/>
          </a:prstGeom>
          <a:solidFill>
            <a:schemeClr val="tx2"/>
          </a:solidFill>
          <a:ln w="25400">
            <a:solidFill>
              <a:schemeClr val="tx2"/>
            </a:solidFill>
            <a:miter lim="800000"/>
            <a:headEnd/>
            <a:tailEnd/>
          </a:ln>
        </p:spPr>
        <p:txBody>
          <a:bodyPr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0070C0"/>
              </a:solidFill>
              <a:latin typeface="宋体" panose="02010600030101010101" pitchFamily="2" charset="-122"/>
              <a:sym typeface="宋体" panose="02010600030101010101" pitchFamily="2" charset="-122"/>
            </a:endParaRPr>
          </a:p>
        </p:txBody>
      </p:sp>
      <p:sp>
        <p:nvSpPr>
          <p:cNvPr id="80899" name="AutoShape 3"/>
          <p:cNvSpPr>
            <a:spLocks noChangeArrowheads="1"/>
          </p:cNvSpPr>
          <p:nvPr/>
        </p:nvSpPr>
        <p:spPr bwMode="auto">
          <a:xfrm>
            <a:off x="3763963" y="1457325"/>
            <a:ext cx="1766887" cy="466725"/>
          </a:xfrm>
          <a:prstGeom prst="roundRect">
            <a:avLst>
              <a:gd name="adj" fmla="val 13125"/>
            </a:avLst>
          </a:prstGeom>
          <a:gradFill rotWithShape="1">
            <a:gsLst>
              <a:gs pos="0">
                <a:srgbClr val="C0504D"/>
              </a:gs>
              <a:gs pos="100000">
                <a:srgbClr val="0000FF"/>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ea typeface="华文细黑" panose="02010600040101010101" pitchFamily="2" charset="-122"/>
              <a:sym typeface="Arial" panose="020B0604020202020204" pitchFamily="34" charset="0"/>
            </a:endParaRPr>
          </a:p>
        </p:txBody>
      </p:sp>
      <p:sp>
        <p:nvSpPr>
          <p:cNvPr id="80900" name="Text Box 4"/>
          <p:cNvSpPr>
            <a:spLocks noChangeArrowheads="1"/>
          </p:cNvSpPr>
          <p:nvPr/>
        </p:nvSpPr>
        <p:spPr bwMode="auto">
          <a:xfrm>
            <a:off x="3763963" y="1457325"/>
            <a:ext cx="1771650"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zh-CN" altLang="en-US" sz="1600" b="1">
                <a:solidFill>
                  <a:schemeClr val="bg1"/>
                </a:solidFill>
                <a:ea typeface="华文细黑" panose="02010600040101010101" pitchFamily="2" charset="-122"/>
                <a:sym typeface="Arial" panose="020B0604020202020204" pitchFamily="34" charset="0"/>
              </a:rPr>
              <a:t>教师节征文活动</a:t>
            </a:r>
            <a:endParaRPr lang="en-US" altLang="zh-CN" sz="1600" b="1">
              <a:solidFill>
                <a:schemeClr val="bg1"/>
              </a:solidFill>
              <a:ea typeface="华文细黑" panose="02010600040101010101" pitchFamily="2" charset="-122"/>
              <a:sym typeface="Arial" panose="020B0604020202020204" pitchFamily="34" charset="0"/>
            </a:endParaRPr>
          </a:p>
        </p:txBody>
      </p:sp>
      <p:sp>
        <p:nvSpPr>
          <p:cNvPr id="80901" name="AutoShape 5"/>
          <p:cNvSpPr>
            <a:spLocks noChangeArrowheads="1"/>
          </p:cNvSpPr>
          <p:nvPr/>
        </p:nvSpPr>
        <p:spPr bwMode="auto">
          <a:xfrm>
            <a:off x="3673475" y="2043113"/>
            <a:ext cx="1952625" cy="1127125"/>
          </a:xfrm>
          <a:prstGeom prst="roundRect">
            <a:avLst>
              <a:gd name="adj" fmla="val 5653"/>
            </a:avLst>
          </a:prstGeom>
          <a:gradFill rotWithShape="1">
            <a:gsLst>
              <a:gs pos="0">
                <a:srgbClr val="FFFFFF"/>
              </a:gs>
              <a:gs pos="100000">
                <a:srgbClr val="EEECE1"/>
              </a:gs>
            </a:gsLst>
            <a:lin ang="18900000" scaled="1"/>
          </a:gradFill>
          <a:ln w="9525">
            <a:solidFill>
              <a:schemeClr val="bg2"/>
            </a:solidFill>
            <a:round/>
            <a:headEnd/>
            <a:tailEnd/>
          </a:ln>
        </p:spPr>
        <p:txBody>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400">
                <a:latin typeface="宋体" panose="02010600030101010101" pitchFamily="2" charset="-122"/>
                <a:sym typeface="宋体" panose="02010600030101010101" pitchFamily="2" charset="-122"/>
              </a:rPr>
              <a:t>将优秀征文送给考生与新生，以便他们发送给母校老师。</a:t>
            </a:r>
            <a:endParaRPr lang="zh-CN" altLang="en-US" sz="1400" b="1">
              <a:solidFill>
                <a:srgbClr val="974806"/>
              </a:solidFill>
              <a:latin typeface="宋体" panose="02010600030101010101" pitchFamily="2" charset="-122"/>
              <a:sym typeface="宋体" panose="02010600030101010101" pitchFamily="2" charset="-122"/>
            </a:endParaRPr>
          </a:p>
        </p:txBody>
      </p:sp>
      <p:pic>
        <p:nvPicPr>
          <p:cNvPr id="80902" name="Picture 6" descr="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43588" y="1138238"/>
            <a:ext cx="611187" cy="3665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3" name="Picture 7" descr="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3825" y="4127500"/>
            <a:ext cx="546100" cy="364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4" name="Picture 8" descr="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51838" y="4127500"/>
            <a:ext cx="536575" cy="371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05" name="AutoShape 9"/>
          <p:cNvSpPr>
            <a:spLocks noChangeArrowheads="1"/>
          </p:cNvSpPr>
          <p:nvPr/>
        </p:nvSpPr>
        <p:spPr bwMode="auto">
          <a:xfrm>
            <a:off x="771525" y="3867150"/>
            <a:ext cx="1768475" cy="465138"/>
          </a:xfrm>
          <a:prstGeom prst="roundRect">
            <a:avLst>
              <a:gd name="adj" fmla="val 13125"/>
            </a:avLst>
          </a:prstGeom>
          <a:gradFill rotWithShape="1">
            <a:gsLst>
              <a:gs pos="0">
                <a:srgbClr val="4F81BD"/>
              </a:gs>
              <a:gs pos="100000">
                <a:srgbClr val="C0504D"/>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ea typeface="华文细黑" panose="02010600040101010101" pitchFamily="2" charset="-122"/>
              <a:sym typeface="Arial" panose="020B0604020202020204" pitchFamily="34" charset="0"/>
            </a:endParaRPr>
          </a:p>
        </p:txBody>
      </p:sp>
      <p:sp>
        <p:nvSpPr>
          <p:cNvPr id="80906" name="Text Box 10"/>
          <p:cNvSpPr>
            <a:spLocks noChangeArrowheads="1"/>
          </p:cNvSpPr>
          <p:nvPr/>
        </p:nvSpPr>
        <p:spPr bwMode="auto">
          <a:xfrm>
            <a:off x="771525" y="3867150"/>
            <a:ext cx="1773238" cy="25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zh-CN" altLang="en-US" sz="1600">
                <a:solidFill>
                  <a:schemeClr val="bg1"/>
                </a:solidFill>
                <a:ea typeface="华文细黑" panose="02010600040101010101" pitchFamily="2" charset="-122"/>
                <a:sym typeface="Arial" panose="020B0604020202020204" pitchFamily="34" charset="0"/>
              </a:rPr>
              <a:t>征文部分</a:t>
            </a:r>
            <a:endParaRPr lang="en-US" altLang="zh-CN" sz="1600">
              <a:solidFill>
                <a:schemeClr val="bg1"/>
              </a:solidFill>
              <a:ea typeface="华文细黑" panose="02010600040101010101" pitchFamily="2" charset="-122"/>
              <a:sym typeface="Arial" panose="020B0604020202020204" pitchFamily="34" charset="0"/>
            </a:endParaRPr>
          </a:p>
        </p:txBody>
      </p:sp>
      <p:sp>
        <p:nvSpPr>
          <p:cNvPr id="80907" name="AutoShape 11"/>
          <p:cNvSpPr>
            <a:spLocks noChangeArrowheads="1"/>
          </p:cNvSpPr>
          <p:nvPr/>
        </p:nvSpPr>
        <p:spPr bwMode="auto">
          <a:xfrm>
            <a:off x="681038" y="4451350"/>
            <a:ext cx="1954212" cy="1128713"/>
          </a:xfrm>
          <a:prstGeom prst="roundRect">
            <a:avLst>
              <a:gd name="adj" fmla="val 5653"/>
            </a:avLst>
          </a:prstGeom>
          <a:gradFill rotWithShape="1">
            <a:gsLst>
              <a:gs pos="0">
                <a:srgbClr val="FFFFFF"/>
              </a:gs>
              <a:gs pos="100000">
                <a:srgbClr val="EEECE1"/>
              </a:gs>
            </a:gsLst>
            <a:lin ang="18900000" scaled="1"/>
          </a:gradFill>
          <a:ln w="9525">
            <a:solidFill>
              <a:schemeClr val="bg2"/>
            </a:solidFill>
            <a:round/>
            <a:headEnd/>
            <a:tailEnd/>
          </a:ln>
        </p:spPr>
        <p:txBody>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400">
                <a:ea typeface="华文细黑" panose="02010600040101010101" pitchFamily="2" charset="-122"/>
                <a:sym typeface="Arial" panose="020B0604020202020204" pitchFamily="34" charset="0"/>
              </a:rPr>
              <a:t>以</a:t>
            </a:r>
            <a:r>
              <a:rPr lang="zh-CN" altLang="en-US" sz="1400">
                <a:solidFill>
                  <a:srgbClr val="974806"/>
                </a:solidFill>
                <a:ea typeface="华文细黑" panose="02010600040101010101" pitchFamily="2" charset="-122"/>
                <a:sym typeface="Arial" panose="020B0604020202020204" pitchFamily="34" charset="0"/>
              </a:rPr>
              <a:t>“给本科恩师的一封信”</a:t>
            </a:r>
            <a:r>
              <a:rPr lang="zh-CN" altLang="en-US" sz="1400">
                <a:ea typeface="华文细黑" panose="02010600040101010101" pitchFamily="2" charset="-122"/>
                <a:sym typeface="Arial" panose="020B0604020202020204" pitchFamily="34" charset="0"/>
              </a:rPr>
              <a:t>为主题，</a:t>
            </a:r>
            <a:endParaRPr lang="en-US" altLang="zh-CN" sz="1400">
              <a:ea typeface="华文细黑" panose="02010600040101010101" pitchFamily="2" charset="-122"/>
              <a:sym typeface="Arial" panose="020B0604020202020204" pitchFamily="34" charset="0"/>
            </a:endParaRPr>
          </a:p>
          <a:p>
            <a:pPr algn="ctr" eaLnBrk="1" hangingPunct="1">
              <a:lnSpc>
                <a:spcPct val="120000"/>
              </a:lnSpc>
            </a:pPr>
            <a:r>
              <a:rPr lang="zh-CN" altLang="en-US" sz="1400">
                <a:ea typeface="华文细黑" panose="02010600040101010101" pitchFamily="2" charset="-122"/>
                <a:sym typeface="Arial" panose="020B0604020202020204" pitchFamily="34" charset="0"/>
              </a:rPr>
              <a:t>征集教师节优秀作品</a:t>
            </a:r>
          </a:p>
        </p:txBody>
      </p:sp>
      <p:sp>
        <p:nvSpPr>
          <p:cNvPr id="80908" name="AutoShape 12"/>
          <p:cNvSpPr>
            <a:spLocks noChangeArrowheads="1"/>
          </p:cNvSpPr>
          <p:nvPr/>
        </p:nvSpPr>
        <p:spPr bwMode="auto">
          <a:xfrm>
            <a:off x="6435725" y="3867150"/>
            <a:ext cx="2014538" cy="465138"/>
          </a:xfrm>
          <a:prstGeom prst="roundRect">
            <a:avLst>
              <a:gd name="adj" fmla="val 13125"/>
            </a:avLst>
          </a:prstGeom>
          <a:gradFill rotWithShape="1">
            <a:gsLst>
              <a:gs pos="0">
                <a:srgbClr val="4F81BD"/>
              </a:gs>
              <a:gs pos="100000">
                <a:srgbClr val="C0504D"/>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ea typeface="华文细黑" panose="02010600040101010101" pitchFamily="2" charset="-122"/>
              <a:sym typeface="Arial" panose="020B0604020202020204" pitchFamily="34" charset="0"/>
            </a:endParaRPr>
          </a:p>
        </p:txBody>
      </p:sp>
      <p:sp>
        <p:nvSpPr>
          <p:cNvPr id="80909" name="Text Box 13"/>
          <p:cNvSpPr>
            <a:spLocks noChangeArrowheads="1"/>
          </p:cNvSpPr>
          <p:nvPr/>
        </p:nvSpPr>
        <p:spPr bwMode="auto">
          <a:xfrm>
            <a:off x="6435725" y="3867150"/>
            <a:ext cx="2014538" cy="25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zh-CN" altLang="en-US" sz="1600">
                <a:solidFill>
                  <a:schemeClr val="bg1"/>
                </a:solidFill>
                <a:ea typeface="华文细黑" panose="02010600040101010101" pitchFamily="2" charset="-122"/>
                <a:sym typeface="Arial" panose="020B0604020202020204" pitchFamily="34" charset="0"/>
              </a:rPr>
              <a:t>电子贺卡线上寄送</a:t>
            </a:r>
            <a:endParaRPr lang="en-US" altLang="zh-CN" sz="1600">
              <a:solidFill>
                <a:schemeClr val="bg1"/>
              </a:solidFill>
              <a:ea typeface="华文细黑" panose="02010600040101010101" pitchFamily="2" charset="-122"/>
              <a:sym typeface="Arial" panose="020B0604020202020204" pitchFamily="34" charset="0"/>
            </a:endParaRPr>
          </a:p>
        </p:txBody>
      </p:sp>
      <p:sp>
        <p:nvSpPr>
          <p:cNvPr id="80910" name="AutoShape 14"/>
          <p:cNvSpPr>
            <a:spLocks noChangeArrowheads="1"/>
          </p:cNvSpPr>
          <p:nvPr/>
        </p:nvSpPr>
        <p:spPr bwMode="auto">
          <a:xfrm>
            <a:off x="6345238" y="4451350"/>
            <a:ext cx="1954212" cy="1128713"/>
          </a:xfrm>
          <a:prstGeom prst="roundRect">
            <a:avLst>
              <a:gd name="adj" fmla="val 5653"/>
            </a:avLst>
          </a:prstGeom>
          <a:gradFill rotWithShape="1">
            <a:gsLst>
              <a:gs pos="0">
                <a:srgbClr val="FFFFFF"/>
              </a:gs>
              <a:gs pos="100000">
                <a:srgbClr val="EEECE1"/>
              </a:gs>
            </a:gsLst>
            <a:lin ang="18900000" scaled="1"/>
          </a:gradFill>
          <a:ln w="9525">
            <a:solidFill>
              <a:schemeClr val="bg2"/>
            </a:solidFill>
            <a:round/>
            <a:headEnd/>
            <a:tailEnd/>
          </a:ln>
        </p:spPr>
        <p:txBody>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200">
                <a:ea typeface="华文细黑" panose="02010600040101010101" pitchFamily="2" charset="-122"/>
                <a:sym typeface="Arial" panose="020B0604020202020204" pitchFamily="34" charset="0"/>
              </a:rPr>
              <a:t>结合征文的优秀作品与科大的美丽风景，制作</a:t>
            </a:r>
            <a:r>
              <a:rPr lang="en-US" altLang="zh-CN" sz="1200">
                <a:ea typeface="华文细黑" panose="02010600040101010101" pitchFamily="2" charset="-122"/>
                <a:sym typeface="Arial" panose="020B0604020202020204" pitchFamily="34" charset="0"/>
              </a:rPr>
              <a:t>5</a:t>
            </a:r>
            <a:r>
              <a:rPr lang="zh-CN" altLang="en-US" sz="1200">
                <a:ea typeface="华文细黑" panose="02010600040101010101" pitchFamily="2" charset="-122"/>
                <a:sym typeface="Arial" panose="020B0604020202020204" pitchFamily="34" charset="0"/>
              </a:rPr>
              <a:t>份</a:t>
            </a:r>
            <a:r>
              <a:rPr lang="zh-CN" altLang="en-US" sz="1400">
                <a:solidFill>
                  <a:srgbClr val="974806"/>
                </a:solidFill>
                <a:ea typeface="华文细黑" panose="02010600040101010101" pitchFamily="2" charset="-122"/>
                <a:sym typeface="Arial" panose="020B0604020202020204" pitchFamily="34" charset="0"/>
              </a:rPr>
              <a:t>静态、动态电子贺卡</a:t>
            </a:r>
          </a:p>
        </p:txBody>
      </p:sp>
      <p:sp>
        <p:nvSpPr>
          <p:cNvPr id="80911" name="AutoShape 15"/>
          <p:cNvSpPr>
            <a:spLocks noChangeArrowheads="1"/>
          </p:cNvSpPr>
          <p:nvPr/>
        </p:nvSpPr>
        <p:spPr bwMode="auto">
          <a:xfrm>
            <a:off x="3763963" y="3867150"/>
            <a:ext cx="1998662" cy="465138"/>
          </a:xfrm>
          <a:prstGeom prst="roundRect">
            <a:avLst>
              <a:gd name="adj" fmla="val 13125"/>
            </a:avLst>
          </a:prstGeom>
          <a:gradFill rotWithShape="1">
            <a:gsLst>
              <a:gs pos="0">
                <a:srgbClr val="4F81BD"/>
              </a:gs>
              <a:gs pos="100000">
                <a:srgbClr val="C0504D"/>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ea typeface="华文细黑" panose="02010600040101010101" pitchFamily="2" charset="-122"/>
              <a:sym typeface="Arial" panose="020B0604020202020204" pitchFamily="34" charset="0"/>
            </a:endParaRPr>
          </a:p>
        </p:txBody>
      </p:sp>
      <p:sp>
        <p:nvSpPr>
          <p:cNvPr id="80912" name="AutoShape 17"/>
          <p:cNvSpPr>
            <a:spLocks noChangeArrowheads="1"/>
          </p:cNvSpPr>
          <p:nvPr/>
        </p:nvSpPr>
        <p:spPr bwMode="auto">
          <a:xfrm>
            <a:off x="3673475" y="4451350"/>
            <a:ext cx="1952625" cy="1128713"/>
          </a:xfrm>
          <a:prstGeom prst="roundRect">
            <a:avLst>
              <a:gd name="adj" fmla="val 5653"/>
            </a:avLst>
          </a:prstGeom>
          <a:gradFill rotWithShape="1">
            <a:gsLst>
              <a:gs pos="0">
                <a:srgbClr val="FFFFFF"/>
              </a:gs>
              <a:gs pos="100000">
                <a:srgbClr val="EEECE1"/>
              </a:gs>
            </a:gsLst>
            <a:lin ang="18900000" scaled="1"/>
          </a:gradFill>
          <a:ln w="9525">
            <a:solidFill>
              <a:schemeClr val="bg2"/>
            </a:solidFill>
            <a:round/>
            <a:headEnd/>
            <a:tailEnd/>
          </a:ln>
        </p:spPr>
        <p:txBody>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400">
                <a:ea typeface="华文细黑" panose="02010600040101010101" pitchFamily="2" charset="-122"/>
                <a:sym typeface="Arial" panose="020B0604020202020204" pitchFamily="34" charset="0"/>
              </a:rPr>
              <a:t>为学子提供</a:t>
            </a:r>
            <a:r>
              <a:rPr lang="en-US" altLang="zh-CN" sz="1400">
                <a:solidFill>
                  <a:srgbClr val="974806"/>
                </a:solidFill>
                <a:ea typeface="华文细黑" panose="02010600040101010101" pitchFamily="2" charset="-122"/>
                <a:sym typeface="Arial" panose="020B0604020202020204" pitchFamily="34" charset="0"/>
              </a:rPr>
              <a:t>USTC</a:t>
            </a:r>
            <a:r>
              <a:rPr lang="zh-CN" altLang="en-US" sz="1400">
                <a:solidFill>
                  <a:srgbClr val="974806"/>
                </a:solidFill>
                <a:ea typeface="华文细黑" panose="02010600040101010101" pitchFamily="2" charset="-122"/>
                <a:sym typeface="Arial" panose="020B0604020202020204" pitchFamily="34" charset="0"/>
              </a:rPr>
              <a:t>特色明信片和邮票</a:t>
            </a:r>
            <a:r>
              <a:rPr lang="zh-CN" altLang="en-US" sz="1400">
                <a:ea typeface="华文细黑" panose="02010600040101010101" pitchFamily="2" charset="-122"/>
                <a:sym typeface="Arial" panose="020B0604020202020204" pitchFamily="34" charset="0"/>
              </a:rPr>
              <a:t>，供大家写上祝福送给老师</a:t>
            </a:r>
          </a:p>
        </p:txBody>
      </p:sp>
      <p:cxnSp>
        <p:nvCxnSpPr>
          <p:cNvPr id="80913" name="AutoShape 18"/>
          <p:cNvCxnSpPr>
            <a:cxnSpLocks noChangeShapeType="1"/>
          </p:cNvCxnSpPr>
          <p:nvPr/>
        </p:nvCxnSpPr>
        <p:spPr bwMode="auto">
          <a:xfrm>
            <a:off x="4649788" y="3170238"/>
            <a:ext cx="1587" cy="696912"/>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80914" name="AutoShape 19"/>
          <p:cNvCxnSpPr>
            <a:cxnSpLocks noChangeShapeType="1"/>
            <a:stCxn id="80901" idx="2"/>
            <a:endCxn id="80906" idx="0"/>
          </p:cNvCxnSpPr>
          <p:nvPr/>
        </p:nvCxnSpPr>
        <p:spPr bwMode="auto">
          <a:xfrm rot="5400000">
            <a:off x="2805907" y="2023269"/>
            <a:ext cx="696912" cy="2990850"/>
          </a:xfrm>
          <a:prstGeom prst="bentConnector3">
            <a:avLst>
              <a:gd name="adj1" fmla="val 50000"/>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80915" name="AutoShape 20"/>
          <p:cNvCxnSpPr>
            <a:cxnSpLocks noChangeShapeType="1"/>
            <a:stCxn id="80901" idx="2"/>
            <a:endCxn id="80909" idx="0"/>
          </p:cNvCxnSpPr>
          <p:nvPr/>
        </p:nvCxnSpPr>
        <p:spPr bwMode="auto">
          <a:xfrm rot="16200000" flipH="1">
            <a:off x="5697538" y="2122488"/>
            <a:ext cx="696912" cy="2792412"/>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a:noFill/>
              </a14:hiddenFill>
            </a:ext>
          </a:extLst>
        </p:spPr>
      </p:cxnSp>
      <p:pic>
        <p:nvPicPr>
          <p:cNvPr id="80916" name="Picture 21" descr="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76900" y="4203700"/>
            <a:ext cx="530225" cy="338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17" name="Text Box 16"/>
          <p:cNvSpPr>
            <a:spLocks noChangeArrowheads="1"/>
          </p:cNvSpPr>
          <p:nvPr/>
        </p:nvSpPr>
        <p:spPr bwMode="auto">
          <a:xfrm>
            <a:off x="3800475" y="3844925"/>
            <a:ext cx="2074863" cy="25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zh-CN" altLang="en-US" sz="1600">
                <a:solidFill>
                  <a:schemeClr val="bg1"/>
                </a:solidFill>
                <a:ea typeface="华文细黑" panose="02010600040101010101" pitchFamily="2" charset="-122"/>
                <a:sym typeface="Arial" panose="020B0604020202020204" pitchFamily="34" charset="0"/>
              </a:rPr>
              <a:t>明信片</a:t>
            </a:r>
            <a:r>
              <a:rPr lang="en-US" altLang="zh-CN" sz="1600">
                <a:solidFill>
                  <a:schemeClr val="bg1"/>
                </a:solidFill>
                <a:ea typeface="华文细黑" panose="02010600040101010101" pitchFamily="2" charset="-122"/>
                <a:sym typeface="Arial" panose="020B0604020202020204" pitchFamily="34" charset="0"/>
              </a:rPr>
              <a:t>—</a:t>
            </a:r>
            <a:r>
              <a:rPr lang="zh-CN" altLang="en-US" sz="1600">
                <a:solidFill>
                  <a:schemeClr val="bg1"/>
                </a:solidFill>
                <a:ea typeface="华文细黑" panose="02010600040101010101" pitchFamily="2" charset="-122"/>
                <a:sym typeface="Arial" panose="020B0604020202020204" pitchFamily="34" charset="0"/>
              </a:rPr>
              <a:t>“你写我寄”</a:t>
            </a:r>
            <a:endParaRPr lang="en-US" altLang="zh-CN" sz="1600">
              <a:solidFill>
                <a:schemeClr val="bg1"/>
              </a:solidFill>
              <a:ea typeface="华文细黑" panose="02010600040101010101" pitchFamily="2" charset="-122"/>
              <a:sym typeface="Arial" panose="020B0604020202020204" pitchFamily="34" charset="0"/>
            </a:endParaRPr>
          </a:p>
        </p:txBody>
      </p:sp>
      <p:sp>
        <p:nvSpPr>
          <p:cNvPr id="80918" name="文本框 11"/>
          <p:cNvSpPr>
            <a:spLocks noChangeArrowheads="1"/>
          </p:cNvSpPr>
          <p:nvPr/>
        </p:nvSpPr>
        <p:spPr bwMode="auto">
          <a:xfrm>
            <a:off x="457200" y="1219200"/>
            <a:ext cx="47212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en-US" altLang="zh-CN" sz="2400" b="1">
                <a:solidFill>
                  <a:schemeClr val="tx2"/>
                </a:solidFill>
                <a:latin typeface="宋体" panose="02010600030101010101" pitchFamily="2" charset="-122"/>
                <a:sym typeface="宋体" panose="02010600030101010101" pitchFamily="2" charset="-122"/>
              </a:rPr>
              <a:t>3.</a:t>
            </a:r>
            <a:r>
              <a:rPr lang="zh-CN" altLang="en-US" sz="2400" b="1">
                <a:solidFill>
                  <a:schemeClr val="tx2"/>
                </a:solidFill>
                <a:latin typeface="宋体" panose="02010600030101010101" pitchFamily="2" charset="-122"/>
                <a:sym typeface="宋体" panose="02010600030101010101" pitchFamily="2" charset="-122"/>
              </a:rPr>
              <a:t>1.5</a:t>
            </a:r>
            <a:r>
              <a:rPr lang="en-US" altLang="zh-CN" sz="2400" b="1">
                <a:solidFill>
                  <a:schemeClr val="tx2"/>
                </a:solidFill>
                <a:latin typeface="宋体" panose="02010600030101010101" pitchFamily="2" charset="-122"/>
                <a:sym typeface="宋体" panose="02010600030101010101" pitchFamily="2" charset="-122"/>
              </a:rPr>
              <a:t> </a:t>
            </a:r>
            <a:r>
              <a:rPr lang="zh-CN" altLang="en-US" sz="2400" b="1">
                <a:solidFill>
                  <a:schemeClr val="tx2"/>
                </a:solidFill>
                <a:latin typeface="宋体" panose="02010600030101010101" pitchFamily="2" charset="-122"/>
                <a:sym typeface="宋体" panose="02010600030101010101" pitchFamily="2" charset="-122"/>
              </a:rPr>
              <a:t>感：教师节征文活动 暖场</a:t>
            </a:r>
            <a:endParaRPr lang="en-US" altLang="zh-CN" sz="2400" b="1">
              <a:solidFill>
                <a:schemeClr val="tx2"/>
              </a:solidFill>
              <a:latin typeface="宋体" panose="02010600030101010101" pitchFamily="2" charset="-122"/>
              <a:sym typeface="宋体" panose="02010600030101010101" pitchFamily="2" charset="-122"/>
            </a:endParaRPr>
          </a:p>
        </p:txBody>
      </p:sp>
    </p:spTree>
  </p:cSld>
  <p:clrMapOvr>
    <a:masterClrMapping/>
  </p:clrMapOvr>
  <p:transition spd="slow"/>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灯片编号占位符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fld id="{24778438-0453-4C25-B36D-92F26C97FD30}" type="slidenum">
              <a:rPr lang="zh-CN" altLang="en-US">
                <a:solidFill>
                  <a:srgbClr val="898989"/>
                </a:solidFill>
              </a:rPr>
              <a:pPr/>
              <a:t>51</a:t>
            </a:fld>
            <a:endParaRPr lang="zh-CN" altLang="en-US" sz="1800"/>
          </a:p>
        </p:txBody>
      </p:sp>
      <p:sp>
        <p:nvSpPr>
          <p:cNvPr id="81923" name="矩形 4"/>
          <p:cNvSpPr>
            <a:spLocks noChangeArrowheads="1"/>
          </p:cNvSpPr>
          <p:nvPr/>
        </p:nvSpPr>
        <p:spPr bwMode="auto">
          <a:xfrm>
            <a:off x="0" y="6540500"/>
            <a:ext cx="9144000" cy="317500"/>
          </a:xfrm>
          <a:prstGeom prst="rect">
            <a:avLst/>
          </a:prstGeom>
          <a:solidFill>
            <a:schemeClr val="tx2"/>
          </a:solidFill>
          <a:ln w="25400">
            <a:solidFill>
              <a:schemeClr val="tx2"/>
            </a:solidFill>
            <a:miter lim="800000"/>
            <a:headEnd/>
            <a:tailEnd/>
          </a:ln>
        </p:spPr>
        <p:txBody>
          <a:bodyPr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0070C0"/>
              </a:solidFill>
              <a:latin typeface="宋体" panose="02010600030101010101" pitchFamily="2" charset="-122"/>
              <a:sym typeface="宋体" panose="02010600030101010101" pitchFamily="2" charset="-122"/>
            </a:endParaRPr>
          </a:p>
        </p:txBody>
      </p:sp>
      <p:grpSp>
        <p:nvGrpSpPr>
          <p:cNvPr id="81924" name="组合 8"/>
          <p:cNvGrpSpPr>
            <a:grpSpLocks noChangeAspect="1"/>
          </p:cNvGrpSpPr>
          <p:nvPr/>
        </p:nvGrpSpPr>
        <p:grpSpPr bwMode="auto">
          <a:xfrm>
            <a:off x="323850" y="4038600"/>
            <a:ext cx="8667750" cy="2428875"/>
            <a:chOff x="0" y="0"/>
            <a:chExt cx="9026806" cy="2407053"/>
          </a:xfrm>
        </p:grpSpPr>
        <p:pic>
          <p:nvPicPr>
            <p:cNvPr id="81930" name="图片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805818" cy="2398068"/>
            </a:xfrm>
            <a:prstGeom prst="rect">
              <a:avLst/>
            </a:prstGeom>
            <a:noFill/>
            <a:ln w="19050" cap="sq" cmpd="thickThin">
              <a:solidFill>
                <a:srgbClr val="7F7F7F"/>
              </a:solidFill>
              <a:miter lim="800000"/>
              <a:headEnd/>
              <a:tailEnd/>
            </a:ln>
            <a:extLst>
              <a:ext uri="{909E8E84-426E-40DD-AFC4-6F175D3DCCD1}">
                <a14:hiddenFill xmlns:a14="http://schemas.microsoft.com/office/drawing/2010/main">
                  <a:solidFill>
                    <a:srgbClr val="FFFFFF"/>
                  </a:solidFill>
                </a14:hiddenFill>
              </a:ext>
            </a:extLst>
          </p:spPr>
        </p:pic>
        <p:pic>
          <p:nvPicPr>
            <p:cNvPr id="81931" name="图片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5818" y="1"/>
              <a:ext cx="1815836" cy="2398068"/>
            </a:xfrm>
            <a:prstGeom prst="rect">
              <a:avLst/>
            </a:prstGeom>
            <a:noFill/>
            <a:ln w="19050" cap="sq" cmpd="thickThin">
              <a:solidFill>
                <a:srgbClr val="7F7F7F"/>
              </a:solidFill>
              <a:miter lim="800000"/>
              <a:headEnd/>
              <a:tailEnd/>
            </a:ln>
            <a:extLst>
              <a:ext uri="{909E8E84-426E-40DD-AFC4-6F175D3DCCD1}">
                <a14:hiddenFill xmlns:a14="http://schemas.microsoft.com/office/drawing/2010/main">
                  <a:solidFill>
                    <a:srgbClr val="FFFFFF"/>
                  </a:solidFill>
                </a14:hiddenFill>
              </a:ext>
            </a:extLst>
          </p:spPr>
        </p:pic>
        <p:pic>
          <p:nvPicPr>
            <p:cNvPr id="81932" name="图片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21654" y="1"/>
              <a:ext cx="1809451" cy="2398069"/>
            </a:xfrm>
            <a:prstGeom prst="rect">
              <a:avLst/>
            </a:prstGeom>
            <a:noFill/>
            <a:ln w="19050" cap="sq" cmpd="thickThin">
              <a:solidFill>
                <a:srgbClr val="7F7F7F"/>
              </a:solidFill>
              <a:miter lim="800000"/>
              <a:headEnd/>
              <a:tailEnd/>
            </a:ln>
            <a:extLst>
              <a:ext uri="{909E8E84-426E-40DD-AFC4-6F175D3DCCD1}">
                <a14:hiddenFill xmlns:a14="http://schemas.microsoft.com/office/drawing/2010/main">
                  <a:solidFill>
                    <a:srgbClr val="FFFFFF"/>
                  </a:solidFill>
                </a14:hiddenFill>
              </a:ext>
            </a:extLst>
          </p:spPr>
        </p:pic>
        <p:pic>
          <p:nvPicPr>
            <p:cNvPr id="81933" name="图片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27472" y="1"/>
              <a:ext cx="1804919" cy="2398068"/>
            </a:xfrm>
            <a:prstGeom prst="rect">
              <a:avLst/>
            </a:prstGeom>
            <a:noFill/>
            <a:ln w="19050" cap="sq" cmpd="thickThin">
              <a:solidFill>
                <a:srgbClr val="7F7F7F"/>
              </a:solidFill>
              <a:miter lim="800000"/>
              <a:headEnd/>
              <a:tailEnd/>
            </a:ln>
            <a:extLst>
              <a:ext uri="{909E8E84-426E-40DD-AFC4-6F175D3DCCD1}">
                <a14:hiddenFill xmlns:a14="http://schemas.microsoft.com/office/drawing/2010/main">
                  <a:solidFill>
                    <a:srgbClr val="FFFFFF"/>
                  </a:solidFill>
                </a14:hiddenFill>
              </a:ext>
            </a:extLst>
          </p:spPr>
        </p:pic>
        <p:pic>
          <p:nvPicPr>
            <p:cNvPr id="81934" name="图片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32391" y="0"/>
              <a:ext cx="1794415" cy="2407053"/>
            </a:xfrm>
            <a:prstGeom prst="rect">
              <a:avLst/>
            </a:prstGeom>
            <a:noFill/>
            <a:ln w="19050" cap="sq" cmpd="thickThin">
              <a:solidFill>
                <a:srgbClr val="7F7F7F"/>
              </a:solidFill>
              <a:miter lim="800000"/>
              <a:headEnd/>
              <a:tailEnd/>
            </a:ln>
            <a:extLst>
              <a:ext uri="{909E8E84-426E-40DD-AFC4-6F175D3DCCD1}">
                <a14:hiddenFill xmlns:a14="http://schemas.microsoft.com/office/drawing/2010/main">
                  <a:solidFill>
                    <a:srgbClr val="FFFFFF"/>
                  </a:solidFill>
                </a14:hiddenFill>
              </a:ext>
            </a:extLst>
          </p:spPr>
        </p:pic>
      </p:grpSp>
      <p:pic>
        <p:nvPicPr>
          <p:cNvPr id="81925" name="图片 1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33800" y="1752600"/>
            <a:ext cx="3673475" cy="1893888"/>
          </a:xfrm>
          <a:prstGeom prst="rect">
            <a:avLst/>
          </a:prstGeom>
          <a:noFill/>
          <a:ln w="12700">
            <a:solidFill>
              <a:srgbClr val="7F7F7F"/>
            </a:solidFill>
            <a:miter lim="800000"/>
            <a:headEnd/>
            <a:tailEnd/>
          </a:ln>
          <a:extLst>
            <a:ext uri="{909E8E84-426E-40DD-AFC4-6F175D3DCCD1}">
              <a14:hiddenFill xmlns:a14="http://schemas.microsoft.com/office/drawing/2010/main">
                <a:solidFill>
                  <a:srgbClr val="FFFFFF"/>
                </a:solidFill>
              </a14:hiddenFill>
            </a:ext>
          </a:extLst>
        </p:spPr>
      </p:pic>
      <p:pic>
        <p:nvPicPr>
          <p:cNvPr id="81926" name="图片 1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20000" y="1752600"/>
            <a:ext cx="1296988" cy="1914525"/>
          </a:xfrm>
          <a:prstGeom prst="rect">
            <a:avLst/>
          </a:prstGeom>
          <a:noFill/>
          <a:ln w="12700">
            <a:solidFill>
              <a:srgbClr val="7F7F7F"/>
            </a:solidFill>
            <a:miter lim="800000"/>
            <a:headEnd/>
            <a:tailEnd/>
          </a:ln>
          <a:extLst>
            <a:ext uri="{909E8E84-426E-40DD-AFC4-6F175D3DCCD1}">
              <a14:hiddenFill xmlns:a14="http://schemas.microsoft.com/office/drawing/2010/main">
                <a:solidFill>
                  <a:srgbClr val="FFFFFF"/>
                </a:solidFill>
              </a14:hiddenFill>
            </a:ext>
          </a:extLst>
        </p:spPr>
      </p:pic>
      <p:pic>
        <p:nvPicPr>
          <p:cNvPr id="81927" name="图片 1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1000" y="1752600"/>
            <a:ext cx="1517650" cy="1844675"/>
          </a:xfrm>
          <a:prstGeom prst="rect">
            <a:avLst/>
          </a:prstGeom>
          <a:noFill/>
          <a:ln w="12700">
            <a:solidFill>
              <a:srgbClr val="7F7F7F"/>
            </a:solidFill>
            <a:miter lim="800000"/>
            <a:headEnd/>
            <a:tailEnd/>
          </a:ln>
          <a:extLst>
            <a:ext uri="{909E8E84-426E-40DD-AFC4-6F175D3DCCD1}">
              <a14:hiddenFill xmlns:a14="http://schemas.microsoft.com/office/drawing/2010/main">
                <a:solidFill>
                  <a:srgbClr val="FFFFFF"/>
                </a:solidFill>
              </a14:hiddenFill>
            </a:ext>
          </a:extLst>
        </p:spPr>
      </p:pic>
      <p:pic>
        <p:nvPicPr>
          <p:cNvPr id="81928" name="图片 1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057400" y="1752600"/>
            <a:ext cx="1511300" cy="1862138"/>
          </a:xfrm>
          <a:prstGeom prst="rect">
            <a:avLst/>
          </a:prstGeom>
          <a:noFill/>
          <a:ln w="12700">
            <a:solidFill>
              <a:srgbClr val="7F7F7F"/>
            </a:solidFill>
            <a:miter lim="800000"/>
            <a:headEnd/>
            <a:tailEnd/>
          </a:ln>
          <a:extLst>
            <a:ext uri="{909E8E84-426E-40DD-AFC4-6F175D3DCCD1}">
              <a14:hiddenFill xmlns:a14="http://schemas.microsoft.com/office/drawing/2010/main">
                <a:solidFill>
                  <a:srgbClr val="FFFFFF"/>
                </a:solidFill>
              </a14:hiddenFill>
            </a:ext>
          </a:extLst>
        </p:spPr>
      </p:pic>
      <p:sp>
        <p:nvSpPr>
          <p:cNvPr id="81929" name="文本框 11"/>
          <p:cNvSpPr>
            <a:spLocks noChangeArrowheads="1"/>
          </p:cNvSpPr>
          <p:nvPr/>
        </p:nvSpPr>
        <p:spPr bwMode="auto">
          <a:xfrm>
            <a:off x="533400" y="1143000"/>
            <a:ext cx="43926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en-US" altLang="zh-CN" sz="2400" b="1">
                <a:solidFill>
                  <a:schemeClr val="tx2"/>
                </a:solidFill>
                <a:latin typeface="宋体" panose="02010600030101010101" pitchFamily="2" charset="-122"/>
                <a:sym typeface="宋体" panose="02010600030101010101" pitchFamily="2" charset="-122"/>
              </a:rPr>
              <a:t>3.</a:t>
            </a:r>
            <a:r>
              <a:rPr lang="zh-CN" altLang="en-US" sz="2400" b="1">
                <a:solidFill>
                  <a:schemeClr val="tx2"/>
                </a:solidFill>
                <a:latin typeface="宋体" panose="02010600030101010101" pitchFamily="2" charset="-122"/>
                <a:sym typeface="宋体" panose="02010600030101010101" pitchFamily="2" charset="-122"/>
              </a:rPr>
              <a:t>1.5</a:t>
            </a:r>
            <a:r>
              <a:rPr lang="en-US" altLang="zh-CN" sz="2400" b="1">
                <a:solidFill>
                  <a:schemeClr val="tx2"/>
                </a:solidFill>
                <a:latin typeface="宋体" panose="02010600030101010101" pitchFamily="2" charset="-122"/>
                <a:sym typeface="宋体" panose="02010600030101010101" pitchFamily="2" charset="-122"/>
              </a:rPr>
              <a:t> </a:t>
            </a:r>
            <a:r>
              <a:rPr lang="zh-CN" altLang="en-US" sz="2400" b="1">
                <a:solidFill>
                  <a:schemeClr val="tx2"/>
                </a:solidFill>
                <a:latin typeface="宋体" panose="02010600030101010101" pitchFamily="2" charset="-122"/>
                <a:sym typeface="宋体" panose="02010600030101010101" pitchFamily="2" charset="-122"/>
              </a:rPr>
              <a:t>感：教师节征文活动</a:t>
            </a:r>
            <a:endParaRPr lang="en-US" altLang="zh-CN" sz="2400" b="1">
              <a:solidFill>
                <a:schemeClr val="tx2"/>
              </a:solidFill>
              <a:latin typeface="宋体" panose="02010600030101010101" pitchFamily="2" charset="-122"/>
              <a:sym typeface="宋体" panose="02010600030101010101" pitchFamily="2" charset="-122"/>
            </a:endParaRPr>
          </a:p>
        </p:txBody>
      </p:sp>
    </p:spTree>
  </p:cSld>
  <p:clrMapOvr>
    <a:masterClrMapping/>
  </p:clrMapOvr>
  <p:transition spd="slow"/>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矩形 4"/>
          <p:cNvSpPr>
            <a:spLocks noChangeArrowheads="1"/>
          </p:cNvSpPr>
          <p:nvPr/>
        </p:nvSpPr>
        <p:spPr bwMode="auto">
          <a:xfrm>
            <a:off x="0" y="6540500"/>
            <a:ext cx="9144000" cy="317500"/>
          </a:xfrm>
          <a:prstGeom prst="rect">
            <a:avLst/>
          </a:prstGeom>
          <a:solidFill>
            <a:schemeClr val="tx2"/>
          </a:solidFill>
          <a:ln w="25400">
            <a:solidFill>
              <a:schemeClr val="tx2"/>
            </a:solidFill>
            <a:miter lim="800000"/>
            <a:headEnd/>
            <a:tailEnd/>
          </a:ln>
        </p:spPr>
        <p:txBody>
          <a:bodyPr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0070C0"/>
              </a:solidFill>
              <a:latin typeface="宋体" panose="02010600030101010101" pitchFamily="2" charset="-122"/>
              <a:sym typeface="宋体" panose="02010600030101010101" pitchFamily="2" charset="-122"/>
            </a:endParaRPr>
          </a:p>
        </p:txBody>
      </p:sp>
      <p:sp>
        <p:nvSpPr>
          <p:cNvPr id="82947" name="标题 1"/>
          <p:cNvSpPr>
            <a:spLocks noChangeArrowheads="1"/>
          </p:cNvSpPr>
          <p:nvPr/>
        </p:nvSpPr>
        <p:spPr bwMode="auto">
          <a:xfrm>
            <a:off x="838200" y="1905000"/>
            <a:ext cx="6623050" cy="66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zh-CN" altLang="en-US" sz="2800" b="1">
                <a:solidFill>
                  <a:srgbClr val="FF0000"/>
                </a:solidFill>
              </a:rPr>
              <a:t>3.2 第二阶段：9.20~10.20     报考科大</a:t>
            </a:r>
          </a:p>
        </p:txBody>
      </p:sp>
      <p:sp>
        <p:nvSpPr>
          <p:cNvPr id="82948" name="Text Box 4"/>
          <p:cNvSpPr txBox="1">
            <a:spLocks noChangeArrowheads="1"/>
          </p:cNvSpPr>
          <p:nvPr/>
        </p:nvSpPr>
        <p:spPr bwMode="auto">
          <a:xfrm>
            <a:off x="2362200" y="2971800"/>
            <a:ext cx="5761038"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b="1">
              <a:solidFill>
                <a:schemeClr val="tx2"/>
              </a:solidFill>
            </a:endParaRPr>
          </a:p>
          <a:p>
            <a:pPr eaLnBrk="1" hangingPunct="1"/>
            <a:r>
              <a:rPr lang="zh-CN" altLang="en-US" sz="2400" b="1">
                <a:solidFill>
                  <a:schemeClr val="tx2"/>
                </a:solidFill>
              </a:rPr>
              <a:t>       1、推免申请系统</a:t>
            </a:r>
          </a:p>
          <a:p>
            <a:pPr eaLnBrk="1" hangingPunct="1"/>
            <a:endParaRPr lang="zh-CN" altLang="en-US" sz="2400" b="1">
              <a:solidFill>
                <a:schemeClr val="tx2"/>
              </a:solidFill>
            </a:endParaRPr>
          </a:p>
          <a:p>
            <a:pPr eaLnBrk="1" hangingPunct="1"/>
            <a:r>
              <a:rPr lang="zh-CN" altLang="en-US" sz="2400" b="1">
                <a:solidFill>
                  <a:schemeClr val="tx2"/>
                </a:solidFill>
              </a:rPr>
              <a:t>       2、网络面试</a:t>
            </a:r>
          </a:p>
          <a:p>
            <a:pPr eaLnBrk="1" hangingPunct="1"/>
            <a:endParaRPr lang="zh-CN" altLang="en-US" sz="2400" b="1">
              <a:solidFill>
                <a:schemeClr val="tx2"/>
              </a:solidFill>
            </a:endParaRPr>
          </a:p>
          <a:p>
            <a:pPr eaLnBrk="1" hangingPunct="1"/>
            <a:r>
              <a:rPr lang="zh-CN" altLang="en-US" sz="2400" b="1">
                <a:solidFill>
                  <a:schemeClr val="tx2"/>
                </a:solidFill>
              </a:rPr>
              <a:t>       3、问题解答</a:t>
            </a:r>
            <a:endParaRPr lang="zh-CN" altLang="en-US" sz="2400" b="1">
              <a:solidFill>
                <a:schemeClr val="tx2"/>
              </a:solidFill>
              <a:sym typeface="Arial" panose="020B0604020202020204" pitchFamily="34" charset="0"/>
            </a:endParaRPr>
          </a:p>
        </p:txBody>
      </p:sp>
    </p:spTree>
  </p:cSld>
  <p:clrMapOvr>
    <a:masterClrMapping/>
  </p:clrMapOvr>
  <p:transition spd="slow"/>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矩形 4"/>
          <p:cNvSpPr>
            <a:spLocks noChangeArrowheads="1"/>
          </p:cNvSpPr>
          <p:nvPr/>
        </p:nvSpPr>
        <p:spPr bwMode="auto">
          <a:xfrm>
            <a:off x="0" y="6540500"/>
            <a:ext cx="9144000" cy="317500"/>
          </a:xfrm>
          <a:prstGeom prst="rect">
            <a:avLst/>
          </a:prstGeom>
          <a:solidFill>
            <a:schemeClr val="tx2"/>
          </a:solidFill>
          <a:ln w="25400">
            <a:solidFill>
              <a:schemeClr val="tx2"/>
            </a:solidFill>
            <a:miter lim="800000"/>
            <a:headEnd/>
            <a:tailEnd/>
          </a:ln>
        </p:spPr>
        <p:txBody>
          <a:bodyPr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0070C0"/>
              </a:solidFill>
              <a:latin typeface="宋体" panose="02010600030101010101" pitchFamily="2" charset="-122"/>
              <a:sym typeface="宋体" panose="02010600030101010101" pitchFamily="2" charset="-122"/>
            </a:endParaRPr>
          </a:p>
        </p:txBody>
      </p:sp>
      <p:pic>
        <p:nvPicPr>
          <p:cNvPr id="83971" name="图片 12" descr="rId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2500" y="2055813"/>
            <a:ext cx="5111750" cy="395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72" name="Text Box 4"/>
          <p:cNvSpPr>
            <a:spLocks noChangeArrowheads="1"/>
          </p:cNvSpPr>
          <p:nvPr/>
        </p:nvSpPr>
        <p:spPr bwMode="auto">
          <a:xfrm>
            <a:off x="457200" y="3276600"/>
            <a:ext cx="27305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zh-CN" altLang="en-US" b="1">
                <a:solidFill>
                  <a:srgbClr val="002060"/>
                </a:solidFill>
                <a:ea typeface="华文细黑" panose="02010600040101010101" pitchFamily="2" charset="-122"/>
                <a:sym typeface="Arial" panose="020B0604020202020204" pitchFamily="34" charset="0"/>
              </a:rPr>
              <a:t>方便与各院系，及考生的沟通，了解面试过程，加强过程管理。</a:t>
            </a:r>
            <a:endParaRPr lang="en-US" altLang="zh-CN" b="1">
              <a:solidFill>
                <a:srgbClr val="002060"/>
              </a:solidFill>
              <a:ea typeface="华文细黑" panose="02010600040101010101" pitchFamily="2" charset="-122"/>
              <a:sym typeface="Arial" panose="020B0604020202020204" pitchFamily="34" charset="0"/>
            </a:endParaRPr>
          </a:p>
        </p:txBody>
      </p:sp>
      <p:sp>
        <p:nvSpPr>
          <p:cNvPr id="83973" name="文本框 11"/>
          <p:cNvSpPr>
            <a:spLocks noChangeArrowheads="1"/>
          </p:cNvSpPr>
          <p:nvPr/>
        </p:nvSpPr>
        <p:spPr bwMode="auto">
          <a:xfrm>
            <a:off x="533400" y="1905000"/>
            <a:ext cx="43926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en-US" altLang="zh-CN" sz="2400" b="1">
                <a:solidFill>
                  <a:schemeClr val="tx2"/>
                </a:solidFill>
                <a:latin typeface="宋体" panose="02010600030101010101" pitchFamily="2" charset="-122"/>
                <a:sym typeface="宋体" panose="02010600030101010101" pitchFamily="2" charset="-122"/>
              </a:rPr>
              <a:t>3.</a:t>
            </a:r>
            <a:r>
              <a:rPr lang="zh-CN" altLang="en-US" sz="2400" b="1">
                <a:solidFill>
                  <a:schemeClr val="tx2"/>
                </a:solidFill>
                <a:latin typeface="宋体" panose="02010600030101010101" pitchFamily="2" charset="-122"/>
                <a:sym typeface="宋体" panose="02010600030101010101" pitchFamily="2" charset="-122"/>
              </a:rPr>
              <a:t>2.1</a:t>
            </a:r>
            <a:r>
              <a:rPr lang="en-US" altLang="zh-CN" sz="2400" b="1">
                <a:solidFill>
                  <a:schemeClr val="tx2"/>
                </a:solidFill>
                <a:latin typeface="宋体" panose="02010600030101010101" pitchFamily="2" charset="-122"/>
                <a:sym typeface="宋体" panose="02010600030101010101" pitchFamily="2" charset="-122"/>
              </a:rPr>
              <a:t> </a:t>
            </a:r>
            <a:r>
              <a:rPr lang="zh-CN" altLang="en-US" sz="2400" b="1">
                <a:solidFill>
                  <a:schemeClr val="tx2"/>
                </a:solidFill>
                <a:latin typeface="宋体" panose="02010600030101010101" pitchFamily="2" charset="-122"/>
                <a:sym typeface="宋体" panose="02010600030101010101" pitchFamily="2" charset="-122"/>
              </a:rPr>
              <a:t>推免申请系统</a:t>
            </a:r>
            <a:endParaRPr lang="en-US" altLang="zh-CN" sz="2400" b="1">
              <a:solidFill>
                <a:schemeClr val="tx2"/>
              </a:solidFill>
              <a:latin typeface="宋体" panose="02010600030101010101" pitchFamily="2" charset="-122"/>
              <a:sym typeface="宋体" panose="02010600030101010101" pitchFamily="2" charset="-122"/>
            </a:endParaRPr>
          </a:p>
        </p:txBody>
      </p:sp>
    </p:spTree>
  </p:cSld>
  <p:clrMapOvr>
    <a:masterClrMapping/>
  </p:clrMapOvr>
  <p:transition spd="slow"/>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矩形 4"/>
          <p:cNvSpPr>
            <a:spLocks noChangeArrowheads="1"/>
          </p:cNvSpPr>
          <p:nvPr/>
        </p:nvSpPr>
        <p:spPr bwMode="auto">
          <a:xfrm>
            <a:off x="0" y="6540500"/>
            <a:ext cx="9144000" cy="317500"/>
          </a:xfrm>
          <a:prstGeom prst="rect">
            <a:avLst/>
          </a:prstGeom>
          <a:solidFill>
            <a:schemeClr val="tx2"/>
          </a:solidFill>
          <a:ln w="25400">
            <a:solidFill>
              <a:schemeClr val="tx2"/>
            </a:solidFill>
            <a:miter lim="800000"/>
            <a:headEnd/>
            <a:tailEnd/>
          </a:ln>
        </p:spPr>
        <p:txBody>
          <a:bodyPr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0070C0"/>
              </a:solidFill>
              <a:latin typeface="宋体" panose="02010600030101010101" pitchFamily="2" charset="-122"/>
              <a:sym typeface="宋体" panose="02010600030101010101" pitchFamily="2" charset="-122"/>
            </a:endParaRPr>
          </a:p>
        </p:txBody>
      </p:sp>
      <p:sp>
        <p:nvSpPr>
          <p:cNvPr id="84995" name="文本框 11"/>
          <p:cNvSpPr>
            <a:spLocks noChangeArrowheads="1"/>
          </p:cNvSpPr>
          <p:nvPr/>
        </p:nvSpPr>
        <p:spPr bwMode="auto">
          <a:xfrm>
            <a:off x="533400" y="1752600"/>
            <a:ext cx="33131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zh-CN" altLang="en-US" sz="2400" b="1">
                <a:solidFill>
                  <a:schemeClr val="tx2"/>
                </a:solidFill>
                <a:latin typeface="宋体" panose="02010600030101010101" pitchFamily="2" charset="-122"/>
                <a:sym typeface="宋体" panose="02010600030101010101" pitchFamily="2" charset="-122"/>
              </a:rPr>
              <a:t>3.</a:t>
            </a:r>
            <a:r>
              <a:rPr lang="en-US" altLang="zh-CN" sz="2400" b="1">
                <a:solidFill>
                  <a:schemeClr val="tx2"/>
                </a:solidFill>
                <a:latin typeface="宋体" panose="02010600030101010101" pitchFamily="2" charset="-122"/>
                <a:sym typeface="宋体" panose="02010600030101010101" pitchFamily="2" charset="-122"/>
              </a:rPr>
              <a:t>2.</a:t>
            </a:r>
            <a:r>
              <a:rPr lang="zh-CN" altLang="en-US" sz="2400" b="1">
                <a:solidFill>
                  <a:schemeClr val="tx2"/>
                </a:solidFill>
                <a:latin typeface="宋体" panose="02010600030101010101" pitchFamily="2" charset="-122"/>
                <a:sym typeface="宋体" panose="02010600030101010101" pitchFamily="2" charset="-122"/>
              </a:rPr>
              <a:t>2</a:t>
            </a:r>
            <a:r>
              <a:rPr lang="en-US" altLang="zh-CN" sz="2400" b="1">
                <a:solidFill>
                  <a:schemeClr val="tx2"/>
                </a:solidFill>
                <a:latin typeface="宋体" panose="02010600030101010101" pitchFamily="2" charset="-122"/>
                <a:sym typeface="宋体" panose="02010600030101010101" pitchFamily="2" charset="-122"/>
              </a:rPr>
              <a:t>  </a:t>
            </a:r>
            <a:r>
              <a:rPr lang="zh-CN" altLang="en-US" sz="2400" b="1">
                <a:solidFill>
                  <a:schemeClr val="tx2"/>
                </a:solidFill>
                <a:latin typeface="宋体" panose="02010600030101010101" pitchFamily="2" charset="-122"/>
                <a:sym typeface="宋体" panose="02010600030101010101" pitchFamily="2" charset="-122"/>
              </a:rPr>
              <a:t>网络视频平台</a:t>
            </a:r>
            <a:endParaRPr lang="zh-CN" altLang="en-US" sz="2000" b="1">
              <a:solidFill>
                <a:schemeClr val="tx2"/>
              </a:solidFill>
              <a:latin typeface="宋体" panose="02010600030101010101" pitchFamily="2" charset="-122"/>
              <a:sym typeface="宋体" panose="02010600030101010101" pitchFamily="2" charset="-122"/>
            </a:endParaRPr>
          </a:p>
        </p:txBody>
      </p:sp>
      <p:pic>
        <p:nvPicPr>
          <p:cNvPr id="84996" name="Picture 1" descr="C:\Users\Administrator\AppData\Roaming\Tencent\Users\287336002\QQ\WinTemp\RichOle\X@]GE)6IMCV$W{]K{BO~UY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6238" y="2514600"/>
            <a:ext cx="5616575" cy="3854450"/>
          </a:xfrm>
          <a:prstGeom prst="rect">
            <a:avLst/>
          </a:prstGeom>
          <a:noFill/>
          <a:ln w="12700">
            <a:solidFill>
              <a:srgbClr val="7F7F7F"/>
            </a:solidFill>
            <a:miter lim="800000"/>
            <a:headEnd/>
            <a:tailEnd/>
          </a:ln>
          <a:extLst>
            <a:ext uri="{909E8E84-426E-40DD-AFC4-6F175D3DCCD1}">
              <a14:hiddenFill xmlns:a14="http://schemas.microsoft.com/office/drawing/2010/main">
                <a:solidFill>
                  <a:srgbClr val="FFFFFF"/>
                </a:solidFill>
              </a14:hiddenFill>
            </a:ext>
          </a:extLst>
        </p:spPr>
      </p:pic>
      <p:sp>
        <p:nvSpPr>
          <p:cNvPr id="84997" name="Rectangle 3"/>
          <p:cNvSpPr>
            <a:spLocks noChangeArrowheads="1"/>
          </p:cNvSpPr>
          <p:nvPr/>
        </p:nvSpPr>
        <p:spPr bwMode="auto">
          <a:xfrm>
            <a:off x="609600" y="2667000"/>
            <a:ext cx="2159000" cy="431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lnSpc>
                <a:spcPts val="2400"/>
              </a:lnSpc>
              <a:spcBef>
                <a:spcPct val="20000"/>
              </a:spcBef>
              <a:buFont typeface="Arial" panose="020B0604020202020204" pitchFamily="34" charset="0"/>
              <a:buChar char="•"/>
            </a:pPr>
            <a:r>
              <a:rPr lang="zh-CN" altLang="en-US" sz="1600" b="1">
                <a:solidFill>
                  <a:srgbClr val="17365D"/>
                </a:solidFill>
                <a:latin typeface="Calibri" panose="020F0502020204030204" pitchFamily="34" charset="0"/>
                <a:sym typeface="Calibri" panose="020F0502020204030204" pitchFamily="34" charset="0"/>
              </a:rPr>
              <a:t> 学生：零成本，</a:t>
            </a:r>
          </a:p>
          <a:p>
            <a:pPr eaLnBrk="1" hangingPunct="1">
              <a:lnSpc>
                <a:spcPts val="2400"/>
              </a:lnSpc>
              <a:spcBef>
                <a:spcPct val="20000"/>
              </a:spcBef>
            </a:pPr>
            <a:r>
              <a:rPr lang="zh-CN" altLang="en-US" sz="1600" b="1">
                <a:solidFill>
                  <a:srgbClr val="17365D"/>
                </a:solidFill>
                <a:latin typeface="Calibri" panose="020F0502020204030204" pitchFamily="34" charset="0"/>
                <a:sym typeface="Calibri" panose="020F0502020204030204" pitchFamily="34" charset="0"/>
              </a:rPr>
              <a:t>               无需旅途劳顿</a:t>
            </a:r>
            <a:endParaRPr lang="en-US" altLang="zh-CN" sz="1600" b="1">
              <a:solidFill>
                <a:srgbClr val="17365D"/>
              </a:solidFill>
              <a:latin typeface="Calibri" panose="020F0502020204030204" pitchFamily="34" charset="0"/>
              <a:sym typeface="Calibri" panose="020F0502020204030204" pitchFamily="34" charset="0"/>
            </a:endParaRPr>
          </a:p>
          <a:p>
            <a:pPr eaLnBrk="1" hangingPunct="1">
              <a:lnSpc>
                <a:spcPts val="2400"/>
              </a:lnSpc>
              <a:spcBef>
                <a:spcPct val="20000"/>
              </a:spcBef>
              <a:buFont typeface="Arial" panose="020B0604020202020204" pitchFamily="34" charset="0"/>
              <a:buChar char="•"/>
            </a:pPr>
            <a:r>
              <a:rPr lang="zh-CN" altLang="en-US" sz="1600" b="1">
                <a:solidFill>
                  <a:srgbClr val="17365D"/>
                </a:solidFill>
                <a:latin typeface="Calibri" panose="020F0502020204030204" pitchFamily="34" charset="0"/>
                <a:sym typeface="Calibri" panose="020F0502020204030204" pitchFamily="34" charset="0"/>
              </a:rPr>
              <a:t> 导师：灵活方便</a:t>
            </a:r>
            <a:endParaRPr lang="en-US" altLang="zh-CN" sz="1600" b="1">
              <a:solidFill>
                <a:srgbClr val="17365D"/>
              </a:solidFill>
              <a:latin typeface="Calibri" panose="020F0502020204030204" pitchFamily="34" charset="0"/>
              <a:sym typeface="Calibri" panose="020F0502020204030204" pitchFamily="34" charset="0"/>
            </a:endParaRPr>
          </a:p>
          <a:p>
            <a:pPr eaLnBrk="1" hangingPunct="1">
              <a:lnSpc>
                <a:spcPts val="2400"/>
              </a:lnSpc>
              <a:spcBef>
                <a:spcPct val="20000"/>
              </a:spcBef>
              <a:buFont typeface="Arial" panose="020B0604020202020204" pitchFamily="34" charset="0"/>
              <a:buChar char="•"/>
            </a:pPr>
            <a:r>
              <a:rPr lang="zh-CN" altLang="en-US" sz="1600" b="1">
                <a:solidFill>
                  <a:srgbClr val="17365D"/>
                </a:solidFill>
                <a:latin typeface="Calibri" panose="020F0502020204030204" pitchFamily="34" charset="0"/>
                <a:sym typeface="Calibri" panose="020F0502020204030204" pitchFamily="34" charset="0"/>
              </a:rPr>
              <a:t> 管理：全程录像，</a:t>
            </a:r>
          </a:p>
          <a:p>
            <a:pPr eaLnBrk="1" hangingPunct="1">
              <a:lnSpc>
                <a:spcPts val="2400"/>
              </a:lnSpc>
              <a:spcBef>
                <a:spcPct val="20000"/>
              </a:spcBef>
            </a:pPr>
            <a:r>
              <a:rPr lang="zh-CN" altLang="en-US" sz="1600" b="1">
                <a:solidFill>
                  <a:srgbClr val="17365D"/>
                </a:solidFill>
                <a:latin typeface="Calibri" panose="020F0502020204030204" pitchFamily="34" charset="0"/>
                <a:sym typeface="Calibri" panose="020F0502020204030204" pitchFamily="34" charset="0"/>
              </a:rPr>
              <a:t>                实时控制</a:t>
            </a:r>
            <a:endParaRPr lang="en-US" altLang="zh-CN" sz="1600" b="1">
              <a:solidFill>
                <a:srgbClr val="17365D"/>
              </a:solidFill>
              <a:latin typeface="Calibri" panose="020F0502020204030204" pitchFamily="34" charset="0"/>
              <a:sym typeface="Calibri" panose="020F0502020204030204" pitchFamily="34" charset="0"/>
            </a:endParaRPr>
          </a:p>
          <a:p>
            <a:pPr eaLnBrk="1" hangingPunct="1">
              <a:lnSpc>
                <a:spcPts val="2400"/>
              </a:lnSpc>
              <a:spcBef>
                <a:spcPct val="20000"/>
              </a:spcBef>
              <a:buFont typeface="Arial" panose="020B0604020202020204" pitchFamily="34" charset="0"/>
              <a:buChar char="•"/>
            </a:pPr>
            <a:endParaRPr lang="zh-CN" altLang="en-US" sz="1600" b="1">
              <a:solidFill>
                <a:srgbClr val="17365D"/>
              </a:solidFill>
              <a:latin typeface="Calibri" panose="020F0502020204030204" pitchFamily="34" charset="0"/>
              <a:sym typeface="Calibri" panose="020F0502020204030204" pitchFamily="34" charset="0"/>
            </a:endParaRPr>
          </a:p>
          <a:p>
            <a:pPr eaLnBrk="1" hangingPunct="1">
              <a:lnSpc>
                <a:spcPts val="2400"/>
              </a:lnSpc>
              <a:spcBef>
                <a:spcPct val="20000"/>
              </a:spcBef>
            </a:pPr>
            <a:r>
              <a:rPr lang="zh-CN" altLang="en-US" sz="1600" b="1">
                <a:solidFill>
                  <a:srgbClr val="17365D"/>
                </a:solidFill>
                <a:latin typeface="Calibri" panose="020F0502020204030204" pitchFamily="34" charset="0"/>
                <a:sym typeface="Calibri" panose="020F0502020204030204" pitchFamily="34" charset="0"/>
              </a:rPr>
              <a:t>  3600余人报名。</a:t>
            </a:r>
          </a:p>
        </p:txBody>
      </p:sp>
    </p:spTree>
  </p:cSld>
  <p:clrMapOvr>
    <a:masterClrMapping/>
  </p:clrMapOvr>
  <p:transition spd="slow"/>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矩形 4"/>
          <p:cNvSpPr>
            <a:spLocks noChangeArrowheads="1"/>
          </p:cNvSpPr>
          <p:nvPr/>
        </p:nvSpPr>
        <p:spPr bwMode="auto">
          <a:xfrm>
            <a:off x="0" y="6540500"/>
            <a:ext cx="9144000" cy="317500"/>
          </a:xfrm>
          <a:prstGeom prst="rect">
            <a:avLst/>
          </a:prstGeom>
          <a:solidFill>
            <a:schemeClr val="tx2"/>
          </a:solidFill>
          <a:ln w="25400">
            <a:solidFill>
              <a:schemeClr val="tx2"/>
            </a:solidFill>
            <a:miter lim="800000"/>
            <a:headEnd/>
            <a:tailEnd/>
          </a:ln>
        </p:spPr>
        <p:txBody>
          <a:bodyPr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0070C0"/>
              </a:solidFill>
              <a:latin typeface="宋体" panose="02010600030101010101" pitchFamily="2" charset="-122"/>
              <a:sym typeface="宋体" panose="02010600030101010101" pitchFamily="2" charset="-122"/>
            </a:endParaRPr>
          </a:p>
        </p:txBody>
      </p:sp>
      <p:pic>
        <p:nvPicPr>
          <p:cNvPr id="86019" name="Picture 2" descr="2014071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450" y="2209800"/>
            <a:ext cx="7058025" cy="3868738"/>
          </a:xfrm>
          <a:prstGeom prst="rect">
            <a:avLst/>
          </a:prstGeom>
          <a:noFill/>
          <a:ln w="19050">
            <a:solidFill>
              <a:srgbClr val="7F7F7F"/>
            </a:solidFill>
            <a:miter lim="800000"/>
            <a:headEnd/>
            <a:tailEnd/>
          </a:ln>
          <a:extLst>
            <a:ext uri="{909E8E84-426E-40DD-AFC4-6F175D3DCCD1}">
              <a14:hiddenFill xmlns:a14="http://schemas.microsoft.com/office/drawing/2010/main">
                <a:solidFill>
                  <a:srgbClr val="FFFFFF"/>
                </a:solidFill>
              </a14:hiddenFill>
            </a:ext>
          </a:extLst>
        </p:spPr>
      </p:pic>
      <p:sp>
        <p:nvSpPr>
          <p:cNvPr id="86020" name="文本框 11"/>
          <p:cNvSpPr>
            <a:spLocks noChangeArrowheads="1"/>
          </p:cNvSpPr>
          <p:nvPr/>
        </p:nvSpPr>
        <p:spPr bwMode="auto">
          <a:xfrm>
            <a:off x="609600" y="1447800"/>
            <a:ext cx="33131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zh-CN" altLang="en-US" sz="2400" b="1">
                <a:solidFill>
                  <a:schemeClr val="tx2"/>
                </a:solidFill>
                <a:latin typeface="宋体" panose="02010600030101010101" pitchFamily="2" charset="-122"/>
                <a:sym typeface="宋体" panose="02010600030101010101" pitchFamily="2" charset="-122"/>
              </a:rPr>
              <a:t>3.</a:t>
            </a:r>
            <a:r>
              <a:rPr lang="en-US" altLang="zh-CN" sz="2400" b="1">
                <a:solidFill>
                  <a:schemeClr val="tx2"/>
                </a:solidFill>
                <a:latin typeface="宋体" panose="02010600030101010101" pitchFamily="2" charset="-122"/>
                <a:sym typeface="宋体" panose="02010600030101010101" pitchFamily="2" charset="-122"/>
              </a:rPr>
              <a:t>2.</a:t>
            </a:r>
            <a:r>
              <a:rPr lang="zh-CN" altLang="en-US" sz="2400" b="1">
                <a:solidFill>
                  <a:schemeClr val="tx2"/>
                </a:solidFill>
                <a:latin typeface="宋体" panose="02010600030101010101" pitchFamily="2" charset="-122"/>
                <a:sym typeface="宋体" panose="02010600030101010101" pitchFamily="2" charset="-122"/>
              </a:rPr>
              <a:t>2</a:t>
            </a:r>
            <a:r>
              <a:rPr lang="en-US" altLang="zh-CN" sz="2400" b="1">
                <a:solidFill>
                  <a:schemeClr val="tx2"/>
                </a:solidFill>
                <a:latin typeface="宋体" panose="02010600030101010101" pitchFamily="2" charset="-122"/>
                <a:sym typeface="宋体" panose="02010600030101010101" pitchFamily="2" charset="-122"/>
              </a:rPr>
              <a:t>  </a:t>
            </a:r>
            <a:r>
              <a:rPr lang="zh-CN" altLang="en-US" sz="2400" b="1">
                <a:solidFill>
                  <a:schemeClr val="tx2"/>
                </a:solidFill>
                <a:latin typeface="宋体" panose="02010600030101010101" pitchFamily="2" charset="-122"/>
                <a:sym typeface="宋体" panose="02010600030101010101" pitchFamily="2" charset="-122"/>
              </a:rPr>
              <a:t>网络视频宣传</a:t>
            </a:r>
            <a:endParaRPr lang="zh-CN" altLang="en-US" sz="2000" b="1">
              <a:solidFill>
                <a:schemeClr val="tx2"/>
              </a:solidFill>
              <a:latin typeface="宋体" panose="02010600030101010101" pitchFamily="2" charset="-122"/>
              <a:sym typeface="宋体" panose="02010600030101010101" pitchFamily="2" charset="-122"/>
            </a:endParaRPr>
          </a:p>
        </p:txBody>
      </p:sp>
    </p:spTree>
  </p:cSld>
  <p:clrMapOvr>
    <a:masterClrMapping/>
  </p:clrMapOvr>
  <p:transition spd="slow"/>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矩形 4"/>
          <p:cNvSpPr>
            <a:spLocks noChangeArrowheads="1"/>
          </p:cNvSpPr>
          <p:nvPr/>
        </p:nvSpPr>
        <p:spPr bwMode="auto">
          <a:xfrm>
            <a:off x="0" y="6540500"/>
            <a:ext cx="9144000" cy="317500"/>
          </a:xfrm>
          <a:prstGeom prst="rect">
            <a:avLst/>
          </a:prstGeom>
          <a:solidFill>
            <a:schemeClr val="tx2"/>
          </a:solidFill>
          <a:ln w="25400">
            <a:solidFill>
              <a:schemeClr val="tx2"/>
            </a:solidFill>
            <a:miter lim="800000"/>
            <a:headEnd/>
            <a:tailEnd/>
          </a:ln>
        </p:spPr>
        <p:txBody>
          <a:bodyPr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0070C0"/>
              </a:solidFill>
              <a:latin typeface="宋体" panose="02010600030101010101" pitchFamily="2" charset="-122"/>
              <a:sym typeface="宋体" panose="02010600030101010101" pitchFamily="2" charset="-122"/>
            </a:endParaRPr>
          </a:p>
        </p:txBody>
      </p:sp>
      <p:pic>
        <p:nvPicPr>
          <p:cNvPr id="87043"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2209800"/>
            <a:ext cx="6408738" cy="101917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8704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3429000"/>
            <a:ext cx="6408738" cy="3136900"/>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8704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5025" y="2449513"/>
            <a:ext cx="2698750" cy="43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46" name="文本框 11"/>
          <p:cNvSpPr>
            <a:spLocks noChangeArrowheads="1"/>
          </p:cNvSpPr>
          <p:nvPr/>
        </p:nvSpPr>
        <p:spPr bwMode="auto">
          <a:xfrm>
            <a:off x="762000" y="1524000"/>
            <a:ext cx="41735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zh-CN" altLang="en-US" sz="2400" b="1">
                <a:solidFill>
                  <a:schemeClr val="tx2"/>
                </a:solidFill>
                <a:latin typeface="宋体" panose="02010600030101010101" pitchFamily="2" charset="-122"/>
                <a:sym typeface="宋体" panose="02010600030101010101" pitchFamily="2" charset="-122"/>
              </a:rPr>
              <a:t>3.</a:t>
            </a:r>
            <a:r>
              <a:rPr lang="en-US" altLang="zh-CN" sz="2400" b="1">
                <a:solidFill>
                  <a:schemeClr val="tx2"/>
                </a:solidFill>
                <a:latin typeface="宋体" panose="02010600030101010101" pitchFamily="2" charset="-122"/>
                <a:sym typeface="宋体" panose="02010600030101010101" pitchFamily="2" charset="-122"/>
              </a:rPr>
              <a:t>2.</a:t>
            </a:r>
            <a:r>
              <a:rPr lang="zh-CN" altLang="en-US" sz="2400" b="1">
                <a:solidFill>
                  <a:schemeClr val="tx2"/>
                </a:solidFill>
                <a:latin typeface="宋体" panose="02010600030101010101" pitchFamily="2" charset="-122"/>
                <a:sym typeface="宋体" panose="02010600030101010101" pitchFamily="2" charset="-122"/>
              </a:rPr>
              <a:t>3</a:t>
            </a:r>
            <a:r>
              <a:rPr lang="en-US" altLang="zh-CN" sz="2400" b="1">
                <a:solidFill>
                  <a:schemeClr val="tx2"/>
                </a:solidFill>
                <a:latin typeface="宋体" panose="02010600030101010101" pitchFamily="2" charset="-122"/>
                <a:sym typeface="宋体" panose="02010600030101010101" pitchFamily="2" charset="-122"/>
              </a:rPr>
              <a:t>  </a:t>
            </a:r>
            <a:r>
              <a:rPr lang="zh-CN" altLang="en-US" sz="2400" b="1">
                <a:solidFill>
                  <a:schemeClr val="tx2"/>
                </a:solidFill>
                <a:latin typeface="宋体" panose="02010600030101010101" pitchFamily="2" charset="-122"/>
                <a:sym typeface="宋体" panose="02010600030101010101" pitchFamily="2" charset="-122"/>
              </a:rPr>
              <a:t>及时解答报考问题</a:t>
            </a:r>
            <a:endParaRPr lang="zh-CN" altLang="en-US" sz="2000" b="1">
              <a:solidFill>
                <a:schemeClr val="tx2"/>
              </a:solidFill>
              <a:latin typeface="宋体" panose="02010600030101010101" pitchFamily="2" charset="-122"/>
              <a:sym typeface="宋体" panose="02010600030101010101" pitchFamily="2" charset="-122"/>
            </a:endParaRPr>
          </a:p>
        </p:txBody>
      </p:sp>
    </p:spTree>
  </p:cSld>
  <p:clrMapOvr>
    <a:masterClrMapping/>
  </p:clrMapOvr>
  <p:transition spd="slow"/>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矩形 4"/>
          <p:cNvSpPr>
            <a:spLocks noChangeArrowheads="1"/>
          </p:cNvSpPr>
          <p:nvPr/>
        </p:nvSpPr>
        <p:spPr bwMode="auto">
          <a:xfrm>
            <a:off x="0" y="6540500"/>
            <a:ext cx="9144000" cy="317500"/>
          </a:xfrm>
          <a:prstGeom prst="rect">
            <a:avLst/>
          </a:prstGeom>
          <a:solidFill>
            <a:schemeClr val="tx2"/>
          </a:solidFill>
          <a:ln w="25400">
            <a:solidFill>
              <a:schemeClr val="tx2"/>
            </a:solidFill>
            <a:miter lim="800000"/>
            <a:headEnd/>
            <a:tailEnd/>
          </a:ln>
        </p:spPr>
        <p:txBody>
          <a:bodyPr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0070C0"/>
              </a:solidFill>
              <a:latin typeface="宋体" panose="02010600030101010101" pitchFamily="2" charset="-122"/>
              <a:sym typeface="宋体" panose="02010600030101010101" pitchFamily="2" charset="-122"/>
            </a:endParaRPr>
          </a:p>
        </p:txBody>
      </p:sp>
      <p:sp>
        <p:nvSpPr>
          <p:cNvPr id="88067" name="标题 1"/>
          <p:cNvSpPr>
            <a:spLocks noChangeArrowheads="1"/>
          </p:cNvSpPr>
          <p:nvPr/>
        </p:nvSpPr>
        <p:spPr bwMode="auto">
          <a:xfrm>
            <a:off x="533400" y="2057400"/>
            <a:ext cx="6623050" cy="66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zh-CN" altLang="en-US" sz="2800" b="1">
                <a:solidFill>
                  <a:srgbClr val="FF0000"/>
                </a:solidFill>
              </a:rPr>
              <a:t>3.3 第三阶段：10.20~12.20     宣传总结</a:t>
            </a:r>
          </a:p>
        </p:txBody>
      </p:sp>
      <p:sp>
        <p:nvSpPr>
          <p:cNvPr id="88068" name="Text Box 4"/>
          <p:cNvSpPr txBox="1">
            <a:spLocks noChangeArrowheads="1"/>
          </p:cNvSpPr>
          <p:nvPr/>
        </p:nvSpPr>
        <p:spPr bwMode="auto">
          <a:xfrm>
            <a:off x="2438400" y="3048000"/>
            <a:ext cx="5761038"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b="1">
              <a:solidFill>
                <a:schemeClr val="tx2"/>
              </a:solidFill>
            </a:endParaRPr>
          </a:p>
          <a:p>
            <a:pPr eaLnBrk="1" hangingPunct="1"/>
            <a:r>
              <a:rPr lang="zh-CN" altLang="en-US" sz="2400" b="1">
                <a:solidFill>
                  <a:schemeClr val="tx2"/>
                </a:solidFill>
              </a:rPr>
              <a:t>       1、统考宣传：微电影</a:t>
            </a:r>
          </a:p>
          <a:p>
            <a:pPr eaLnBrk="1" hangingPunct="1"/>
            <a:endParaRPr lang="zh-CN" altLang="en-US" sz="2400" b="1">
              <a:solidFill>
                <a:schemeClr val="tx2"/>
              </a:solidFill>
            </a:endParaRPr>
          </a:p>
          <a:p>
            <a:pPr eaLnBrk="1" hangingPunct="1"/>
            <a:r>
              <a:rPr lang="zh-CN" altLang="en-US" sz="2400" b="1">
                <a:solidFill>
                  <a:schemeClr val="tx2"/>
                </a:solidFill>
              </a:rPr>
              <a:t>       2、总结报告</a:t>
            </a:r>
          </a:p>
          <a:p>
            <a:pPr eaLnBrk="1" hangingPunct="1"/>
            <a:endParaRPr lang="zh-CN" altLang="en-US" sz="2400" b="1">
              <a:solidFill>
                <a:schemeClr val="tx2"/>
              </a:solidFill>
            </a:endParaRPr>
          </a:p>
          <a:p>
            <a:pPr eaLnBrk="1" hangingPunct="1"/>
            <a:r>
              <a:rPr lang="zh-CN" altLang="en-US" sz="2400" b="1">
                <a:solidFill>
                  <a:schemeClr val="tx2"/>
                </a:solidFill>
              </a:rPr>
              <a:t>       3、问卷调查</a:t>
            </a:r>
            <a:endParaRPr lang="zh-CN" altLang="en-US" sz="2400" b="1">
              <a:solidFill>
                <a:schemeClr val="tx2"/>
              </a:solidFill>
              <a:sym typeface="Arial" panose="020B0604020202020204" pitchFamily="34" charset="0"/>
            </a:endParaRPr>
          </a:p>
        </p:txBody>
      </p:sp>
    </p:spTree>
  </p:cSld>
  <p:clrMapOvr>
    <a:masterClrMapping/>
  </p:clrMapOvr>
  <p:transition spd="slow"/>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矩形 4"/>
          <p:cNvSpPr>
            <a:spLocks noChangeArrowheads="1"/>
          </p:cNvSpPr>
          <p:nvPr/>
        </p:nvSpPr>
        <p:spPr bwMode="auto">
          <a:xfrm>
            <a:off x="0" y="6540500"/>
            <a:ext cx="9144000" cy="317500"/>
          </a:xfrm>
          <a:prstGeom prst="rect">
            <a:avLst/>
          </a:prstGeom>
          <a:solidFill>
            <a:schemeClr val="tx2"/>
          </a:solidFill>
          <a:ln w="25400">
            <a:solidFill>
              <a:schemeClr val="tx2"/>
            </a:solidFill>
            <a:miter lim="800000"/>
            <a:headEnd/>
            <a:tailEnd/>
          </a:ln>
        </p:spPr>
        <p:txBody>
          <a:bodyPr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0070C0"/>
              </a:solidFill>
              <a:latin typeface="宋体" panose="02010600030101010101" pitchFamily="2" charset="-122"/>
              <a:sym typeface="宋体" panose="02010600030101010101" pitchFamily="2" charset="-122"/>
            </a:endParaRPr>
          </a:p>
        </p:txBody>
      </p:sp>
      <p:sp>
        <p:nvSpPr>
          <p:cNvPr id="89091" name="矩形 7"/>
          <p:cNvSpPr>
            <a:spLocks noChangeArrowheads="1"/>
          </p:cNvSpPr>
          <p:nvPr/>
        </p:nvSpPr>
        <p:spPr bwMode="auto">
          <a:xfrm>
            <a:off x="304800" y="3657600"/>
            <a:ext cx="3635375"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just" eaLnBrk="1" hangingPunct="1"/>
            <a:r>
              <a:rPr lang="en-US" altLang="zh-CN" sz="2000">
                <a:solidFill>
                  <a:srgbClr val="002060"/>
                </a:solidFill>
                <a:latin typeface="楷体" panose="02010609060101010101" pitchFamily="49" charset="-122"/>
                <a:ea typeface="楷体" panose="02010609060101010101" pitchFamily="49" charset="-122"/>
                <a:sym typeface="楷体" panose="02010609060101010101" pitchFamily="49" charset="-122"/>
              </a:rPr>
              <a:t>    </a:t>
            </a:r>
            <a:r>
              <a:rPr lang="zh-CN" altLang="en-US" sz="2000">
                <a:solidFill>
                  <a:srgbClr val="002060"/>
                </a:solidFill>
                <a:latin typeface="楷体" panose="02010609060101010101" pitchFamily="49" charset="-122"/>
                <a:ea typeface="楷体" panose="02010609060101010101" pitchFamily="49" charset="-122"/>
                <a:sym typeface="楷体" panose="02010609060101010101" pitchFamily="49" charset="-122"/>
              </a:rPr>
              <a:t>配合研究生招生，从夏令营的美丽邂逅，到科大好声音</a:t>
            </a:r>
            <a:r>
              <a:rPr lang="en-US" altLang="zh-CN" sz="2000">
                <a:solidFill>
                  <a:srgbClr val="002060"/>
                </a:solidFill>
                <a:latin typeface="楷体" panose="02010609060101010101" pitchFamily="49" charset="-122"/>
                <a:ea typeface="楷体" panose="02010609060101010101" pitchFamily="49" charset="-122"/>
                <a:sym typeface="楷体" panose="02010609060101010101" pitchFamily="49" charset="-122"/>
              </a:rPr>
              <a:t>-</a:t>
            </a:r>
            <a:r>
              <a:rPr lang="zh-CN" altLang="en-US" sz="2000">
                <a:solidFill>
                  <a:srgbClr val="002060"/>
                </a:solidFill>
                <a:latin typeface="楷体" panose="02010609060101010101" pitchFamily="49" charset="-122"/>
                <a:ea typeface="楷体" panose="02010609060101010101" pitchFamily="49" charset="-122"/>
                <a:sym typeface="楷体" panose="02010609060101010101" pitchFamily="49" charset="-122"/>
              </a:rPr>
              <a:t>获得导师认可和指导，到科大毕业去哪里</a:t>
            </a:r>
            <a:r>
              <a:rPr lang="en-US" altLang="zh-CN" sz="2000">
                <a:solidFill>
                  <a:srgbClr val="002060"/>
                </a:solidFill>
                <a:latin typeface="楷体" panose="02010609060101010101" pitchFamily="49" charset="-122"/>
                <a:ea typeface="楷体" panose="02010609060101010101" pitchFamily="49" charset="-122"/>
                <a:sym typeface="楷体" panose="02010609060101010101" pitchFamily="49" charset="-122"/>
              </a:rPr>
              <a:t>--</a:t>
            </a:r>
            <a:r>
              <a:rPr lang="zh-CN" altLang="en-US" sz="2000">
                <a:solidFill>
                  <a:srgbClr val="002060"/>
                </a:solidFill>
                <a:latin typeface="楷体" panose="02010609060101010101" pitchFamily="49" charset="-122"/>
                <a:ea typeface="楷体" panose="02010609060101010101" pitchFamily="49" charset="-122"/>
                <a:sym typeface="楷体" panose="02010609060101010101" pitchFamily="49" charset="-122"/>
              </a:rPr>
              <a:t>成为成功校友</a:t>
            </a:r>
            <a:r>
              <a:rPr lang="en-US" altLang="zh-CN" sz="2000">
                <a:solidFill>
                  <a:srgbClr val="002060"/>
                </a:solidFill>
                <a:latin typeface="楷体" panose="02010609060101010101" pitchFamily="49" charset="-122"/>
                <a:ea typeface="楷体" panose="02010609060101010101" pitchFamily="49" charset="-122"/>
                <a:sym typeface="楷体" panose="02010609060101010101" pitchFamily="49" charset="-122"/>
              </a:rPr>
              <a:t>,</a:t>
            </a:r>
            <a:r>
              <a:rPr lang="zh-CN" altLang="en-US" sz="2000">
                <a:solidFill>
                  <a:srgbClr val="002060"/>
                </a:solidFill>
                <a:latin typeface="楷体" panose="02010609060101010101" pitchFamily="49" charset="-122"/>
                <a:ea typeface="楷体" panose="02010609060101010101" pitchFamily="49" charset="-122"/>
                <a:sym typeface="楷体" panose="02010609060101010101" pitchFamily="49" charset="-122"/>
              </a:rPr>
              <a:t>三段式介绍科大的研究生文化。</a:t>
            </a:r>
            <a:endParaRPr lang="en-US" altLang="zh-CN" sz="2000">
              <a:solidFill>
                <a:srgbClr val="002060"/>
              </a:solidFill>
              <a:latin typeface="楷体" panose="02010609060101010101" pitchFamily="49" charset="-122"/>
              <a:ea typeface="楷体" panose="02010609060101010101" pitchFamily="49" charset="-122"/>
              <a:sym typeface="楷体" panose="02010609060101010101" pitchFamily="49" charset="-122"/>
            </a:endParaRPr>
          </a:p>
          <a:p>
            <a:pPr algn="just" eaLnBrk="1" hangingPunct="1"/>
            <a:endParaRPr lang="zh-CN" altLang="en-US" sz="2000">
              <a:solidFill>
                <a:srgbClr val="002060"/>
              </a:solidFill>
              <a:latin typeface="楷体" panose="02010609060101010101" pitchFamily="49" charset="-122"/>
              <a:ea typeface="楷体" panose="02010609060101010101" pitchFamily="49" charset="-122"/>
              <a:sym typeface="楷体" panose="02010609060101010101" pitchFamily="49" charset="-122"/>
            </a:endParaRPr>
          </a:p>
          <a:p>
            <a:pPr algn="just" eaLnBrk="1" hangingPunct="1"/>
            <a:r>
              <a:rPr lang="en-US" altLang="zh-CN" sz="2000">
                <a:solidFill>
                  <a:srgbClr val="002060"/>
                </a:solidFill>
                <a:latin typeface="楷体" panose="02010609060101010101" pitchFamily="49" charset="-122"/>
                <a:ea typeface="楷体" panose="02010609060101010101" pitchFamily="49" charset="-122"/>
                <a:sym typeface="楷体" panose="02010609060101010101" pitchFamily="49" charset="-122"/>
              </a:rPr>
              <a:t>    </a:t>
            </a:r>
            <a:r>
              <a:rPr lang="zh-CN" altLang="en-US" sz="2000">
                <a:solidFill>
                  <a:srgbClr val="002060"/>
                </a:solidFill>
                <a:latin typeface="楷体" panose="02010609060101010101" pitchFamily="49" charset="-122"/>
                <a:ea typeface="楷体" panose="02010609060101010101" pitchFamily="49" charset="-122"/>
                <a:sym typeface="楷体" panose="02010609060101010101" pitchFamily="49" charset="-122"/>
              </a:rPr>
              <a:t>剧情以倒叙的方式进行，通过一个跑者找回自我的故事宣扬学校内在蕴含的坚韧、博学、育人的文化和精神。</a:t>
            </a:r>
            <a:endParaRPr lang="zh-CN" altLang="en-US" sz="2000"/>
          </a:p>
        </p:txBody>
      </p:sp>
      <p:sp>
        <p:nvSpPr>
          <p:cNvPr id="89092" name="矩形 13"/>
          <p:cNvSpPr>
            <a:spLocks noChangeArrowheads="1"/>
          </p:cNvSpPr>
          <p:nvPr/>
        </p:nvSpPr>
        <p:spPr bwMode="auto">
          <a:xfrm>
            <a:off x="457200" y="2438400"/>
            <a:ext cx="37449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en-US" altLang="zh-CN" b="1">
                <a:solidFill>
                  <a:srgbClr val="17365D"/>
                </a:solidFill>
                <a:latin typeface="Calibri" panose="020F0502020204030204" pitchFamily="34" charset="0"/>
                <a:sym typeface="Calibri" panose="020F0502020204030204" pitchFamily="34" charset="0"/>
              </a:rPr>
              <a:t>《</a:t>
            </a:r>
            <a:r>
              <a:rPr lang="zh-CN" altLang="en-US" b="1">
                <a:solidFill>
                  <a:srgbClr val="17365D"/>
                </a:solidFill>
                <a:latin typeface="Calibri" panose="020F0502020204030204" pitchFamily="34" charset="0"/>
                <a:sym typeface="宋体" panose="02010600030101010101" pitchFamily="2" charset="-122"/>
              </a:rPr>
              <a:t>溯跑</a:t>
            </a:r>
            <a:r>
              <a:rPr lang="en-US" altLang="zh-CN" b="1">
                <a:solidFill>
                  <a:srgbClr val="17365D"/>
                </a:solidFill>
                <a:latin typeface="Calibri" panose="020F0502020204030204" pitchFamily="34" charset="0"/>
                <a:sym typeface="Calibri" panose="020F0502020204030204" pitchFamily="34" charset="0"/>
              </a:rPr>
              <a:t>--</a:t>
            </a:r>
            <a:r>
              <a:rPr lang="zh-CN" altLang="en-US" b="1">
                <a:solidFill>
                  <a:srgbClr val="17365D"/>
                </a:solidFill>
                <a:latin typeface="Calibri" panose="020F0502020204030204" pitchFamily="34" charset="0"/>
                <a:sym typeface="宋体" panose="02010600030101010101" pitchFamily="2" charset="-122"/>
              </a:rPr>
              <a:t>时光</a:t>
            </a:r>
            <a:r>
              <a:rPr lang="en-US" altLang="zh-CN" b="1">
                <a:solidFill>
                  <a:srgbClr val="17365D"/>
                </a:solidFill>
                <a:latin typeface="Calibri" panose="020F0502020204030204" pitchFamily="34" charset="0"/>
                <a:sym typeface="Calibri" panose="020F0502020204030204" pitchFamily="34" charset="0"/>
              </a:rPr>
              <a:t>》</a:t>
            </a:r>
            <a:r>
              <a:rPr lang="zh-CN" altLang="en-US" b="1">
                <a:solidFill>
                  <a:srgbClr val="17365D"/>
                </a:solidFill>
                <a:latin typeface="Calibri" panose="020F0502020204030204" pitchFamily="34" charset="0"/>
                <a:sym typeface="宋体" panose="02010600030101010101" pitchFamily="2" charset="-122"/>
              </a:rPr>
              <a:t>系列三部曲</a:t>
            </a:r>
            <a:endParaRPr lang="en-US" altLang="zh-CN" b="1">
              <a:solidFill>
                <a:srgbClr val="17365D"/>
              </a:solidFill>
              <a:latin typeface="Calibri" panose="020F0502020204030204" pitchFamily="34" charset="0"/>
              <a:sym typeface="Calibri" panose="020F0502020204030204" pitchFamily="34" charset="0"/>
            </a:endParaRPr>
          </a:p>
          <a:p>
            <a:pPr eaLnBrk="1" hangingPunct="1"/>
            <a:r>
              <a:rPr lang="en-US" altLang="zh-CN" b="1">
                <a:solidFill>
                  <a:srgbClr val="17365D"/>
                </a:solidFill>
                <a:latin typeface="Calibri" panose="020F0502020204030204" pitchFamily="34" charset="0"/>
                <a:sym typeface="Calibri" panose="020F0502020204030204" pitchFamily="34" charset="0"/>
              </a:rPr>
              <a:t>         -- </a:t>
            </a:r>
            <a:r>
              <a:rPr lang="zh-CN" altLang="en-US" b="1">
                <a:solidFill>
                  <a:srgbClr val="17365D"/>
                </a:solidFill>
                <a:latin typeface="Calibri" panose="020F0502020204030204" pitchFamily="34" charset="0"/>
                <a:sym typeface="宋体" panose="02010600030101010101" pitchFamily="2" charset="-122"/>
              </a:rPr>
              <a:t>校友篇、导师篇、同学篇</a:t>
            </a:r>
          </a:p>
          <a:p>
            <a:pPr eaLnBrk="1" hangingPunct="1"/>
            <a:r>
              <a:rPr lang="zh-CN" altLang="en-US" b="1">
                <a:solidFill>
                  <a:srgbClr val="17365D"/>
                </a:solidFill>
                <a:latin typeface="Calibri" panose="020F0502020204030204" pitchFamily="34" charset="0"/>
                <a:sym typeface="宋体" panose="02010600030101010101" pitchFamily="2" charset="-122"/>
              </a:rPr>
              <a:t> </a:t>
            </a:r>
          </a:p>
        </p:txBody>
      </p:sp>
      <p:pic>
        <p:nvPicPr>
          <p:cNvPr id="89093" name="Picture 2" descr="C:\Users\Administrator\AppData\Roaming\Tencent\Users\287336002\QQ\WinTemp\RichOle\JLHTW15R%FF23QMNGY[VUM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1447800"/>
            <a:ext cx="4465638" cy="5013325"/>
          </a:xfrm>
          <a:prstGeom prst="rect">
            <a:avLst/>
          </a:prstGeom>
          <a:noFill/>
          <a:ln w="12700">
            <a:solidFill>
              <a:srgbClr val="7F7F7F"/>
            </a:solidFill>
            <a:miter lim="800000"/>
            <a:headEnd/>
            <a:tailEnd/>
          </a:ln>
          <a:extLst>
            <a:ext uri="{909E8E84-426E-40DD-AFC4-6F175D3DCCD1}">
              <a14:hiddenFill xmlns:a14="http://schemas.microsoft.com/office/drawing/2010/main">
                <a:solidFill>
                  <a:srgbClr val="FFFFFF"/>
                </a:solidFill>
              </a14:hiddenFill>
            </a:ext>
          </a:extLst>
        </p:spPr>
      </p:pic>
      <p:sp>
        <p:nvSpPr>
          <p:cNvPr id="89094" name="文本框 11"/>
          <p:cNvSpPr>
            <a:spLocks noChangeArrowheads="1"/>
          </p:cNvSpPr>
          <p:nvPr/>
        </p:nvSpPr>
        <p:spPr bwMode="auto">
          <a:xfrm>
            <a:off x="381000" y="1524000"/>
            <a:ext cx="33131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zh-CN" altLang="en-US" sz="2400" b="1">
                <a:solidFill>
                  <a:schemeClr val="tx2"/>
                </a:solidFill>
                <a:latin typeface="宋体" panose="02010600030101010101" pitchFamily="2" charset="-122"/>
                <a:sym typeface="宋体" panose="02010600030101010101" pitchFamily="2" charset="-122"/>
              </a:rPr>
              <a:t>3.3</a:t>
            </a:r>
            <a:r>
              <a:rPr lang="en-US" altLang="zh-CN" sz="2400" b="1">
                <a:solidFill>
                  <a:schemeClr val="tx2"/>
                </a:solidFill>
                <a:latin typeface="宋体" panose="02010600030101010101" pitchFamily="2" charset="-122"/>
                <a:sym typeface="宋体" panose="02010600030101010101" pitchFamily="2" charset="-122"/>
              </a:rPr>
              <a:t>.</a:t>
            </a:r>
            <a:r>
              <a:rPr lang="zh-CN" altLang="en-US" sz="2400" b="1">
                <a:solidFill>
                  <a:schemeClr val="tx2"/>
                </a:solidFill>
                <a:latin typeface="宋体" panose="02010600030101010101" pitchFamily="2" charset="-122"/>
                <a:sym typeface="宋体" panose="02010600030101010101" pitchFamily="2" charset="-122"/>
              </a:rPr>
              <a:t>1</a:t>
            </a:r>
            <a:r>
              <a:rPr lang="en-US" altLang="zh-CN" sz="2400" b="1">
                <a:solidFill>
                  <a:schemeClr val="tx2"/>
                </a:solidFill>
                <a:latin typeface="宋体" panose="02010600030101010101" pitchFamily="2" charset="-122"/>
                <a:sym typeface="宋体" panose="02010600030101010101" pitchFamily="2" charset="-122"/>
              </a:rPr>
              <a:t>  </a:t>
            </a:r>
            <a:r>
              <a:rPr lang="zh-CN" altLang="en-US" sz="2400" b="1">
                <a:solidFill>
                  <a:schemeClr val="tx2"/>
                </a:solidFill>
                <a:latin typeface="宋体" panose="02010600030101010101" pitchFamily="2" charset="-122"/>
                <a:sym typeface="宋体" panose="02010600030101010101" pitchFamily="2" charset="-122"/>
              </a:rPr>
              <a:t>微电影</a:t>
            </a:r>
            <a:endParaRPr lang="zh-CN" altLang="en-US" sz="2000" b="1">
              <a:solidFill>
                <a:schemeClr val="tx2"/>
              </a:solidFill>
              <a:latin typeface="宋体" panose="02010600030101010101" pitchFamily="2" charset="-122"/>
              <a:sym typeface="宋体" panose="02010600030101010101" pitchFamily="2" charset="-122"/>
            </a:endParaRPr>
          </a:p>
        </p:txBody>
      </p:sp>
    </p:spTree>
  </p:cSld>
  <p:clrMapOvr>
    <a:masterClrMapping/>
  </p:clrMapOvr>
  <p:transition spd="slow"/>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矩形 4"/>
          <p:cNvSpPr>
            <a:spLocks noChangeArrowheads="1"/>
          </p:cNvSpPr>
          <p:nvPr/>
        </p:nvSpPr>
        <p:spPr bwMode="auto">
          <a:xfrm>
            <a:off x="0" y="6540500"/>
            <a:ext cx="9144000" cy="317500"/>
          </a:xfrm>
          <a:prstGeom prst="rect">
            <a:avLst/>
          </a:prstGeom>
          <a:solidFill>
            <a:schemeClr val="tx2"/>
          </a:solidFill>
          <a:ln w="25400">
            <a:solidFill>
              <a:schemeClr val="tx2"/>
            </a:solidFill>
            <a:miter lim="800000"/>
            <a:headEnd/>
            <a:tailEnd/>
          </a:ln>
        </p:spPr>
        <p:txBody>
          <a:bodyPr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0070C0"/>
              </a:solidFill>
              <a:latin typeface="宋体" panose="02010600030101010101" pitchFamily="2" charset="-122"/>
              <a:sym typeface="宋体" panose="02010600030101010101" pitchFamily="2" charset="-122"/>
            </a:endParaRPr>
          </a:p>
        </p:txBody>
      </p:sp>
      <p:sp>
        <p:nvSpPr>
          <p:cNvPr id="90115" name="文本框 11"/>
          <p:cNvSpPr>
            <a:spLocks noChangeArrowheads="1"/>
          </p:cNvSpPr>
          <p:nvPr/>
        </p:nvSpPr>
        <p:spPr bwMode="auto">
          <a:xfrm>
            <a:off x="457200" y="1524000"/>
            <a:ext cx="33131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zh-CN" altLang="en-US" sz="2400" b="1">
                <a:solidFill>
                  <a:schemeClr val="tx2"/>
                </a:solidFill>
                <a:latin typeface="宋体" panose="02010600030101010101" pitchFamily="2" charset="-122"/>
                <a:sym typeface="宋体" panose="02010600030101010101" pitchFamily="2" charset="-122"/>
              </a:rPr>
              <a:t>3.3</a:t>
            </a:r>
            <a:r>
              <a:rPr lang="en-US" altLang="zh-CN" sz="2400" b="1">
                <a:solidFill>
                  <a:schemeClr val="tx2"/>
                </a:solidFill>
                <a:latin typeface="宋体" panose="02010600030101010101" pitchFamily="2" charset="-122"/>
                <a:sym typeface="宋体" panose="02010600030101010101" pitchFamily="2" charset="-122"/>
              </a:rPr>
              <a:t>.</a:t>
            </a:r>
            <a:r>
              <a:rPr lang="zh-CN" altLang="en-US" sz="2400" b="1">
                <a:solidFill>
                  <a:schemeClr val="tx2"/>
                </a:solidFill>
                <a:latin typeface="宋体" panose="02010600030101010101" pitchFamily="2" charset="-122"/>
                <a:sym typeface="宋体" panose="02010600030101010101" pitchFamily="2" charset="-122"/>
              </a:rPr>
              <a:t>2</a:t>
            </a:r>
            <a:r>
              <a:rPr lang="en-US" altLang="zh-CN" sz="2400" b="1">
                <a:solidFill>
                  <a:schemeClr val="tx2"/>
                </a:solidFill>
                <a:latin typeface="宋体" panose="02010600030101010101" pitchFamily="2" charset="-122"/>
                <a:sym typeface="宋体" panose="02010600030101010101" pitchFamily="2" charset="-122"/>
              </a:rPr>
              <a:t>  </a:t>
            </a:r>
            <a:r>
              <a:rPr lang="zh-CN" altLang="en-US" sz="2400" b="1">
                <a:solidFill>
                  <a:schemeClr val="tx2"/>
                </a:solidFill>
                <a:latin typeface="宋体" panose="02010600030101010101" pitchFamily="2" charset="-122"/>
                <a:sym typeface="宋体" panose="02010600030101010101" pitchFamily="2" charset="-122"/>
              </a:rPr>
              <a:t>总结交流</a:t>
            </a:r>
            <a:endParaRPr lang="zh-CN" altLang="en-US" sz="2000" b="1">
              <a:solidFill>
                <a:schemeClr val="tx2"/>
              </a:solidFill>
              <a:latin typeface="宋体" panose="02010600030101010101" pitchFamily="2" charset="-122"/>
              <a:sym typeface="宋体" panose="02010600030101010101" pitchFamily="2" charset="-122"/>
            </a:endParaRPr>
          </a:p>
        </p:txBody>
      </p:sp>
      <p:pic>
        <p:nvPicPr>
          <p:cNvPr id="90116"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29000" y="1295400"/>
            <a:ext cx="5321300" cy="2514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90117" name="Picture 7"/>
          <p:cNvPicPr>
            <a:picLocks noChangeAspect="1" noChangeArrowheads="1"/>
          </p:cNvPicPr>
          <p:nvPr/>
        </p:nvPicPr>
        <p:blipFill>
          <a:blip r:embed="rId3">
            <a:extLst>
              <a:ext uri="{28A0092B-C50C-407E-A947-70E740481C1C}">
                <a14:useLocalDpi xmlns:a14="http://schemas.microsoft.com/office/drawing/2010/main" val="0"/>
              </a:ext>
            </a:extLst>
          </a:blip>
          <a:srcRect t="5078" b="5623"/>
          <a:stretch>
            <a:fillRect/>
          </a:stretch>
        </p:blipFill>
        <p:spPr bwMode="auto">
          <a:xfrm>
            <a:off x="3429000" y="3962400"/>
            <a:ext cx="5319713" cy="24098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90118" name="Picture 2" descr="2014-09-27 09092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3657600"/>
            <a:ext cx="2795588"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19" name="Text Box 9"/>
          <p:cNvSpPr txBox="1">
            <a:spLocks noChangeArrowheads="1"/>
          </p:cNvSpPr>
          <p:nvPr/>
        </p:nvSpPr>
        <p:spPr bwMode="auto">
          <a:xfrm>
            <a:off x="228600" y="2667000"/>
            <a:ext cx="2881313"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zh-CN" altLang="en-US"/>
              <a:t>   </a:t>
            </a:r>
            <a:r>
              <a:rPr lang="zh-CN" altLang="en-US" b="1"/>
              <a:t> 开会总结交流，为后期宣传做准备。</a:t>
            </a:r>
          </a:p>
        </p:txBody>
      </p:sp>
    </p:spTree>
  </p:cSld>
  <p:clrMapOvr>
    <a:masterClrMapping/>
  </p:clrMapOvr>
  <p:transition spd="slow"/>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矩形 4"/>
          <p:cNvSpPr>
            <a:spLocks noChangeArrowheads="1"/>
          </p:cNvSpPr>
          <p:nvPr/>
        </p:nvSpPr>
        <p:spPr bwMode="auto">
          <a:xfrm>
            <a:off x="0" y="6540500"/>
            <a:ext cx="9144000" cy="317500"/>
          </a:xfrm>
          <a:prstGeom prst="rect">
            <a:avLst/>
          </a:prstGeom>
          <a:solidFill>
            <a:schemeClr val="tx2"/>
          </a:solidFill>
          <a:ln w="25400">
            <a:solidFill>
              <a:schemeClr val="tx2"/>
            </a:solidFill>
            <a:miter lim="800000"/>
            <a:headEnd/>
            <a:tailEnd/>
          </a:ln>
        </p:spPr>
        <p:txBody>
          <a:bodyPr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0070C0"/>
              </a:solidFill>
              <a:latin typeface="宋体" panose="02010600030101010101" pitchFamily="2" charset="-122"/>
              <a:sym typeface="宋体" panose="02010600030101010101" pitchFamily="2" charset="-122"/>
            </a:endParaRPr>
          </a:p>
        </p:txBody>
      </p:sp>
      <p:pic>
        <p:nvPicPr>
          <p:cNvPr id="91139" name="Picture 1" descr="C:\Users\Administrator\AppData\Roaming\Tencent\Users\287336002\QQ\WinTemp\RichOle\KJW]DUG(O]96SD~3[V]IA7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0" y="3352800"/>
            <a:ext cx="3733800" cy="2970213"/>
          </a:xfrm>
          <a:prstGeom prst="rect">
            <a:avLst/>
          </a:prstGeom>
          <a:noFill/>
          <a:ln w="12700">
            <a:solidFill>
              <a:srgbClr val="7F7F7F"/>
            </a:solidFill>
            <a:miter lim="800000"/>
            <a:headEnd/>
            <a:tailEnd/>
          </a:ln>
          <a:extLst>
            <a:ext uri="{909E8E84-426E-40DD-AFC4-6F175D3DCCD1}">
              <a14:hiddenFill xmlns:a14="http://schemas.microsoft.com/office/drawing/2010/main">
                <a:solidFill>
                  <a:srgbClr val="FFFFFF"/>
                </a:solidFill>
              </a14:hiddenFill>
            </a:ext>
          </a:extLst>
        </p:spPr>
      </p:pic>
      <p:pic>
        <p:nvPicPr>
          <p:cNvPr id="91140" name="Picture 2" descr="C:\Users\Administrator\AppData\Roaming\Tencent\Users\287336002\QQ\WinTemp\RichOle\8~09`SYG5%BYPL}}0H~_ZN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819400"/>
            <a:ext cx="4343400" cy="3548063"/>
          </a:xfrm>
          <a:prstGeom prst="rect">
            <a:avLst/>
          </a:prstGeom>
          <a:noFill/>
          <a:ln w="9525">
            <a:solidFill>
              <a:srgbClr val="7F7F7F"/>
            </a:solidFill>
            <a:miter lim="800000"/>
            <a:headEnd/>
            <a:tailEnd/>
          </a:ln>
          <a:extLst>
            <a:ext uri="{909E8E84-426E-40DD-AFC4-6F175D3DCCD1}">
              <a14:hiddenFill xmlns:a14="http://schemas.microsoft.com/office/drawing/2010/main">
                <a:solidFill>
                  <a:srgbClr val="FFFFFF"/>
                </a:solidFill>
              </a14:hiddenFill>
            </a:ext>
          </a:extLst>
        </p:spPr>
      </p:pic>
      <p:grpSp>
        <p:nvGrpSpPr>
          <p:cNvPr id="91141" name="组合 12"/>
          <p:cNvGrpSpPr>
            <a:grpSpLocks/>
          </p:cNvGrpSpPr>
          <p:nvPr/>
        </p:nvGrpSpPr>
        <p:grpSpPr bwMode="auto">
          <a:xfrm>
            <a:off x="4953000" y="1447800"/>
            <a:ext cx="3733800" cy="1665288"/>
            <a:chOff x="0" y="0"/>
            <a:chExt cx="3600400" cy="1224000"/>
          </a:xfrm>
        </p:grpSpPr>
        <p:pic>
          <p:nvPicPr>
            <p:cNvPr id="91144" name="Picture 3" descr="C:\Users\Administrator\AppData\Roaming\Tencent\Users\287336002\QQ\WinTemp\RichOle\LTWWW1881D1K26P]J8M1`HV.jpg"/>
            <p:cNvPicPr preferRelativeResize="0">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800000" cy="1224000"/>
            </a:xfrm>
            <a:prstGeom prst="rect">
              <a:avLst/>
            </a:prstGeom>
            <a:noFill/>
            <a:ln w="12700">
              <a:solidFill>
                <a:srgbClr val="7F7F7F"/>
              </a:solidFill>
              <a:miter lim="800000"/>
              <a:headEnd/>
              <a:tailEnd/>
            </a:ln>
            <a:extLst>
              <a:ext uri="{909E8E84-426E-40DD-AFC4-6F175D3DCCD1}">
                <a14:hiddenFill xmlns:a14="http://schemas.microsoft.com/office/drawing/2010/main">
                  <a:solidFill>
                    <a:srgbClr val="FFFFFF"/>
                  </a:solidFill>
                </a14:hiddenFill>
              </a:ext>
            </a:extLst>
          </p:spPr>
        </p:pic>
        <p:pic>
          <p:nvPicPr>
            <p:cNvPr id="91145" name="Picture 4" descr="C:\Users\Administrator\AppData\Roaming\Tencent\Users\287336002\QQ\WinTemp\RichOle\GE}Q7UVGY]F{UTD4Y$%(OEF.jpg"/>
            <p:cNvPicPr preferRelativeResize="0">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00400" y="0"/>
              <a:ext cx="1800000" cy="1224000"/>
            </a:xfrm>
            <a:prstGeom prst="rect">
              <a:avLst/>
            </a:prstGeom>
            <a:noFill/>
            <a:ln w="12700">
              <a:solidFill>
                <a:srgbClr val="7F7F7F"/>
              </a:solidFill>
              <a:miter lim="800000"/>
              <a:headEnd/>
              <a:tailEnd/>
            </a:ln>
            <a:extLst>
              <a:ext uri="{909E8E84-426E-40DD-AFC4-6F175D3DCCD1}">
                <a14:hiddenFill xmlns:a14="http://schemas.microsoft.com/office/drawing/2010/main">
                  <a:solidFill>
                    <a:srgbClr val="FFFFFF"/>
                  </a:solidFill>
                </a14:hiddenFill>
              </a:ext>
            </a:extLst>
          </p:spPr>
        </p:pic>
      </p:grpSp>
      <p:sp>
        <p:nvSpPr>
          <p:cNvPr id="91142" name="文本框 11"/>
          <p:cNvSpPr>
            <a:spLocks noChangeArrowheads="1"/>
          </p:cNvSpPr>
          <p:nvPr/>
        </p:nvSpPr>
        <p:spPr bwMode="auto">
          <a:xfrm>
            <a:off x="609600" y="1524000"/>
            <a:ext cx="33131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zh-CN" altLang="en-US" sz="2400" b="1">
                <a:solidFill>
                  <a:schemeClr val="tx2"/>
                </a:solidFill>
                <a:latin typeface="宋体" panose="02010600030101010101" pitchFamily="2" charset="-122"/>
                <a:sym typeface="宋体" panose="02010600030101010101" pitchFamily="2" charset="-122"/>
              </a:rPr>
              <a:t>3.3</a:t>
            </a:r>
            <a:r>
              <a:rPr lang="en-US" altLang="zh-CN" sz="2400" b="1">
                <a:solidFill>
                  <a:schemeClr val="tx2"/>
                </a:solidFill>
                <a:latin typeface="宋体" panose="02010600030101010101" pitchFamily="2" charset="-122"/>
                <a:sym typeface="宋体" panose="02010600030101010101" pitchFamily="2" charset="-122"/>
              </a:rPr>
              <a:t>.</a:t>
            </a:r>
            <a:r>
              <a:rPr lang="zh-CN" altLang="en-US" sz="2400" b="1">
                <a:solidFill>
                  <a:schemeClr val="tx2"/>
                </a:solidFill>
                <a:latin typeface="宋体" panose="02010600030101010101" pitchFamily="2" charset="-122"/>
                <a:sym typeface="宋体" panose="02010600030101010101" pitchFamily="2" charset="-122"/>
              </a:rPr>
              <a:t>3</a:t>
            </a:r>
            <a:r>
              <a:rPr lang="en-US" altLang="zh-CN" sz="2400" b="1">
                <a:solidFill>
                  <a:schemeClr val="tx2"/>
                </a:solidFill>
                <a:latin typeface="宋体" panose="02010600030101010101" pitchFamily="2" charset="-122"/>
                <a:sym typeface="宋体" panose="02010600030101010101" pitchFamily="2" charset="-122"/>
              </a:rPr>
              <a:t>  </a:t>
            </a:r>
            <a:r>
              <a:rPr lang="zh-CN" altLang="en-US" sz="2400" b="1">
                <a:solidFill>
                  <a:schemeClr val="tx2"/>
                </a:solidFill>
                <a:latin typeface="宋体" panose="02010600030101010101" pitchFamily="2" charset="-122"/>
                <a:sym typeface="宋体" panose="02010600030101010101" pitchFamily="2" charset="-122"/>
              </a:rPr>
              <a:t>问卷调查</a:t>
            </a:r>
            <a:endParaRPr lang="zh-CN" altLang="en-US" sz="2000" b="1">
              <a:solidFill>
                <a:schemeClr val="tx2"/>
              </a:solidFill>
              <a:latin typeface="宋体" panose="02010600030101010101" pitchFamily="2" charset="-122"/>
              <a:sym typeface="宋体" panose="02010600030101010101" pitchFamily="2" charset="-122"/>
            </a:endParaRPr>
          </a:p>
        </p:txBody>
      </p:sp>
      <p:sp>
        <p:nvSpPr>
          <p:cNvPr id="91143" name="Text Box 11"/>
          <p:cNvSpPr txBox="1">
            <a:spLocks noChangeArrowheads="1"/>
          </p:cNvSpPr>
          <p:nvPr/>
        </p:nvSpPr>
        <p:spPr bwMode="auto">
          <a:xfrm>
            <a:off x="457200" y="1981200"/>
            <a:ext cx="3744913"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zh-CN" altLang="en-US" sz="1600" b="1">
                <a:solidFill>
                  <a:srgbClr val="17365D"/>
                </a:solidFill>
                <a:latin typeface="Calibri" panose="020F0502020204030204" pitchFamily="34" charset="0"/>
                <a:sym typeface="Calibri" panose="020F0502020204030204" pitchFamily="34" charset="0"/>
              </a:rPr>
              <a:t>        通过问卷，了解夏令营、研招宣传、网络面试等工作的反响，以便不断改进。</a:t>
            </a:r>
            <a:endParaRPr lang="zh-CN" altLang="en-US" sz="1600" b="1"/>
          </a:p>
        </p:txBody>
      </p:sp>
    </p:spTree>
  </p:cSld>
  <p:clrMapOvr>
    <a:masterClrMapping/>
  </p:clrMapOvr>
  <p:transition spd="slow"/>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矩形 4"/>
          <p:cNvSpPr>
            <a:spLocks noChangeArrowheads="1"/>
          </p:cNvSpPr>
          <p:nvPr/>
        </p:nvSpPr>
        <p:spPr bwMode="auto">
          <a:xfrm>
            <a:off x="0" y="6540500"/>
            <a:ext cx="9144000" cy="317500"/>
          </a:xfrm>
          <a:prstGeom prst="rect">
            <a:avLst/>
          </a:prstGeom>
          <a:solidFill>
            <a:schemeClr val="tx2"/>
          </a:solidFill>
          <a:ln w="25400">
            <a:solidFill>
              <a:schemeClr val="tx2"/>
            </a:solidFill>
            <a:miter lim="800000"/>
            <a:headEnd/>
            <a:tailEnd/>
          </a:ln>
        </p:spPr>
        <p:txBody>
          <a:bodyPr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0070C0"/>
              </a:solidFill>
              <a:latin typeface="宋体" panose="02010600030101010101" pitchFamily="2" charset="-122"/>
              <a:sym typeface="宋体" panose="02010600030101010101" pitchFamily="2" charset="-122"/>
            </a:endParaRPr>
          </a:p>
        </p:txBody>
      </p:sp>
      <p:sp>
        <p:nvSpPr>
          <p:cNvPr id="53251" name="TextBox 4"/>
          <p:cNvSpPr>
            <a:spLocks noChangeArrowheads="1"/>
          </p:cNvSpPr>
          <p:nvPr/>
        </p:nvSpPr>
        <p:spPr bwMode="auto">
          <a:xfrm>
            <a:off x="1403350" y="3624263"/>
            <a:ext cx="136842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rgbClr val="000000"/>
                </a:solidFill>
                <a:sym typeface="Arial" panose="020B0604020202020204" pitchFamily="34" charset="0"/>
              </a:rPr>
              <a:t>7.20-10.25</a:t>
            </a:r>
            <a:endParaRPr lang="zh-CN" altLang="en-US">
              <a:solidFill>
                <a:srgbClr val="000000"/>
              </a:solidFill>
              <a:sym typeface="Arial" panose="020B0604020202020204" pitchFamily="34" charset="0"/>
            </a:endParaRPr>
          </a:p>
        </p:txBody>
      </p:sp>
      <p:cxnSp>
        <p:nvCxnSpPr>
          <p:cNvPr id="92164" name="直接箭头连接符 257"/>
          <p:cNvCxnSpPr>
            <a:cxnSpLocks noChangeShapeType="1"/>
          </p:cNvCxnSpPr>
          <p:nvPr/>
        </p:nvCxnSpPr>
        <p:spPr bwMode="auto">
          <a:xfrm>
            <a:off x="179388" y="3624263"/>
            <a:ext cx="8813800" cy="0"/>
          </a:xfrm>
          <a:prstGeom prst="straightConnector1">
            <a:avLst/>
          </a:prstGeom>
          <a:noFill/>
          <a:ln w="12700">
            <a:solidFill>
              <a:srgbClr val="7F7F7F"/>
            </a:solidFill>
            <a:round/>
            <a:headEnd/>
            <a:tailEnd type="arrow" w="med" len="med"/>
          </a:ln>
          <a:extLst>
            <a:ext uri="{909E8E84-426E-40DD-AFC4-6F175D3DCCD1}">
              <a14:hiddenFill xmlns:a14="http://schemas.microsoft.com/office/drawing/2010/main">
                <a:noFill/>
              </a14:hiddenFill>
            </a:ext>
          </a:extLst>
        </p:spPr>
      </p:cxnSp>
      <p:sp>
        <p:nvSpPr>
          <p:cNvPr id="53253" name="TextBox 37"/>
          <p:cNvSpPr>
            <a:spLocks noChangeArrowheads="1"/>
          </p:cNvSpPr>
          <p:nvPr/>
        </p:nvSpPr>
        <p:spPr bwMode="auto">
          <a:xfrm>
            <a:off x="2700338" y="3624263"/>
            <a:ext cx="108108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rgbClr val="000000"/>
                </a:solidFill>
                <a:sym typeface="Arial" panose="020B0604020202020204" pitchFamily="34" charset="0"/>
              </a:rPr>
              <a:t>8.1-9.10</a:t>
            </a:r>
            <a:endParaRPr lang="zh-CN" altLang="en-US">
              <a:solidFill>
                <a:srgbClr val="000000"/>
              </a:solidFill>
              <a:sym typeface="Arial" panose="020B0604020202020204" pitchFamily="34" charset="0"/>
            </a:endParaRPr>
          </a:p>
        </p:txBody>
      </p:sp>
      <p:sp>
        <p:nvSpPr>
          <p:cNvPr id="53254" name="TextBox 41"/>
          <p:cNvSpPr>
            <a:spLocks noChangeArrowheads="1"/>
          </p:cNvSpPr>
          <p:nvPr/>
        </p:nvSpPr>
        <p:spPr bwMode="auto">
          <a:xfrm>
            <a:off x="4067175" y="3624263"/>
            <a:ext cx="13081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rgbClr val="000000"/>
                </a:solidFill>
                <a:sym typeface="Arial" panose="020B0604020202020204" pitchFamily="34" charset="0"/>
              </a:rPr>
              <a:t> </a:t>
            </a:r>
            <a:r>
              <a:rPr lang="zh-CN" altLang="en-US">
                <a:solidFill>
                  <a:srgbClr val="000000"/>
                </a:solidFill>
                <a:sym typeface="Arial" panose="020B0604020202020204" pitchFamily="34" charset="0"/>
              </a:rPr>
              <a:t>6</a:t>
            </a:r>
            <a:r>
              <a:rPr lang="en-US" altLang="zh-CN">
                <a:solidFill>
                  <a:srgbClr val="000000"/>
                </a:solidFill>
                <a:sym typeface="Arial" panose="020B0604020202020204" pitchFamily="34" charset="0"/>
              </a:rPr>
              <a:t>.1-10.25</a:t>
            </a:r>
            <a:endParaRPr lang="zh-CN" altLang="en-US">
              <a:solidFill>
                <a:srgbClr val="000000"/>
              </a:solidFill>
              <a:sym typeface="Arial" panose="020B0604020202020204" pitchFamily="34" charset="0"/>
            </a:endParaRPr>
          </a:p>
        </p:txBody>
      </p:sp>
      <p:sp>
        <p:nvSpPr>
          <p:cNvPr id="53255" name="TextBox 63"/>
          <p:cNvSpPr>
            <a:spLocks noChangeArrowheads="1"/>
          </p:cNvSpPr>
          <p:nvPr/>
        </p:nvSpPr>
        <p:spPr bwMode="auto">
          <a:xfrm>
            <a:off x="5795963" y="3233738"/>
            <a:ext cx="9112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rgbClr val="000000"/>
                </a:solidFill>
                <a:sym typeface="Arial" panose="020B0604020202020204" pitchFamily="34" charset="0"/>
              </a:rPr>
              <a:t>11.11</a:t>
            </a:r>
            <a:endParaRPr lang="zh-CN" altLang="en-US">
              <a:solidFill>
                <a:srgbClr val="000000"/>
              </a:solidFill>
              <a:sym typeface="Arial" panose="020B0604020202020204" pitchFamily="34" charset="0"/>
            </a:endParaRPr>
          </a:p>
        </p:txBody>
      </p:sp>
      <p:sp>
        <p:nvSpPr>
          <p:cNvPr id="92168" name="TextBox 4"/>
          <p:cNvSpPr>
            <a:spLocks noChangeArrowheads="1"/>
          </p:cNvSpPr>
          <p:nvPr/>
        </p:nvSpPr>
        <p:spPr bwMode="auto">
          <a:xfrm>
            <a:off x="250825" y="3624263"/>
            <a:ext cx="106045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rgbClr val="000000"/>
                </a:solidFill>
                <a:sym typeface="Arial" panose="020B0604020202020204" pitchFamily="34" charset="0"/>
              </a:rPr>
              <a:t>7.6-7.10</a:t>
            </a:r>
            <a:endParaRPr lang="zh-CN" altLang="en-US">
              <a:solidFill>
                <a:srgbClr val="000000"/>
              </a:solidFill>
              <a:sym typeface="Arial" panose="020B0604020202020204" pitchFamily="34" charset="0"/>
            </a:endParaRPr>
          </a:p>
        </p:txBody>
      </p:sp>
      <p:sp>
        <p:nvSpPr>
          <p:cNvPr id="53257" name="直接连接符 283"/>
          <p:cNvSpPr>
            <a:spLocks noChangeShapeType="1"/>
          </p:cNvSpPr>
          <p:nvPr/>
        </p:nvSpPr>
        <p:spPr bwMode="auto">
          <a:xfrm>
            <a:off x="323850" y="3624263"/>
            <a:ext cx="3175" cy="2198687"/>
          </a:xfrm>
          <a:prstGeom prst="line">
            <a:avLst/>
          </a:prstGeom>
          <a:noFill/>
          <a:ln w="9525">
            <a:solidFill>
              <a:srgbClr val="7F7F7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3258" name="流程图: 联系 284"/>
          <p:cNvSpPr>
            <a:spLocks noChangeArrowheads="1"/>
          </p:cNvSpPr>
          <p:nvPr/>
        </p:nvSpPr>
        <p:spPr bwMode="auto">
          <a:xfrm>
            <a:off x="250825" y="5976938"/>
            <a:ext cx="169863" cy="230187"/>
          </a:xfrm>
          <a:prstGeom prst="flowChartConnector">
            <a:avLst/>
          </a:prstGeom>
          <a:solidFill>
            <a:srgbClr val="92D050"/>
          </a:solidFill>
          <a:ln w="25400">
            <a:solidFill>
              <a:srgbClr val="D8D8D8"/>
            </a:solidFill>
            <a:round/>
            <a:headEnd/>
            <a:tailEnd/>
          </a:ln>
        </p:spPr>
        <p:txBody>
          <a:bodyPr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00B050"/>
              </a:solidFill>
              <a:latin typeface="宋体" panose="02010600030101010101" pitchFamily="2" charset="-122"/>
              <a:sym typeface="宋体" panose="02010600030101010101" pitchFamily="2" charset="-122"/>
            </a:endParaRPr>
          </a:p>
        </p:txBody>
      </p:sp>
      <p:sp>
        <p:nvSpPr>
          <p:cNvPr id="53259" name="矩形 290"/>
          <p:cNvSpPr>
            <a:spLocks noChangeArrowheads="1"/>
          </p:cNvSpPr>
          <p:nvPr/>
        </p:nvSpPr>
        <p:spPr bwMode="auto">
          <a:xfrm>
            <a:off x="369888" y="5870575"/>
            <a:ext cx="45720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rgbClr val="17365D"/>
                </a:solidFill>
                <a:latin typeface="华康俪金黑W8" pitchFamily="1" charset="-122"/>
                <a:ea typeface="华康俪金黑W8" pitchFamily="1" charset="-122"/>
                <a:sym typeface="华康俪金黑W8" pitchFamily="1" charset="-122"/>
              </a:rPr>
              <a:t>10</a:t>
            </a:r>
            <a:r>
              <a:rPr lang="zh-CN" altLang="en-US">
                <a:solidFill>
                  <a:srgbClr val="17365D"/>
                </a:solidFill>
                <a:latin typeface="华康俪金黑W8" pitchFamily="1" charset="-122"/>
                <a:ea typeface="华康俪金黑W8" pitchFamily="1" charset="-122"/>
                <a:sym typeface="华康俪金黑W8" pitchFamily="1" charset="-122"/>
              </a:rPr>
              <a:t>个专业的优秀大学生夏令营</a:t>
            </a:r>
            <a:endParaRPr lang="zh-CN" altLang="en-US"/>
          </a:p>
        </p:txBody>
      </p:sp>
      <p:sp>
        <p:nvSpPr>
          <p:cNvPr id="53260" name="直接连接符 291"/>
          <p:cNvSpPr>
            <a:spLocks noChangeShapeType="1"/>
          </p:cNvSpPr>
          <p:nvPr/>
        </p:nvSpPr>
        <p:spPr bwMode="auto">
          <a:xfrm>
            <a:off x="1403350" y="3724275"/>
            <a:ext cx="3175" cy="1731963"/>
          </a:xfrm>
          <a:prstGeom prst="line">
            <a:avLst/>
          </a:prstGeom>
          <a:noFill/>
          <a:ln w="9525">
            <a:solidFill>
              <a:srgbClr val="7F7F7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3261" name="流程图: 联系 292"/>
          <p:cNvSpPr>
            <a:spLocks noChangeArrowheads="1"/>
          </p:cNvSpPr>
          <p:nvPr/>
        </p:nvSpPr>
        <p:spPr bwMode="auto">
          <a:xfrm>
            <a:off x="1331913" y="5486400"/>
            <a:ext cx="169862" cy="231775"/>
          </a:xfrm>
          <a:prstGeom prst="flowChartConnector">
            <a:avLst/>
          </a:prstGeom>
          <a:solidFill>
            <a:srgbClr val="92D050"/>
          </a:solidFill>
          <a:ln w="25400">
            <a:solidFill>
              <a:srgbClr val="D8D8D8"/>
            </a:solidFill>
            <a:round/>
            <a:headEnd/>
            <a:tailEnd/>
          </a:ln>
        </p:spPr>
        <p:txBody>
          <a:bodyPr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00B050"/>
              </a:solidFill>
              <a:latin typeface="宋体" panose="02010600030101010101" pitchFamily="2" charset="-122"/>
              <a:sym typeface="宋体" panose="02010600030101010101" pitchFamily="2" charset="-122"/>
            </a:endParaRPr>
          </a:p>
        </p:txBody>
      </p:sp>
      <p:sp>
        <p:nvSpPr>
          <p:cNvPr id="53262" name="矩形 293"/>
          <p:cNvSpPr>
            <a:spLocks noChangeArrowheads="1"/>
          </p:cNvSpPr>
          <p:nvPr/>
        </p:nvSpPr>
        <p:spPr bwMode="auto">
          <a:xfrm>
            <a:off x="1692275" y="5389563"/>
            <a:ext cx="60483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rgbClr val="17375E"/>
                </a:solidFill>
                <a:latin typeface="华康俪金黑W8" pitchFamily="1" charset="-122"/>
                <a:sym typeface="华康俪金黑W8" pitchFamily="1" charset="-122"/>
              </a:rPr>
              <a:t>网络面试系统校内培训、校外宣传和推出</a:t>
            </a:r>
            <a:endParaRPr lang="zh-CN" altLang="en-US"/>
          </a:p>
        </p:txBody>
      </p:sp>
      <p:sp>
        <p:nvSpPr>
          <p:cNvPr id="53263" name="直接连接符 295"/>
          <p:cNvSpPr>
            <a:spLocks noChangeShapeType="1"/>
          </p:cNvSpPr>
          <p:nvPr/>
        </p:nvSpPr>
        <p:spPr bwMode="auto">
          <a:xfrm>
            <a:off x="2700338" y="3724275"/>
            <a:ext cx="4762" cy="1219200"/>
          </a:xfrm>
          <a:prstGeom prst="line">
            <a:avLst/>
          </a:prstGeom>
          <a:noFill/>
          <a:ln w="9525">
            <a:solidFill>
              <a:srgbClr val="7F7F7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3264" name="流程图: 联系 296"/>
          <p:cNvSpPr>
            <a:spLocks noChangeArrowheads="1"/>
          </p:cNvSpPr>
          <p:nvPr/>
        </p:nvSpPr>
        <p:spPr bwMode="auto">
          <a:xfrm>
            <a:off x="2627313" y="4995863"/>
            <a:ext cx="169862" cy="231775"/>
          </a:xfrm>
          <a:prstGeom prst="flowChartConnector">
            <a:avLst/>
          </a:prstGeom>
          <a:solidFill>
            <a:srgbClr val="92D050"/>
          </a:solidFill>
          <a:ln w="25400">
            <a:solidFill>
              <a:srgbClr val="D8D8D8"/>
            </a:solidFill>
            <a:round/>
            <a:headEnd/>
            <a:tailEnd/>
          </a:ln>
        </p:spPr>
        <p:txBody>
          <a:bodyPr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00B050"/>
              </a:solidFill>
              <a:latin typeface="宋体" panose="02010600030101010101" pitchFamily="2" charset="-122"/>
              <a:sym typeface="宋体" panose="02010600030101010101" pitchFamily="2" charset="-122"/>
            </a:endParaRPr>
          </a:p>
        </p:txBody>
      </p:sp>
      <p:sp>
        <p:nvSpPr>
          <p:cNvPr id="53265" name="矩形 297"/>
          <p:cNvSpPr>
            <a:spLocks noChangeArrowheads="1"/>
          </p:cNvSpPr>
          <p:nvPr/>
        </p:nvSpPr>
        <p:spPr bwMode="auto">
          <a:xfrm>
            <a:off x="2843213" y="4899025"/>
            <a:ext cx="64087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rgbClr val="17375E"/>
                </a:solidFill>
                <a:ea typeface="华康俪金黑W8" pitchFamily="1" charset="-122"/>
                <a:sym typeface="华康俪金黑W8" pitchFamily="1" charset="-122"/>
              </a:rPr>
              <a:t>“</a:t>
            </a:r>
            <a:r>
              <a:rPr lang="zh-CN" altLang="en-US">
                <a:solidFill>
                  <a:srgbClr val="17375E"/>
                </a:solidFill>
                <a:latin typeface="华康俪金黑W8" pitchFamily="1" charset="-122"/>
                <a:ea typeface="华康俪金黑W8" pitchFamily="1" charset="-122"/>
                <a:sym typeface="华康俪金黑W8" pitchFamily="1" charset="-122"/>
              </a:rPr>
              <a:t>灼华三十，相思寄恩师</a:t>
            </a:r>
            <a:r>
              <a:rPr lang="zh-CN" altLang="en-US">
                <a:solidFill>
                  <a:srgbClr val="17375E"/>
                </a:solidFill>
                <a:ea typeface="华康俪金黑W8" pitchFamily="1" charset="-122"/>
                <a:sym typeface="华康俪金黑W8" pitchFamily="1" charset="-122"/>
              </a:rPr>
              <a:t>”</a:t>
            </a:r>
            <a:r>
              <a:rPr lang="zh-CN" altLang="en-US">
                <a:solidFill>
                  <a:srgbClr val="17375E"/>
                </a:solidFill>
                <a:latin typeface="华康俪金黑W8" pitchFamily="1" charset="-122"/>
                <a:ea typeface="华康俪金黑W8" pitchFamily="1" charset="-122"/>
                <a:sym typeface="华康俪金黑W8" pitchFamily="1" charset="-122"/>
              </a:rPr>
              <a:t>征文</a:t>
            </a:r>
            <a:r>
              <a:rPr lang="en-US" altLang="zh-CN">
                <a:solidFill>
                  <a:srgbClr val="17375E"/>
                </a:solidFill>
                <a:latin typeface="华康俪金黑W8" pitchFamily="1" charset="-122"/>
                <a:ea typeface="华康俪金黑W8" pitchFamily="1" charset="-122"/>
                <a:sym typeface="华康俪金黑W8" pitchFamily="1" charset="-122"/>
              </a:rPr>
              <a:t>--</a:t>
            </a:r>
            <a:r>
              <a:rPr lang="zh-CN" altLang="en-US">
                <a:solidFill>
                  <a:srgbClr val="17375E"/>
                </a:solidFill>
                <a:latin typeface="华康俪金黑W8" pitchFamily="1" charset="-122"/>
                <a:ea typeface="华康俪金黑W8" pitchFamily="1" charset="-122"/>
                <a:sym typeface="华康俪金黑W8" pitchFamily="1" charset="-122"/>
              </a:rPr>
              <a:t>给本科恩师一封信</a:t>
            </a:r>
            <a:endParaRPr lang="zh-CN" altLang="en-US"/>
          </a:p>
        </p:txBody>
      </p:sp>
      <p:sp>
        <p:nvSpPr>
          <p:cNvPr id="53266" name="直接连接符 301"/>
          <p:cNvSpPr>
            <a:spLocks noChangeShapeType="1"/>
          </p:cNvSpPr>
          <p:nvPr/>
        </p:nvSpPr>
        <p:spPr bwMode="auto">
          <a:xfrm>
            <a:off x="3995738" y="3724275"/>
            <a:ext cx="3175" cy="831850"/>
          </a:xfrm>
          <a:prstGeom prst="line">
            <a:avLst/>
          </a:prstGeom>
          <a:noFill/>
          <a:ln w="9525">
            <a:solidFill>
              <a:srgbClr val="7F7F7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3267" name="流程图: 联系 302"/>
          <p:cNvSpPr>
            <a:spLocks noChangeArrowheads="1"/>
          </p:cNvSpPr>
          <p:nvPr/>
        </p:nvSpPr>
        <p:spPr bwMode="auto">
          <a:xfrm>
            <a:off x="3924300" y="4505325"/>
            <a:ext cx="169863" cy="231775"/>
          </a:xfrm>
          <a:prstGeom prst="flowChartConnector">
            <a:avLst/>
          </a:prstGeom>
          <a:solidFill>
            <a:srgbClr val="92D050"/>
          </a:solidFill>
          <a:ln w="25400">
            <a:solidFill>
              <a:srgbClr val="D8D8D8"/>
            </a:solidFill>
            <a:round/>
            <a:headEnd/>
            <a:tailEnd/>
          </a:ln>
        </p:spPr>
        <p:txBody>
          <a:bodyPr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00B050"/>
              </a:solidFill>
              <a:latin typeface="宋体" panose="02010600030101010101" pitchFamily="2" charset="-122"/>
              <a:sym typeface="宋体" panose="02010600030101010101" pitchFamily="2" charset="-122"/>
            </a:endParaRPr>
          </a:p>
        </p:txBody>
      </p:sp>
      <p:sp>
        <p:nvSpPr>
          <p:cNvPr id="53268" name="矩形 303"/>
          <p:cNvSpPr>
            <a:spLocks noChangeArrowheads="1"/>
          </p:cNvSpPr>
          <p:nvPr/>
        </p:nvSpPr>
        <p:spPr bwMode="auto">
          <a:xfrm>
            <a:off x="4211638" y="4311650"/>
            <a:ext cx="56165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rgbClr val="17375E"/>
                </a:solidFill>
                <a:ea typeface="华康俪金黑W8" pitchFamily="1" charset="-122"/>
                <a:sym typeface="华康俪金黑W8" pitchFamily="1" charset="-122"/>
              </a:rPr>
              <a:t>“</a:t>
            </a:r>
            <a:r>
              <a:rPr lang="zh-CN" altLang="en-US">
                <a:solidFill>
                  <a:srgbClr val="17375E"/>
                </a:solidFill>
                <a:latin typeface="华康俪金黑W8" pitchFamily="1" charset="-122"/>
                <a:ea typeface="华康俪金黑W8" pitchFamily="1" charset="-122"/>
                <a:sym typeface="华康俪金黑W8" pitchFamily="1" charset="-122"/>
              </a:rPr>
              <a:t>学长喊你来科大</a:t>
            </a:r>
            <a:r>
              <a:rPr lang="zh-CN" altLang="en-US">
                <a:solidFill>
                  <a:srgbClr val="17375E"/>
                </a:solidFill>
                <a:ea typeface="华康俪金黑W8" pitchFamily="1" charset="-122"/>
                <a:sym typeface="华康俪金黑W8" pitchFamily="1" charset="-122"/>
              </a:rPr>
              <a:t>”</a:t>
            </a:r>
            <a:r>
              <a:rPr lang="zh-CN" altLang="en-US">
                <a:solidFill>
                  <a:srgbClr val="17375E"/>
                </a:solidFill>
                <a:latin typeface="华康俪金黑W8" pitchFamily="1" charset="-122"/>
                <a:ea typeface="华康俪金黑W8" pitchFamily="1" charset="-122"/>
                <a:sym typeface="华康俪金黑W8" pitchFamily="1" charset="-122"/>
              </a:rPr>
              <a:t>的学生网络宣传活动</a:t>
            </a:r>
            <a:endParaRPr lang="zh-CN" altLang="en-US"/>
          </a:p>
        </p:txBody>
      </p:sp>
      <p:sp>
        <p:nvSpPr>
          <p:cNvPr id="53269" name="直接连接符 309"/>
          <p:cNvSpPr>
            <a:spLocks noChangeShapeType="1"/>
          </p:cNvSpPr>
          <p:nvPr/>
        </p:nvSpPr>
        <p:spPr bwMode="auto">
          <a:xfrm flipH="1">
            <a:off x="5795963" y="2352675"/>
            <a:ext cx="4762" cy="1246188"/>
          </a:xfrm>
          <a:prstGeom prst="line">
            <a:avLst/>
          </a:prstGeom>
          <a:noFill/>
          <a:ln w="9525">
            <a:solidFill>
              <a:srgbClr val="7F7F7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3270" name="流程图: 联系 310"/>
          <p:cNvSpPr>
            <a:spLocks noChangeArrowheads="1"/>
          </p:cNvSpPr>
          <p:nvPr/>
        </p:nvSpPr>
        <p:spPr bwMode="auto">
          <a:xfrm>
            <a:off x="5724525" y="2254250"/>
            <a:ext cx="169863" cy="230188"/>
          </a:xfrm>
          <a:prstGeom prst="flowChartConnector">
            <a:avLst/>
          </a:prstGeom>
          <a:solidFill>
            <a:srgbClr val="92D050"/>
          </a:solidFill>
          <a:ln w="25400">
            <a:solidFill>
              <a:srgbClr val="D8D8D8"/>
            </a:solidFill>
            <a:round/>
            <a:headEnd/>
            <a:tailEnd/>
          </a:ln>
        </p:spPr>
        <p:txBody>
          <a:bodyPr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00B050"/>
              </a:solidFill>
              <a:latin typeface="宋体" panose="02010600030101010101" pitchFamily="2" charset="-122"/>
              <a:sym typeface="宋体" panose="02010600030101010101" pitchFamily="2" charset="-122"/>
            </a:endParaRPr>
          </a:p>
        </p:txBody>
      </p:sp>
      <p:sp>
        <p:nvSpPr>
          <p:cNvPr id="53271" name="矩形 325"/>
          <p:cNvSpPr>
            <a:spLocks noChangeArrowheads="1"/>
          </p:cNvSpPr>
          <p:nvPr/>
        </p:nvSpPr>
        <p:spPr bwMode="auto">
          <a:xfrm>
            <a:off x="2438400" y="1600200"/>
            <a:ext cx="6985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rgbClr val="17365D"/>
                </a:solidFill>
                <a:latin typeface="华康俪金黑W8" pitchFamily="1" charset="-122"/>
                <a:ea typeface="华康俪金黑W8" pitchFamily="1" charset="-122"/>
                <a:sym typeface="华康俪金黑W8" pitchFamily="1" charset="-122"/>
              </a:rPr>
              <a:t>不断实践的微博、微信、微电影、论坛、社交网络等微宣传</a:t>
            </a:r>
            <a:endParaRPr lang="zh-CN" altLang="en-US"/>
          </a:p>
        </p:txBody>
      </p:sp>
      <p:sp>
        <p:nvSpPr>
          <p:cNvPr id="53272" name="矩形 34"/>
          <p:cNvSpPr>
            <a:spLocks noChangeArrowheads="1"/>
          </p:cNvSpPr>
          <p:nvPr/>
        </p:nvSpPr>
        <p:spPr bwMode="auto">
          <a:xfrm>
            <a:off x="5867400" y="2352675"/>
            <a:ext cx="29527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rgbClr val="17375E"/>
                </a:solidFill>
                <a:latin typeface="华康俪金黑W8" pitchFamily="1" charset="-122"/>
                <a:sym typeface="华康俪金黑W8" pitchFamily="1" charset="-122"/>
              </a:rPr>
              <a:t>《</a:t>
            </a:r>
            <a:r>
              <a:rPr lang="zh-CN" altLang="en-US">
                <a:solidFill>
                  <a:srgbClr val="17375E"/>
                </a:solidFill>
                <a:latin typeface="华康俪金黑W8" pitchFamily="1" charset="-122"/>
                <a:sym typeface="华康俪金黑W8" pitchFamily="1" charset="-122"/>
              </a:rPr>
              <a:t>溯跑</a:t>
            </a:r>
            <a:r>
              <a:rPr lang="en-US" altLang="zh-CN">
                <a:solidFill>
                  <a:srgbClr val="17375E"/>
                </a:solidFill>
                <a:latin typeface="华康俪金黑W8" pitchFamily="1" charset="-122"/>
                <a:sym typeface="华康俪金黑W8" pitchFamily="1" charset="-122"/>
              </a:rPr>
              <a:t>.</a:t>
            </a:r>
            <a:r>
              <a:rPr lang="zh-CN" altLang="en-US">
                <a:solidFill>
                  <a:srgbClr val="17375E"/>
                </a:solidFill>
                <a:latin typeface="华康俪金黑W8" pitchFamily="1" charset="-122"/>
                <a:sym typeface="华康俪金黑W8" pitchFamily="1" charset="-122"/>
              </a:rPr>
              <a:t>时光</a:t>
            </a:r>
            <a:r>
              <a:rPr lang="en-US" altLang="zh-CN">
                <a:solidFill>
                  <a:srgbClr val="17375E"/>
                </a:solidFill>
                <a:latin typeface="华康俪金黑W8" pitchFamily="1" charset="-122"/>
                <a:sym typeface="华康俪金黑W8" pitchFamily="1" charset="-122"/>
              </a:rPr>
              <a:t>》</a:t>
            </a:r>
            <a:r>
              <a:rPr lang="zh-CN" altLang="en-US">
                <a:solidFill>
                  <a:srgbClr val="17375E"/>
                </a:solidFill>
                <a:latin typeface="华康俪金黑W8" pitchFamily="1" charset="-122"/>
                <a:sym typeface="华康俪金黑W8" pitchFamily="1" charset="-122"/>
              </a:rPr>
              <a:t>微电影首映</a:t>
            </a:r>
            <a:endParaRPr lang="zh-CN" altLang="en-US"/>
          </a:p>
        </p:txBody>
      </p:sp>
      <p:sp>
        <p:nvSpPr>
          <p:cNvPr id="92185" name="Rectangle 3"/>
          <p:cNvSpPr>
            <a:spLocks noChangeArrowheads="1"/>
          </p:cNvSpPr>
          <p:nvPr/>
        </p:nvSpPr>
        <p:spPr bwMode="auto">
          <a:xfrm>
            <a:off x="533400" y="304800"/>
            <a:ext cx="3744913" cy="68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spcBef>
                <a:spcPct val="20000"/>
              </a:spcBef>
              <a:buFont typeface="Arial" panose="020B0604020202020204" pitchFamily="34" charset="0"/>
              <a:buChar char="•"/>
            </a:pPr>
            <a:r>
              <a:rPr lang="zh-CN" altLang="en-US" sz="2400" b="1">
                <a:solidFill>
                  <a:schemeClr val="tx2"/>
                </a:solidFill>
                <a:latin typeface="宋体" panose="02010600030101010101" pitchFamily="2" charset="-122"/>
                <a:sym typeface="Calibri" panose="020F0502020204030204" pitchFamily="34" charset="0"/>
              </a:rPr>
              <a:t> </a:t>
            </a:r>
            <a:r>
              <a:rPr lang="zh-CN" altLang="en-US" sz="4400" b="1">
                <a:solidFill>
                  <a:srgbClr val="FF0000"/>
                </a:solidFill>
                <a:latin typeface="宋体" panose="02010600030101010101" pitchFamily="2" charset="-122"/>
                <a:sym typeface="Calibri" panose="020F0502020204030204" pitchFamily="34" charset="0"/>
              </a:rPr>
              <a:t>研招活动时间轴</a:t>
            </a:r>
            <a:endParaRPr lang="en-US" altLang="zh-CN" sz="4400" b="1">
              <a:solidFill>
                <a:srgbClr val="FF0000"/>
              </a:solidFill>
              <a:latin typeface="宋体" panose="02010600030101010101" pitchFamily="2" charset="-122"/>
              <a:sym typeface="Calibri" panose="020F0502020204030204" pitchFamily="34" charset="0"/>
            </a:endParaRPr>
          </a:p>
        </p:txBody>
      </p:sp>
      <p:sp>
        <p:nvSpPr>
          <p:cNvPr id="53274" name="直接连接符 309"/>
          <p:cNvSpPr>
            <a:spLocks noChangeShapeType="1"/>
          </p:cNvSpPr>
          <p:nvPr/>
        </p:nvSpPr>
        <p:spPr bwMode="auto">
          <a:xfrm flipH="1">
            <a:off x="541338" y="2328863"/>
            <a:ext cx="4762" cy="1246187"/>
          </a:xfrm>
          <a:prstGeom prst="line">
            <a:avLst/>
          </a:prstGeom>
          <a:noFill/>
          <a:ln w="9525">
            <a:solidFill>
              <a:srgbClr val="7F7F7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3275" name="流程图: 联系 310"/>
          <p:cNvSpPr>
            <a:spLocks noChangeArrowheads="1"/>
          </p:cNvSpPr>
          <p:nvPr/>
        </p:nvSpPr>
        <p:spPr bwMode="auto">
          <a:xfrm>
            <a:off x="469900" y="2232025"/>
            <a:ext cx="169863" cy="228600"/>
          </a:xfrm>
          <a:prstGeom prst="flowChartConnector">
            <a:avLst/>
          </a:prstGeom>
          <a:solidFill>
            <a:srgbClr val="92D050"/>
          </a:solidFill>
          <a:ln w="25400">
            <a:solidFill>
              <a:srgbClr val="D8D8D8"/>
            </a:solidFill>
            <a:round/>
            <a:headEnd/>
            <a:tailEnd/>
          </a:ln>
        </p:spPr>
        <p:txBody>
          <a:bodyPr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00B050"/>
              </a:solidFill>
              <a:latin typeface="宋体" panose="02010600030101010101" pitchFamily="2" charset="-122"/>
              <a:sym typeface="宋体" panose="02010600030101010101" pitchFamily="2" charset="-122"/>
            </a:endParaRPr>
          </a:p>
        </p:txBody>
      </p:sp>
      <p:sp>
        <p:nvSpPr>
          <p:cNvPr id="53276" name="直接连接符 309"/>
          <p:cNvSpPr>
            <a:spLocks noChangeShapeType="1"/>
          </p:cNvSpPr>
          <p:nvPr/>
        </p:nvSpPr>
        <p:spPr bwMode="auto">
          <a:xfrm flipH="1">
            <a:off x="2032000" y="2306638"/>
            <a:ext cx="4763" cy="1246187"/>
          </a:xfrm>
          <a:prstGeom prst="line">
            <a:avLst/>
          </a:prstGeom>
          <a:noFill/>
          <a:ln w="9525">
            <a:solidFill>
              <a:srgbClr val="7F7F7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3277" name="流程图: 联系 310"/>
          <p:cNvSpPr>
            <a:spLocks noChangeArrowheads="1"/>
          </p:cNvSpPr>
          <p:nvPr/>
        </p:nvSpPr>
        <p:spPr bwMode="auto">
          <a:xfrm>
            <a:off x="1958975" y="2209800"/>
            <a:ext cx="171450" cy="228600"/>
          </a:xfrm>
          <a:prstGeom prst="flowChartConnector">
            <a:avLst/>
          </a:prstGeom>
          <a:solidFill>
            <a:srgbClr val="92D050"/>
          </a:solidFill>
          <a:ln w="25400">
            <a:solidFill>
              <a:srgbClr val="D8D8D8"/>
            </a:solidFill>
            <a:round/>
            <a:headEnd/>
            <a:tailEnd/>
          </a:ln>
        </p:spPr>
        <p:txBody>
          <a:bodyPr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00B050"/>
              </a:solidFill>
              <a:latin typeface="宋体" panose="02010600030101010101" pitchFamily="2" charset="-122"/>
              <a:sym typeface="宋体" panose="02010600030101010101" pitchFamily="2" charset="-122"/>
            </a:endParaRPr>
          </a:p>
        </p:txBody>
      </p:sp>
      <p:sp>
        <p:nvSpPr>
          <p:cNvPr id="53278" name="TextBox 63"/>
          <p:cNvSpPr>
            <a:spLocks noChangeArrowheads="1"/>
          </p:cNvSpPr>
          <p:nvPr/>
        </p:nvSpPr>
        <p:spPr bwMode="auto">
          <a:xfrm>
            <a:off x="1978025" y="3211513"/>
            <a:ext cx="79375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rgbClr val="000000"/>
                </a:solidFill>
                <a:sym typeface="Arial" panose="020B0604020202020204" pitchFamily="34" charset="0"/>
              </a:rPr>
              <a:t>7</a:t>
            </a:r>
            <a:r>
              <a:rPr lang="en-US" altLang="zh-CN">
                <a:solidFill>
                  <a:srgbClr val="000000"/>
                </a:solidFill>
                <a:sym typeface="Arial" panose="020B0604020202020204" pitchFamily="34" charset="0"/>
              </a:rPr>
              <a:t>.</a:t>
            </a:r>
            <a:r>
              <a:rPr lang="zh-CN" altLang="en-US">
                <a:solidFill>
                  <a:srgbClr val="000000"/>
                </a:solidFill>
                <a:sym typeface="Arial" panose="020B0604020202020204" pitchFamily="34" charset="0"/>
              </a:rPr>
              <a:t>28 </a:t>
            </a:r>
          </a:p>
        </p:txBody>
      </p:sp>
      <p:sp>
        <p:nvSpPr>
          <p:cNvPr id="53279" name="TextBox 63"/>
          <p:cNvSpPr>
            <a:spLocks noChangeArrowheads="1"/>
          </p:cNvSpPr>
          <p:nvPr/>
        </p:nvSpPr>
        <p:spPr bwMode="auto">
          <a:xfrm>
            <a:off x="527050" y="3187700"/>
            <a:ext cx="17414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rgbClr val="000000"/>
                </a:solidFill>
                <a:sym typeface="Arial" panose="020B0604020202020204" pitchFamily="34" charset="0"/>
              </a:rPr>
              <a:t>7.8</a:t>
            </a:r>
          </a:p>
        </p:txBody>
      </p:sp>
      <p:sp>
        <p:nvSpPr>
          <p:cNvPr id="53280" name="TextBox 63"/>
          <p:cNvSpPr>
            <a:spLocks noChangeArrowheads="1"/>
          </p:cNvSpPr>
          <p:nvPr/>
        </p:nvSpPr>
        <p:spPr bwMode="auto">
          <a:xfrm>
            <a:off x="539750" y="2414588"/>
            <a:ext cx="132715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rgbClr val="000000"/>
                </a:solidFill>
                <a:sym typeface="Arial" panose="020B0604020202020204" pitchFamily="34" charset="0"/>
              </a:rPr>
              <a:t>官方微博</a:t>
            </a:r>
          </a:p>
        </p:txBody>
      </p:sp>
      <p:sp>
        <p:nvSpPr>
          <p:cNvPr id="53281" name="TextBox 63"/>
          <p:cNvSpPr>
            <a:spLocks noChangeArrowheads="1"/>
          </p:cNvSpPr>
          <p:nvPr/>
        </p:nvSpPr>
        <p:spPr bwMode="auto">
          <a:xfrm>
            <a:off x="2105025" y="2408238"/>
            <a:ext cx="23066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zh-CN" altLang="en-US">
                <a:ea typeface="黑体" panose="02010609060101010101" pitchFamily="49" charset="-122"/>
                <a:sym typeface="Arial" panose="020B0604020202020204" pitchFamily="34" charset="0"/>
              </a:rPr>
              <a:t>推免系统启动</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withEffect">
                                  <p:stCondLst>
                                    <p:cond delay="0"/>
                                  </p:stCondLst>
                                  <p:childTnLst>
                                    <p:set>
                                      <p:cBhvr>
                                        <p:cTn id="6" dur="1" fill="hold">
                                          <p:stCondLst>
                                            <p:cond delay="0"/>
                                          </p:stCondLst>
                                        </p:cTn>
                                        <p:tgtEl>
                                          <p:spTgt spid="53257"/>
                                        </p:tgtEl>
                                        <p:attrNameLst>
                                          <p:attrName>style.visibility</p:attrName>
                                        </p:attrNameLst>
                                      </p:cBhvr>
                                      <p:to>
                                        <p:strVal val="visible"/>
                                      </p:to>
                                    </p:set>
                                    <p:animEffect>
                                      <p:cBhvr>
                                        <p:cTn id="7" dur="500"/>
                                        <p:tgtEl>
                                          <p:spTgt spid="53257"/>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3258"/>
                                        </p:tgtEl>
                                        <p:attrNameLst>
                                          <p:attrName>style.visibility</p:attrName>
                                        </p:attrNameLst>
                                      </p:cBhvr>
                                      <p:to>
                                        <p:strVal val="visible"/>
                                      </p:to>
                                    </p:set>
                                    <p:animEffect>
                                      <p:cBhvr>
                                        <p:cTn id="11" dur="500"/>
                                        <p:tgtEl>
                                          <p:spTgt spid="53258"/>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3259"/>
                                        </p:tgtEl>
                                        <p:attrNameLst>
                                          <p:attrName>style.visibility</p:attrName>
                                        </p:attrNameLst>
                                      </p:cBhvr>
                                      <p:to>
                                        <p:strVal val="visible"/>
                                      </p:to>
                                    </p:set>
                                    <p:animEffect>
                                      <p:cBhvr>
                                        <p:cTn id="15" dur="1000"/>
                                        <p:tgtEl>
                                          <p:spTgt spid="53259"/>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53251"/>
                                        </p:tgtEl>
                                        <p:attrNameLst>
                                          <p:attrName>style.visibility</p:attrName>
                                        </p:attrNameLst>
                                      </p:cBhvr>
                                      <p:to>
                                        <p:strVal val="visible"/>
                                      </p:to>
                                    </p:set>
                                    <p:animEffect>
                                      <p:cBhvr>
                                        <p:cTn id="20" dur="500"/>
                                        <p:tgtEl>
                                          <p:spTgt spid="53251"/>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53260"/>
                                        </p:tgtEl>
                                        <p:attrNameLst>
                                          <p:attrName>style.visibility</p:attrName>
                                        </p:attrNameLst>
                                      </p:cBhvr>
                                      <p:to>
                                        <p:strVal val="visible"/>
                                      </p:to>
                                    </p:set>
                                    <p:animEffect>
                                      <p:cBhvr>
                                        <p:cTn id="23" dur="500"/>
                                        <p:tgtEl>
                                          <p:spTgt spid="53260"/>
                                        </p:tgtEl>
                                      </p:cBhvr>
                                    </p:animEffect>
                                  </p:childTnLst>
                                </p:cTn>
                              </p:par>
                            </p:childTnLst>
                          </p:cTn>
                        </p:par>
                        <p:par>
                          <p:cTn id="24" fill="hold" nodeType="afterGroup">
                            <p:stCondLst>
                              <p:cond delay="500"/>
                            </p:stCondLst>
                            <p:childTnLst>
                              <p:par>
                                <p:cTn id="25" presetID="22" presetClass="entr" presetSubtype="4" fill="hold" grpId="0" nodeType="afterEffect">
                                  <p:stCondLst>
                                    <p:cond delay="0"/>
                                  </p:stCondLst>
                                  <p:childTnLst>
                                    <p:set>
                                      <p:cBhvr>
                                        <p:cTn id="26" dur="1" fill="hold">
                                          <p:stCondLst>
                                            <p:cond delay="0"/>
                                          </p:stCondLst>
                                        </p:cTn>
                                        <p:tgtEl>
                                          <p:spTgt spid="53261"/>
                                        </p:tgtEl>
                                        <p:attrNameLst>
                                          <p:attrName>style.visibility</p:attrName>
                                        </p:attrNameLst>
                                      </p:cBhvr>
                                      <p:to>
                                        <p:strVal val="visible"/>
                                      </p:to>
                                    </p:set>
                                    <p:animEffect>
                                      <p:cBhvr>
                                        <p:cTn id="27" dur="500"/>
                                        <p:tgtEl>
                                          <p:spTgt spid="53261"/>
                                        </p:tgtEl>
                                      </p:cBhvr>
                                    </p:animEffect>
                                  </p:childTnLst>
                                </p:cTn>
                              </p:par>
                            </p:childTnLst>
                          </p:cTn>
                        </p:par>
                        <p:par>
                          <p:cTn id="28" fill="hold" nodeType="afterGroup">
                            <p:stCondLst>
                              <p:cond delay="1000"/>
                            </p:stCondLst>
                            <p:childTnLst>
                              <p:par>
                                <p:cTn id="29" presetID="22" presetClass="entr" presetSubtype="8" fill="hold" grpId="0" nodeType="afterEffect">
                                  <p:stCondLst>
                                    <p:cond delay="0"/>
                                  </p:stCondLst>
                                  <p:childTnLst>
                                    <p:set>
                                      <p:cBhvr>
                                        <p:cTn id="30" dur="1" fill="hold">
                                          <p:stCondLst>
                                            <p:cond delay="0"/>
                                          </p:stCondLst>
                                        </p:cTn>
                                        <p:tgtEl>
                                          <p:spTgt spid="53262"/>
                                        </p:tgtEl>
                                        <p:attrNameLst>
                                          <p:attrName>style.visibility</p:attrName>
                                        </p:attrNameLst>
                                      </p:cBhvr>
                                      <p:to>
                                        <p:strVal val="visible"/>
                                      </p:to>
                                    </p:set>
                                    <p:animEffect>
                                      <p:cBhvr>
                                        <p:cTn id="31" dur="1000"/>
                                        <p:tgtEl>
                                          <p:spTgt spid="53262"/>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53253"/>
                                        </p:tgtEl>
                                        <p:attrNameLst>
                                          <p:attrName>style.visibility</p:attrName>
                                        </p:attrNameLst>
                                      </p:cBhvr>
                                      <p:to>
                                        <p:strVal val="visible"/>
                                      </p:to>
                                    </p:set>
                                    <p:animEffect>
                                      <p:cBhvr>
                                        <p:cTn id="36" dur="500"/>
                                        <p:tgtEl>
                                          <p:spTgt spid="53253"/>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53263"/>
                                        </p:tgtEl>
                                        <p:attrNameLst>
                                          <p:attrName>style.visibility</p:attrName>
                                        </p:attrNameLst>
                                      </p:cBhvr>
                                      <p:to>
                                        <p:strVal val="visible"/>
                                      </p:to>
                                    </p:set>
                                    <p:animEffect>
                                      <p:cBhvr>
                                        <p:cTn id="39" dur="500"/>
                                        <p:tgtEl>
                                          <p:spTgt spid="53263"/>
                                        </p:tgtEl>
                                      </p:cBhvr>
                                    </p:animEffect>
                                  </p:childTnLst>
                                </p:cTn>
                              </p:par>
                            </p:childTnLst>
                          </p:cTn>
                        </p:par>
                        <p:par>
                          <p:cTn id="40" fill="hold" nodeType="afterGroup">
                            <p:stCondLst>
                              <p:cond delay="500"/>
                            </p:stCondLst>
                            <p:childTnLst>
                              <p:par>
                                <p:cTn id="41" presetID="22" presetClass="entr" presetSubtype="4" fill="hold" grpId="0" nodeType="afterEffect">
                                  <p:stCondLst>
                                    <p:cond delay="0"/>
                                  </p:stCondLst>
                                  <p:childTnLst>
                                    <p:set>
                                      <p:cBhvr>
                                        <p:cTn id="42" dur="1" fill="hold">
                                          <p:stCondLst>
                                            <p:cond delay="0"/>
                                          </p:stCondLst>
                                        </p:cTn>
                                        <p:tgtEl>
                                          <p:spTgt spid="53264"/>
                                        </p:tgtEl>
                                        <p:attrNameLst>
                                          <p:attrName>style.visibility</p:attrName>
                                        </p:attrNameLst>
                                      </p:cBhvr>
                                      <p:to>
                                        <p:strVal val="visible"/>
                                      </p:to>
                                    </p:set>
                                    <p:animEffect>
                                      <p:cBhvr>
                                        <p:cTn id="43" dur="500"/>
                                        <p:tgtEl>
                                          <p:spTgt spid="53264"/>
                                        </p:tgtEl>
                                      </p:cBhvr>
                                    </p:animEffect>
                                  </p:childTnLst>
                                </p:cTn>
                              </p:par>
                            </p:childTnLst>
                          </p:cTn>
                        </p:par>
                        <p:par>
                          <p:cTn id="44" fill="hold" nodeType="afterGroup">
                            <p:stCondLst>
                              <p:cond delay="1000"/>
                            </p:stCondLst>
                            <p:childTnLst>
                              <p:par>
                                <p:cTn id="45" presetID="22" presetClass="entr" presetSubtype="8" fill="hold" grpId="0" nodeType="afterEffect">
                                  <p:stCondLst>
                                    <p:cond delay="0"/>
                                  </p:stCondLst>
                                  <p:childTnLst>
                                    <p:set>
                                      <p:cBhvr>
                                        <p:cTn id="46" dur="1" fill="hold">
                                          <p:stCondLst>
                                            <p:cond delay="0"/>
                                          </p:stCondLst>
                                        </p:cTn>
                                        <p:tgtEl>
                                          <p:spTgt spid="53265"/>
                                        </p:tgtEl>
                                        <p:attrNameLst>
                                          <p:attrName>style.visibility</p:attrName>
                                        </p:attrNameLst>
                                      </p:cBhvr>
                                      <p:to>
                                        <p:strVal val="visible"/>
                                      </p:to>
                                    </p:set>
                                    <p:animEffect>
                                      <p:cBhvr>
                                        <p:cTn id="47" dur="1000"/>
                                        <p:tgtEl>
                                          <p:spTgt spid="53265"/>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53254"/>
                                        </p:tgtEl>
                                        <p:attrNameLst>
                                          <p:attrName>style.visibility</p:attrName>
                                        </p:attrNameLst>
                                      </p:cBhvr>
                                      <p:to>
                                        <p:strVal val="visible"/>
                                      </p:to>
                                    </p:set>
                                    <p:animEffect>
                                      <p:cBhvr>
                                        <p:cTn id="52" dur="500"/>
                                        <p:tgtEl>
                                          <p:spTgt spid="53254"/>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53266"/>
                                        </p:tgtEl>
                                        <p:attrNameLst>
                                          <p:attrName>style.visibility</p:attrName>
                                        </p:attrNameLst>
                                      </p:cBhvr>
                                      <p:to>
                                        <p:strVal val="visible"/>
                                      </p:to>
                                    </p:set>
                                    <p:animEffect>
                                      <p:cBhvr>
                                        <p:cTn id="55" dur="500"/>
                                        <p:tgtEl>
                                          <p:spTgt spid="53266"/>
                                        </p:tgtEl>
                                      </p:cBhvr>
                                    </p:animEffect>
                                  </p:childTnLst>
                                </p:cTn>
                              </p:par>
                            </p:childTnLst>
                          </p:cTn>
                        </p:par>
                        <p:par>
                          <p:cTn id="56" fill="hold" nodeType="afterGroup">
                            <p:stCondLst>
                              <p:cond delay="500"/>
                            </p:stCondLst>
                            <p:childTnLst>
                              <p:par>
                                <p:cTn id="57" presetID="22" presetClass="entr" presetSubtype="4" fill="hold" grpId="0" nodeType="afterEffect">
                                  <p:stCondLst>
                                    <p:cond delay="0"/>
                                  </p:stCondLst>
                                  <p:childTnLst>
                                    <p:set>
                                      <p:cBhvr>
                                        <p:cTn id="58" dur="1" fill="hold">
                                          <p:stCondLst>
                                            <p:cond delay="0"/>
                                          </p:stCondLst>
                                        </p:cTn>
                                        <p:tgtEl>
                                          <p:spTgt spid="53267"/>
                                        </p:tgtEl>
                                        <p:attrNameLst>
                                          <p:attrName>style.visibility</p:attrName>
                                        </p:attrNameLst>
                                      </p:cBhvr>
                                      <p:to>
                                        <p:strVal val="visible"/>
                                      </p:to>
                                    </p:set>
                                    <p:animEffect>
                                      <p:cBhvr>
                                        <p:cTn id="59" dur="500"/>
                                        <p:tgtEl>
                                          <p:spTgt spid="53267"/>
                                        </p:tgtEl>
                                      </p:cBhvr>
                                    </p:animEffect>
                                  </p:childTnLst>
                                </p:cTn>
                              </p:par>
                            </p:childTnLst>
                          </p:cTn>
                        </p:par>
                        <p:par>
                          <p:cTn id="60" fill="hold" nodeType="afterGroup">
                            <p:stCondLst>
                              <p:cond delay="1000"/>
                            </p:stCondLst>
                            <p:childTnLst>
                              <p:par>
                                <p:cTn id="61" presetID="22" presetClass="entr" presetSubtype="8" fill="hold" grpId="0" nodeType="afterEffect">
                                  <p:stCondLst>
                                    <p:cond delay="0"/>
                                  </p:stCondLst>
                                  <p:childTnLst>
                                    <p:set>
                                      <p:cBhvr>
                                        <p:cTn id="62" dur="1" fill="hold">
                                          <p:stCondLst>
                                            <p:cond delay="0"/>
                                          </p:stCondLst>
                                        </p:cTn>
                                        <p:tgtEl>
                                          <p:spTgt spid="53268"/>
                                        </p:tgtEl>
                                        <p:attrNameLst>
                                          <p:attrName>style.visibility</p:attrName>
                                        </p:attrNameLst>
                                      </p:cBhvr>
                                      <p:to>
                                        <p:strVal val="visible"/>
                                      </p:to>
                                    </p:set>
                                    <p:animEffect>
                                      <p:cBhvr>
                                        <p:cTn id="63" dur="1000"/>
                                        <p:tgtEl>
                                          <p:spTgt spid="53268"/>
                                        </p:tgtEl>
                                      </p:cBhvr>
                                    </p:animEffect>
                                  </p:childTnLst>
                                </p:cTn>
                              </p:par>
                            </p:childTnLst>
                          </p:cTn>
                        </p:par>
                        <p:par>
                          <p:cTn id="64" fill="hold" nodeType="afterGroup">
                            <p:stCondLst>
                              <p:cond delay="2000"/>
                            </p:stCondLst>
                            <p:childTnLst>
                              <p:par>
                                <p:cTn id="65" presetID="22" presetClass="entr" presetSubtype="8" fill="hold" grpId="0" nodeType="afterEffect">
                                  <p:stCondLst>
                                    <p:cond delay="0"/>
                                  </p:stCondLst>
                                  <p:childTnLst>
                                    <p:set>
                                      <p:cBhvr>
                                        <p:cTn id="66" dur="1" fill="hold">
                                          <p:stCondLst>
                                            <p:cond delay="0"/>
                                          </p:stCondLst>
                                        </p:cTn>
                                        <p:tgtEl>
                                          <p:spTgt spid="53271"/>
                                        </p:tgtEl>
                                        <p:attrNameLst>
                                          <p:attrName>style.visibility</p:attrName>
                                        </p:attrNameLst>
                                      </p:cBhvr>
                                      <p:to>
                                        <p:strVal val="visible"/>
                                      </p:to>
                                    </p:set>
                                    <p:animEffect>
                                      <p:cBhvr>
                                        <p:cTn id="67" dur="1000"/>
                                        <p:tgtEl>
                                          <p:spTgt spid="53271"/>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22" presetClass="entr" presetSubtype="8" fill="hold" grpId="0" nodeType="clickEffect">
                                  <p:stCondLst>
                                    <p:cond delay="0"/>
                                  </p:stCondLst>
                                  <p:childTnLst>
                                    <p:set>
                                      <p:cBhvr>
                                        <p:cTn id="71" dur="1" fill="hold">
                                          <p:stCondLst>
                                            <p:cond delay="0"/>
                                          </p:stCondLst>
                                        </p:cTn>
                                        <p:tgtEl>
                                          <p:spTgt spid="53255"/>
                                        </p:tgtEl>
                                        <p:attrNameLst>
                                          <p:attrName>style.visibility</p:attrName>
                                        </p:attrNameLst>
                                      </p:cBhvr>
                                      <p:to>
                                        <p:strVal val="visible"/>
                                      </p:to>
                                    </p:set>
                                    <p:animEffect>
                                      <p:cBhvr>
                                        <p:cTn id="72" dur="500"/>
                                        <p:tgtEl>
                                          <p:spTgt spid="53255"/>
                                        </p:tgtEl>
                                      </p:cBhvr>
                                    </p:animEffect>
                                  </p:childTnLst>
                                </p:cTn>
                              </p:par>
                              <p:par>
                                <p:cTn id="73" presetID="22" presetClass="entr" presetSubtype="4" fill="hold" grpId="0" nodeType="withEffect">
                                  <p:stCondLst>
                                    <p:cond delay="0"/>
                                  </p:stCondLst>
                                  <p:childTnLst>
                                    <p:set>
                                      <p:cBhvr>
                                        <p:cTn id="74" dur="1" fill="hold">
                                          <p:stCondLst>
                                            <p:cond delay="0"/>
                                          </p:stCondLst>
                                        </p:cTn>
                                        <p:tgtEl>
                                          <p:spTgt spid="53269"/>
                                        </p:tgtEl>
                                        <p:attrNameLst>
                                          <p:attrName>style.visibility</p:attrName>
                                        </p:attrNameLst>
                                      </p:cBhvr>
                                      <p:to>
                                        <p:strVal val="visible"/>
                                      </p:to>
                                    </p:set>
                                    <p:animEffect>
                                      <p:cBhvr>
                                        <p:cTn id="75" dur="500"/>
                                        <p:tgtEl>
                                          <p:spTgt spid="53269"/>
                                        </p:tgtEl>
                                      </p:cBhvr>
                                    </p:animEffect>
                                  </p:childTnLst>
                                </p:cTn>
                              </p:par>
                            </p:childTnLst>
                          </p:cTn>
                        </p:par>
                        <p:par>
                          <p:cTn id="76" fill="hold" nodeType="afterGroup">
                            <p:stCondLst>
                              <p:cond delay="500"/>
                            </p:stCondLst>
                            <p:childTnLst>
                              <p:par>
                                <p:cTn id="77" presetID="22" presetClass="entr" presetSubtype="4" fill="hold" grpId="0" nodeType="afterEffect">
                                  <p:stCondLst>
                                    <p:cond delay="0"/>
                                  </p:stCondLst>
                                  <p:childTnLst>
                                    <p:set>
                                      <p:cBhvr>
                                        <p:cTn id="78" dur="1" fill="hold">
                                          <p:stCondLst>
                                            <p:cond delay="0"/>
                                          </p:stCondLst>
                                        </p:cTn>
                                        <p:tgtEl>
                                          <p:spTgt spid="53270"/>
                                        </p:tgtEl>
                                        <p:attrNameLst>
                                          <p:attrName>style.visibility</p:attrName>
                                        </p:attrNameLst>
                                      </p:cBhvr>
                                      <p:to>
                                        <p:strVal val="visible"/>
                                      </p:to>
                                    </p:set>
                                    <p:animEffect>
                                      <p:cBhvr>
                                        <p:cTn id="79" dur="500"/>
                                        <p:tgtEl>
                                          <p:spTgt spid="53270"/>
                                        </p:tgtEl>
                                      </p:cBhvr>
                                    </p:animEffect>
                                  </p:childTnLst>
                                </p:cTn>
                              </p:par>
                            </p:childTnLst>
                          </p:cTn>
                        </p:par>
                        <p:par>
                          <p:cTn id="80" fill="hold" nodeType="afterGroup">
                            <p:stCondLst>
                              <p:cond delay="1000"/>
                            </p:stCondLst>
                            <p:childTnLst>
                              <p:par>
                                <p:cTn id="81" presetID="22" presetClass="entr" presetSubtype="8" fill="hold" grpId="0" nodeType="afterEffect">
                                  <p:stCondLst>
                                    <p:cond delay="0"/>
                                  </p:stCondLst>
                                  <p:childTnLst>
                                    <p:set>
                                      <p:cBhvr>
                                        <p:cTn id="82" dur="1" fill="hold">
                                          <p:stCondLst>
                                            <p:cond delay="0"/>
                                          </p:stCondLst>
                                        </p:cTn>
                                        <p:tgtEl>
                                          <p:spTgt spid="53272"/>
                                        </p:tgtEl>
                                        <p:attrNameLst>
                                          <p:attrName>style.visibility</p:attrName>
                                        </p:attrNameLst>
                                      </p:cBhvr>
                                      <p:to>
                                        <p:strVal val="visible"/>
                                      </p:to>
                                    </p:set>
                                    <p:animEffect>
                                      <p:cBhvr>
                                        <p:cTn id="83" dur="1000"/>
                                        <p:tgtEl>
                                          <p:spTgt spid="53272"/>
                                        </p:tgtEl>
                                      </p:cBhvr>
                                    </p:animEffect>
                                  </p:childTnLst>
                                </p:cTn>
                              </p:par>
                              <p:par>
                                <p:cTn id="84" presetID="22" presetClass="entr" presetSubtype="4" fill="hold" grpId="0" nodeType="withEffect">
                                  <p:stCondLst>
                                    <p:cond delay="0"/>
                                  </p:stCondLst>
                                  <p:childTnLst>
                                    <p:set>
                                      <p:cBhvr>
                                        <p:cTn id="85" dur="1" fill="hold">
                                          <p:stCondLst>
                                            <p:cond delay="0"/>
                                          </p:stCondLst>
                                        </p:cTn>
                                        <p:tgtEl>
                                          <p:spTgt spid="53274"/>
                                        </p:tgtEl>
                                        <p:attrNameLst>
                                          <p:attrName>style.visibility</p:attrName>
                                        </p:attrNameLst>
                                      </p:cBhvr>
                                      <p:to>
                                        <p:strVal val="visible"/>
                                      </p:to>
                                    </p:set>
                                    <p:animEffect>
                                      <p:cBhvr>
                                        <p:cTn id="86" dur="500"/>
                                        <p:tgtEl>
                                          <p:spTgt spid="53274"/>
                                        </p:tgtEl>
                                      </p:cBhvr>
                                    </p:animEffect>
                                  </p:childTnLst>
                                </p:cTn>
                              </p:par>
                            </p:childTnLst>
                          </p:cTn>
                        </p:par>
                        <p:par>
                          <p:cTn id="87" fill="hold" nodeType="afterGroup">
                            <p:stCondLst>
                              <p:cond delay="2000"/>
                            </p:stCondLst>
                            <p:childTnLst>
                              <p:par>
                                <p:cTn id="88" presetID="22" presetClass="entr" presetSubtype="4" fill="hold" grpId="0" nodeType="afterEffect">
                                  <p:stCondLst>
                                    <p:cond delay="0"/>
                                  </p:stCondLst>
                                  <p:childTnLst>
                                    <p:set>
                                      <p:cBhvr>
                                        <p:cTn id="89" dur="1" fill="hold">
                                          <p:stCondLst>
                                            <p:cond delay="0"/>
                                          </p:stCondLst>
                                        </p:cTn>
                                        <p:tgtEl>
                                          <p:spTgt spid="53275"/>
                                        </p:tgtEl>
                                        <p:attrNameLst>
                                          <p:attrName>style.visibility</p:attrName>
                                        </p:attrNameLst>
                                      </p:cBhvr>
                                      <p:to>
                                        <p:strVal val="visible"/>
                                      </p:to>
                                    </p:set>
                                    <p:animEffect>
                                      <p:cBhvr>
                                        <p:cTn id="90" dur="500"/>
                                        <p:tgtEl>
                                          <p:spTgt spid="53275"/>
                                        </p:tgtEl>
                                      </p:cBhvr>
                                    </p:animEffect>
                                  </p:childTnLst>
                                </p:cTn>
                              </p:par>
                              <p:par>
                                <p:cTn id="91" presetID="22" presetClass="entr" presetSubtype="4" fill="hold" grpId="0" nodeType="withEffect">
                                  <p:stCondLst>
                                    <p:cond delay="0"/>
                                  </p:stCondLst>
                                  <p:childTnLst>
                                    <p:set>
                                      <p:cBhvr>
                                        <p:cTn id="92" dur="1" fill="hold">
                                          <p:stCondLst>
                                            <p:cond delay="0"/>
                                          </p:stCondLst>
                                        </p:cTn>
                                        <p:tgtEl>
                                          <p:spTgt spid="53276"/>
                                        </p:tgtEl>
                                        <p:attrNameLst>
                                          <p:attrName>style.visibility</p:attrName>
                                        </p:attrNameLst>
                                      </p:cBhvr>
                                      <p:to>
                                        <p:strVal val="visible"/>
                                      </p:to>
                                    </p:set>
                                    <p:animEffect>
                                      <p:cBhvr>
                                        <p:cTn id="93" dur="500"/>
                                        <p:tgtEl>
                                          <p:spTgt spid="53276"/>
                                        </p:tgtEl>
                                      </p:cBhvr>
                                    </p:animEffect>
                                  </p:childTnLst>
                                </p:cTn>
                              </p:par>
                            </p:childTnLst>
                          </p:cTn>
                        </p:par>
                        <p:par>
                          <p:cTn id="94" fill="hold" nodeType="afterGroup">
                            <p:stCondLst>
                              <p:cond delay="2500"/>
                            </p:stCondLst>
                            <p:childTnLst>
                              <p:par>
                                <p:cTn id="95" presetID="22" presetClass="entr" presetSubtype="4" fill="hold" grpId="0" nodeType="afterEffect">
                                  <p:stCondLst>
                                    <p:cond delay="0"/>
                                  </p:stCondLst>
                                  <p:childTnLst>
                                    <p:set>
                                      <p:cBhvr>
                                        <p:cTn id="96" dur="1" fill="hold">
                                          <p:stCondLst>
                                            <p:cond delay="0"/>
                                          </p:stCondLst>
                                        </p:cTn>
                                        <p:tgtEl>
                                          <p:spTgt spid="53277"/>
                                        </p:tgtEl>
                                        <p:attrNameLst>
                                          <p:attrName>style.visibility</p:attrName>
                                        </p:attrNameLst>
                                      </p:cBhvr>
                                      <p:to>
                                        <p:strVal val="visible"/>
                                      </p:to>
                                    </p:set>
                                    <p:animEffect>
                                      <p:cBhvr>
                                        <p:cTn id="97" dur="500"/>
                                        <p:tgtEl>
                                          <p:spTgt spid="53277"/>
                                        </p:tgtEl>
                                      </p:cBhvr>
                                    </p:animEffect>
                                  </p:childTnLst>
                                </p:cTn>
                              </p:par>
                            </p:childTnLst>
                          </p:cTn>
                        </p:par>
                      </p:childTnLst>
                    </p:cTn>
                  </p:par>
                  <p:par>
                    <p:cTn id="98" fill="hold" nodeType="clickPar">
                      <p:stCondLst>
                        <p:cond delay="indefinite"/>
                      </p:stCondLst>
                      <p:childTnLst>
                        <p:par>
                          <p:cTn id="99" fill="hold" nodeType="withGroup">
                            <p:stCondLst>
                              <p:cond delay="0"/>
                            </p:stCondLst>
                            <p:childTnLst>
                              <p:par>
                                <p:cTn id="100" presetID="22" presetClass="entr" presetSubtype="8" fill="hold" grpId="0" nodeType="clickEffect">
                                  <p:stCondLst>
                                    <p:cond delay="0"/>
                                  </p:stCondLst>
                                  <p:childTnLst>
                                    <p:set>
                                      <p:cBhvr>
                                        <p:cTn id="101" dur="1" fill="hold">
                                          <p:stCondLst>
                                            <p:cond delay="0"/>
                                          </p:stCondLst>
                                        </p:cTn>
                                        <p:tgtEl>
                                          <p:spTgt spid="53278"/>
                                        </p:tgtEl>
                                        <p:attrNameLst>
                                          <p:attrName>style.visibility</p:attrName>
                                        </p:attrNameLst>
                                      </p:cBhvr>
                                      <p:to>
                                        <p:strVal val="visible"/>
                                      </p:to>
                                    </p:set>
                                    <p:animEffect>
                                      <p:cBhvr>
                                        <p:cTn id="102" dur="500"/>
                                        <p:tgtEl>
                                          <p:spTgt spid="53278"/>
                                        </p:tgtEl>
                                      </p:cBhvr>
                                    </p:animEffect>
                                  </p:childTnLst>
                                </p:cTn>
                              </p:par>
                            </p:childTnLst>
                          </p:cTn>
                        </p:par>
                      </p:childTnLst>
                    </p:cTn>
                  </p:par>
                  <p:par>
                    <p:cTn id="103" fill="hold" nodeType="clickPar">
                      <p:stCondLst>
                        <p:cond delay="indefinite"/>
                      </p:stCondLst>
                      <p:childTnLst>
                        <p:par>
                          <p:cTn id="104" fill="hold" nodeType="withGroup">
                            <p:stCondLst>
                              <p:cond delay="0"/>
                            </p:stCondLst>
                            <p:childTnLst>
                              <p:par>
                                <p:cTn id="105" presetID="22" presetClass="entr" presetSubtype="8" fill="hold" grpId="0" nodeType="clickEffect">
                                  <p:stCondLst>
                                    <p:cond delay="0"/>
                                  </p:stCondLst>
                                  <p:childTnLst>
                                    <p:set>
                                      <p:cBhvr>
                                        <p:cTn id="106" dur="1" fill="hold">
                                          <p:stCondLst>
                                            <p:cond delay="0"/>
                                          </p:stCondLst>
                                        </p:cTn>
                                        <p:tgtEl>
                                          <p:spTgt spid="53279"/>
                                        </p:tgtEl>
                                        <p:attrNameLst>
                                          <p:attrName>style.visibility</p:attrName>
                                        </p:attrNameLst>
                                      </p:cBhvr>
                                      <p:to>
                                        <p:strVal val="visible"/>
                                      </p:to>
                                    </p:set>
                                    <p:animEffect>
                                      <p:cBhvr>
                                        <p:cTn id="107" dur="500"/>
                                        <p:tgtEl>
                                          <p:spTgt spid="53279"/>
                                        </p:tgtEl>
                                      </p:cBhvr>
                                    </p:animEffect>
                                  </p:childTnLst>
                                </p:cTn>
                              </p:par>
                            </p:childTnLst>
                          </p:cTn>
                        </p:par>
                      </p:childTnLst>
                    </p:cTn>
                  </p:par>
                  <p:par>
                    <p:cTn id="108" fill="hold" nodeType="clickPar">
                      <p:stCondLst>
                        <p:cond delay="indefinite"/>
                      </p:stCondLst>
                      <p:childTnLst>
                        <p:par>
                          <p:cTn id="109" fill="hold" nodeType="withGroup">
                            <p:stCondLst>
                              <p:cond delay="0"/>
                            </p:stCondLst>
                            <p:childTnLst>
                              <p:par>
                                <p:cTn id="110" presetID="22" presetClass="entr" presetSubtype="8" fill="hold" grpId="0" nodeType="clickEffect">
                                  <p:stCondLst>
                                    <p:cond delay="0"/>
                                  </p:stCondLst>
                                  <p:childTnLst>
                                    <p:set>
                                      <p:cBhvr>
                                        <p:cTn id="111" dur="1" fill="hold">
                                          <p:stCondLst>
                                            <p:cond delay="0"/>
                                          </p:stCondLst>
                                        </p:cTn>
                                        <p:tgtEl>
                                          <p:spTgt spid="53280"/>
                                        </p:tgtEl>
                                        <p:attrNameLst>
                                          <p:attrName>style.visibility</p:attrName>
                                        </p:attrNameLst>
                                      </p:cBhvr>
                                      <p:to>
                                        <p:strVal val="visible"/>
                                      </p:to>
                                    </p:set>
                                    <p:animEffect>
                                      <p:cBhvr>
                                        <p:cTn id="112" dur="500"/>
                                        <p:tgtEl>
                                          <p:spTgt spid="53280"/>
                                        </p:tgtEl>
                                      </p:cBhvr>
                                    </p:animEffect>
                                  </p:childTnLst>
                                </p:cTn>
                              </p:par>
                            </p:childTnLst>
                          </p:cTn>
                        </p:par>
                      </p:childTnLst>
                    </p:cTn>
                  </p:par>
                  <p:par>
                    <p:cTn id="113" fill="hold" nodeType="clickPar">
                      <p:stCondLst>
                        <p:cond delay="indefinite"/>
                      </p:stCondLst>
                      <p:childTnLst>
                        <p:par>
                          <p:cTn id="114" fill="hold" nodeType="withGroup">
                            <p:stCondLst>
                              <p:cond delay="0"/>
                            </p:stCondLst>
                            <p:childTnLst>
                              <p:par>
                                <p:cTn id="115" presetID="22" presetClass="entr" presetSubtype="8" fill="hold" grpId="0" nodeType="clickEffect">
                                  <p:stCondLst>
                                    <p:cond delay="0"/>
                                  </p:stCondLst>
                                  <p:childTnLst>
                                    <p:set>
                                      <p:cBhvr>
                                        <p:cTn id="116" dur="1" fill="hold">
                                          <p:stCondLst>
                                            <p:cond delay="0"/>
                                          </p:stCondLst>
                                        </p:cTn>
                                        <p:tgtEl>
                                          <p:spTgt spid="53281"/>
                                        </p:tgtEl>
                                        <p:attrNameLst>
                                          <p:attrName>style.visibility</p:attrName>
                                        </p:attrNameLst>
                                      </p:cBhvr>
                                      <p:to>
                                        <p:strVal val="visible"/>
                                      </p:to>
                                    </p:set>
                                    <p:animEffect>
                                      <p:cBhvr>
                                        <p:cTn id="117" dur="500"/>
                                        <p:tgtEl>
                                          <p:spTgt spid="532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1" grpId="0" bldLvl="0" autoUpdateAnimBg="0"/>
      <p:bldP spid="53253" grpId="0" bldLvl="0" autoUpdateAnimBg="0"/>
      <p:bldP spid="53254" grpId="0" bldLvl="0" autoUpdateAnimBg="0"/>
      <p:bldP spid="53255" grpId="0" bldLvl="0" autoUpdateAnimBg="0"/>
      <p:bldP spid="53257" grpId="0" animBg="1"/>
      <p:bldP spid="53258" grpId="0" bldLvl="0" animBg="1" autoUpdateAnimBg="0"/>
      <p:bldP spid="53259" grpId="0" bldLvl="0" autoUpdateAnimBg="0"/>
      <p:bldP spid="53260" grpId="0" animBg="1"/>
      <p:bldP spid="53261" grpId="0" bldLvl="0" animBg="1" autoUpdateAnimBg="0"/>
      <p:bldP spid="53262" grpId="0" bldLvl="0" autoUpdateAnimBg="0"/>
      <p:bldP spid="53263" grpId="0" animBg="1"/>
      <p:bldP spid="53264" grpId="0" bldLvl="0" animBg="1" autoUpdateAnimBg="0"/>
      <p:bldP spid="53265" grpId="0" bldLvl="0" autoUpdateAnimBg="0"/>
      <p:bldP spid="53266" grpId="0" animBg="1"/>
      <p:bldP spid="53267" grpId="0" bldLvl="0" animBg="1" autoUpdateAnimBg="0"/>
      <p:bldP spid="53268" grpId="0" bldLvl="0" autoUpdateAnimBg="0"/>
      <p:bldP spid="53269" grpId="0" animBg="1"/>
      <p:bldP spid="53270" grpId="0" bldLvl="0" animBg="1" autoUpdateAnimBg="0"/>
      <p:bldP spid="53271" grpId="0" bldLvl="0" autoUpdateAnimBg="0"/>
      <p:bldP spid="53272" grpId="0" bldLvl="0" autoUpdateAnimBg="0"/>
      <p:bldP spid="53274" grpId="0" animBg="1"/>
      <p:bldP spid="53275" grpId="0" bldLvl="0" animBg="1" autoUpdateAnimBg="0"/>
      <p:bldP spid="53276" grpId="0" animBg="1"/>
      <p:bldP spid="53277" grpId="0" bldLvl="0" animBg="1" autoUpdateAnimBg="0"/>
      <p:bldP spid="53278" grpId="0" bldLvl="0" autoUpdateAnimBg="0"/>
      <p:bldP spid="53279" grpId="0" bldLvl="0" autoUpdateAnimBg="0"/>
      <p:bldP spid="53280" grpId="0" bldLvl="0" autoUpdateAnimBg="0"/>
      <p:bldP spid="53281" grpId="0" bldLvl="0" autoUpdateAnimBg="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矩形 4"/>
          <p:cNvSpPr>
            <a:spLocks noChangeArrowheads="1"/>
          </p:cNvSpPr>
          <p:nvPr/>
        </p:nvSpPr>
        <p:spPr bwMode="auto">
          <a:xfrm>
            <a:off x="0" y="6540500"/>
            <a:ext cx="9144000" cy="317500"/>
          </a:xfrm>
          <a:prstGeom prst="rect">
            <a:avLst/>
          </a:prstGeom>
          <a:solidFill>
            <a:schemeClr val="tx2"/>
          </a:solidFill>
          <a:ln w="25400">
            <a:solidFill>
              <a:schemeClr val="tx2"/>
            </a:solidFill>
            <a:miter lim="800000"/>
            <a:headEnd/>
            <a:tailEnd/>
          </a:ln>
        </p:spPr>
        <p:txBody>
          <a:bodyPr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0070C0"/>
              </a:solidFill>
              <a:latin typeface="宋体" panose="02010600030101010101" pitchFamily="2" charset="-122"/>
              <a:sym typeface="宋体" panose="02010600030101010101" pitchFamily="2" charset="-122"/>
            </a:endParaRPr>
          </a:p>
        </p:txBody>
      </p:sp>
      <p:sp>
        <p:nvSpPr>
          <p:cNvPr id="93187" name="文本框 11"/>
          <p:cNvSpPr>
            <a:spLocks noChangeArrowheads="1"/>
          </p:cNvSpPr>
          <p:nvPr/>
        </p:nvSpPr>
        <p:spPr bwMode="auto">
          <a:xfrm>
            <a:off x="609600" y="1676400"/>
            <a:ext cx="3602038"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en-US" altLang="zh-CN" sz="2400" b="1">
                <a:solidFill>
                  <a:schemeClr val="tx2"/>
                </a:solidFill>
                <a:latin typeface="宋体" panose="02010600030101010101" pitchFamily="2" charset="-122"/>
                <a:sym typeface="宋体" panose="02010600030101010101" pitchFamily="2" charset="-122"/>
              </a:rPr>
              <a:t>4.1  2015</a:t>
            </a:r>
            <a:r>
              <a:rPr lang="zh-CN" altLang="en-US" sz="2400" b="1">
                <a:solidFill>
                  <a:schemeClr val="tx2"/>
                </a:solidFill>
                <a:latin typeface="宋体" panose="02010600030101010101" pitchFamily="2" charset="-122"/>
                <a:sym typeface="宋体" panose="02010600030101010101" pitchFamily="2" charset="-122"/>
              </a:rPr>
              <a:t>年推免生录取</a:t>
            </a:r>
          </a:p>
          <a:p>
            <a:pPr eaLnBrk="1" hangingPunct="1"/>
            <a:endParaRPr lang="zh-CN" altLang="en-US" sz="2000" b="1">
              <a:solidFill>
                <a:schemeClr val="tx2"/>
              </a:solidFill>
              <a:latin typeface="宋体" panose="02010600030101010101" pitchFamily="2" charset="-122"/>
              <a:sym typeface="宋体" panose="02010600030101010101" pitchFamily="2" charset="-122"/>
            </a:endParaRPr>
          </a:p>
        </p:txBody>
      </p:sp>
      <p:sp>
        <p:nvSpPr>
          <p:cNvPr id="93188" name="矩形 3"/>
          <p:cNvSpPr>
            <a:spLocks noChangeArrowheads="1"/>
          </p:cNvSpPr>
          <p:nvPr/>
        </p:nvSpPr>
        <p:spPr bwMode="auto">
          <a:xfrm>
            <a:off x="4953000" y="1981200"/>
            <a:ext cx="3286125" cy="3940175"/>
          </a:xfrm>
          <a:prstGeom prst="rect">
            <a:avLst/>
          </a:prstGeom>
          <a:noFill/>
          <a:ln w="12700">
            <a:solidFill>
              <a:srgbClr val="7F7F7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just" eaLnBrk="1" hangingPunct="1">
              <a:lnSpc>
                <a:spcPts val="3000"/>
              </a:lnSpc>
            </a:pPr>
            <a:r>
              <a:rPr lang="zh-CN" altLang="en-US" sz="1600">
                <a:solidFill>
                  <a:srgbClr val="000000"/>
                </a:solidFill>
                <a:latin typeface="Calibri" panose="020F0502020204030204" pitchFamily="34" charset="0"/>
                <a:sym typeface="宋体" panose="02010600030101010101" pitchFamily="2" charset="-122"/>
              </a:rPr>
              <a:t>      </a:t>
            </a:r>
            <a:r>
              <a:rPr lang="zh-CN" altLang="en-US" sz="2800">
                <a:solidFill>
                  <a:srgbClr val="000000"/>
                </a:solidFill>
                <a:latin typeface="Calibri" panose="020F0502020204030204" pitchFamily="34" charset="0"/>
                <a:sym typeface="宋体" panose="02010600030101010101" pitchFamily="2" charset="-122"/>
              </a:rPr>
              <a:t>今年，我校接收推免生</a:t>
            </a:r>
            <a:r>
              <a:rPr lang="en-US" altLang="zh-CN" sz="2800">
                <a:solidFill>
                  <a:srgbClr val="000000"/>
                </a:solidFill>
                <a:latin typeface="Calibri" panose="020F0502020204030204" pitchFamily="34" charset="0"/>
                <a:sym typeface="Calibri" panose="020F0502020204030204" pitchFamily="34" charset="0"/>
              </a:rPr>
              <a:t>1519</a:t>
            </a:r>
            <a:r>
              <a:rPr lang="zh-CN" altLang="en-US" sz="2800">
                <a:solidFill>
                  <a:srgbClr val="000000"/>
                </a:solidFill>
                <a:latin typeface="Calibri" panose="020F0502020204030204" pitchFamily="34" charset="0"/>
                <a:sym typeface="宋体" panose="02010600030101010101" pitchFamily="2" charset="-122"/>
              </a:rPr>
              <a:t>人，比去年增长</a:t>
            </a:r>
            <a:r>
              <a:rPr lang="en-US" altLang="zh-CN" sz="2800">
                <a:solidFill>
                  <a:srgbClr val="000000"/>
                </a:solidFill>
                <a:latin typeface="Calibri" panose="020F0502020204030204" pitchFamily="34" charset="0"/>
                <a:sym typeface="Calibri" panose="020F0502020204030204" pitchFamily="34" charset="0"/>
              </a:rPr>
              <a:t>405</a:t>
            </a:r>
            <a:r>
              <a:rPr lang="zh-CN" altLang="en-US" sz="2800">
                <a:solidFill>
                  <a:srgbClr val="000000"/>
                </a:solidFill>
                <a:latin typeface="Calibri" panose="020F0502020204030204" pitchFamily="34" charset="0"/>
                <a:sym typeface="宋体" panose="02010600030101010101" pitchFamily="2" charset="-122"/>
              </a:rPr>
              <a:t>人，增幅达</a:t>
            </a:r>
            <a:r>
              <a:rPr lang="en-US" altLang="zh-CN" sz="2800">
                <a:solidFill>
                  <a:srgbClr val="000000"/>
                </a:solidFill>
                <a:latin typeface="Calibri" panose="020F0502020204030204" pitchFamily="34" charset="0"/>
                <a:sym typeface="Calibri" panose="020F0502020204030204" pitchFamily="34" charset="0"/>
              </a:rPr>
              <a:t>37%</a:t>
            </a:r>
            <a:r>
              <a:rPr lang="zh-CN" altLang="en-US" sz="2800">
                <a:solidFill>
                  <a:srgbClr val="000000"/>
                </a:solidFill>
                <a:latin typeface="Calibri" panose="020F0502020204030204" pitchFamily="34" charset="0"/>
                <a:sym typeface="宋体" panose="02010600030101010101" pitchFamily="2" charset="-122"/>
              </a:rPr>
              <a:t>。推免生中，超过</a:t>
            </a:r>
            <a:r>
              <a:rPr lang="en-US" altLang="zh-CN" sz="2800">
                <a:solidFill>
                  <a:srgbClr val="000000"/>
                </a:solidFill>
                <a:latin typeface="Calibri" panose="020F0502020204030204" pitchFamily="34" charset="0"/>
                <a:sym typeface="Calibri" panose="020F0502020204030204" pitchFamily="34" charset="0"/>
              </a:rPr>
              <a:t>90%</a:t>
            </a:r>
            <a:r>
              <a:rPr lang="zh-CN" altLang="en-US" sz="2800">
                <a:solidFill>
                  <a:srgbClr val="000000"/>
                </a:solidFill>
                <a:latin typeface="Calibri" panose="020F0502020204030204" pitchFamily="34" charset="0"/>
                <a:sym typeface="宋体" panose="02010600030101010101" pitchFamily="2" charset="-122"/>
              </a:rPr>
              <a:t>来自</a:t>
            </a:r>
            <a:r>
              <a:rPr lang="en-US" altLang="zh-CN" sz="2800">
                <a:solidFill>
                  <a:srgbClr val="000000"/>
                </a:solidFill>
                <a:latin typeface="Calibri" panose="020F0502020204030204" pitchFamily="34" charset="0"/>
                <a:sym typeface="Calibri" panose="020F0502020204030204" pitchFamily="34" charset="0"/>
              </a:rPr>
              <a:t>211</a:t>
            </a:r>
            <a:r>
              <a:rPr lang="zh-CN" altLang="en-US" sz="2800">
                <a:solidFill>
                  <a:srgbClr val="000000"/>
                </a:solidFill>
                <a:latin typeface="Calibri" panose="020F0502020204030204" pitchFamily="34" charset="0"/>
                <a:sym typeface="宋体" panose="02010600030101010101" pitchFamily="2" charset="-122"/>
              </a:rPr>
              <a:t>高校（计算机科学与技术学院、信息科学技术学院、物理学院基本实现</a:t>
            </a:r>
            <a:r>
              <a:rPr lang="en-US" altLang="zh-CN" sz="2800">
                <a:solidFill>
                  <a:srgbClr val="000000"/>
                </a:solidFill>
                <a:latin typeface="Calibri" panose="020F0502020204030204" pitchFamily="34" charset="0"/>
                <a:sym typeface="Calibri" panose="020F0502020204030204" pitchFamily="34" charset="0"/>
              </a:rPr>
              <a:t>100%</a:t>
            </a:r>
            <a:r>
              <a:rPr lang="zh-CN" altLang="en-US" sz="2800">
                <a:solidFill>
                  <a:srgbClr val="000000"/>
                </a:solidFill>
                <a:latin typeface="Calibri" panose="020F0502020204030204" pitchFamily="34" charset="0"/>
                <a:sym typeface="宋体" panose="02010600030101010101" pitchFamily="2" charset="-122"/>
              </a:rPr>
              <a:t>），其中</a:t>
            </a:r>
            <a:r>
              <a:rPr lang="en-US" altLang="zh-CN" sz="2800">
                <a:solidFill>
                  <a:srgbClr val="000000"/>
                </a:solidFill>
                <a:latin typeface="Calibri" panose="020F0502020204030204" pitchFamily="34" charset="0"/>
                <a:sym typeface="Calibri" panose="020F0502020204030204" pitchFamily="34" charset="0"/>
              </a:rPr>
              <a:t>50%</a:t>
            </a:r>
            <a:r>
              <a:rPr lang="zh-CN" altLang="en-US" sz="2800">
                <a:solidFill>
                  <a:srgbClr val="000000"/>
                </a:solidFill>
                <a:latin typeface="Calibri" panose="020F0502020204030204" pitchFamily="34" charset="0"/>
                <a:sym typeface="宋体" panose="02010600030101010101" pitchFamily="2" charset="-122"/>
              </a:rPr>
              <a:t>以上来自</a:t>
            </a:r>
            <a:r>
              <a:rPr lang="en-US" altLang="zh-CN" sz="2800">
                <a:solidFill>
                  <a:srgbClr val="000000"/>
                </a:solidFill>
                <a:latin typeface="Calibri" panose="020F0502020204030204" pitchFamily="34" charset="0"/>
                <a:sym typeface="Calibri" panose="020F0502020204030204" pitchFamily="34" charset="0"/>
              </a:rPr>
              <a:t>985</a:t>
            </a:r>
            <a:r>
              <a:rPr lang="zh-CN" altLang="en-US" sz="2800">
                <a:solidFill>
                  <a:srgbClr val="000000"/>
                </a:solidFill>
                <a:latin typeface="Calibri" panose="020F0502020204030204" pitchFamily="34" charset="0"/>
                <a:sym typeface="宋体" panose="02010600030101010101" pitchFamily="2" charset="-122"/>
              </a:rPr>
              <a:t>高校，优质生源比例稳步提升。与到各省宣讲相比，宣传效率高，效果好。</a:t>
            </a:r>
            <a:endParaRPr lang="zh-CN" altLang="en-US" sz="2800"/>
          </a:p>
        </p:txBody>
      </p:sp>
      <p:sp>
        <p:nvSpPr>
          <p:cNvPr id="93189" name="Rectangle 2"/>
          <p:cNvSpPr>
            <a:spLocks noChangeArrowheads="1"/>
          </p:cNvSpPr>
          <p:nvPr/>
        </p:nvSpPr>
        <p:spPr bwMode="auto">
          <a:xfrm>
            <a:off x="0" y="-138113"/>
            <a:ext cx="184150" cy="276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sym typeface="宋体" panose="02010600030101010101" pitchFamily="2" charset="-122"/>
            </a:endParaRPr>
          </a:p>
        </p:txBody>
      </p:sp>
      <p:pic>
        <p:nvPicPr>
          <p:cNvPr id="93190" name="Picture 3" descr="C:\Users\Administrator\AppData\Roaming\Tencent\Users\287336002\QQ\WinTemp\RichOle\RRU}03TKX[3QJ]R$9GRM6D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550" y="3505200"/>
            <a:ext cx="3209925" cy="2286000"/>
          </a:xfrm>
          <a:prstGeom prst="rect">
            <a:avLst/>
          </a:prstGeom>
          <a:noFill/>
          <a:ln w="12700">
            <a:solidFill>
              <a:srgbClr val="7F7F7F"/>
            </a:solidFill>
            <a:miter lim="800000"/>
            <a:headEnd/>
            <a:tailEnd/>
          </a:ln>
          <a:extLst>
            <a:ext uri="{909E8E84-426E-40DD-AFC4-6F175D3DCCD1}">
              <a14:hiddenFill xmlns:a14="http://schemas.microsoft.com/office/drawing/2010/main">
                <a:solidFill>
                  <a:srgbClr val="FFFFFF"/>
                </a:solidFill>
              </a14:hiddenFill>
            </a:ext>
          </a:extLst>
        </p:spPr>
      </p:pic>
      <p:sp>
        <p:nvSpPr>
          <p:cNvPr id="93191" name="Rectangle 2"/>
          <p:cNvSpPr>
            <a:spLocks noChangeArrowheads="1"/>
          </p:cNvSpPr>
          <p:nvPr/>
        </p:nvSpPr>
        <p:spPr bwMode="auto">
          <a:xfrm>
            <a:off x="609600" y="228600"/>
            <a:ext cx="2890838"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zh-CN" altLang="en-US" sz="4800" b="1">
                <a:solidFill>
                  <a:srgbClr val="FF0000"/>
                </a:solidFill>
              </a:rPr>
              <a:t>产生的影响</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矩形 4"/>
          <p:cNvSpPr>
            <a:spLocks noChangeArrowheads="1"/>
          </p:cNvSpPr>
          <p:nvPr/>
        </p:nvSpPr>
        <p:spPr bwMode="auto">
          <a:xfrm>
            <a:off x="0" y="6540500"/>
            <a:ext cx="9144000" cy="317500"/>
          </a:xfrm>
          <a:prstGeom prst="rect">
            <a:avLst/>
          </a:prstGeom>
          <a:solidFill>
            <a:schemeClr val="tx2"/>
          </a:solidFill>
          <a:ln w="25400">
            <a:solidFill>
              <a:schemeClr val="tx2"/>
            </a:solidFill>
            <a:miter lim="800000"/>
            <a:headEnd/>
            <a:tailEnd/>
          </a:ln>
        </p:spPr>
        <p:txBody>
          <a:bodyPr anchor="ct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0070C0"/>
              </a:solidFill>
              <a:latin typeface="宋体" panose="02010600030101010101" pitchFamily="2" charset="-122"/>
              <a:sym typeface="宋体" panose="02010600030101010101" pitchFamily="2" charset="-122"/>
            </a:endParaRPr>
          </a:p>
        </p:txBody>
      </p:sp>
      <p:pic>
        <p:nvPicPr>
          <p:cNvPr id="94211" name="图片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650" y="2895600"/>
            <a:ext cx="3817938" cy="3322638"/>
          </a:xfrm>
          <a:prstGeom prst="rect">
            <a:avLst/>
          </a:prstGeom>
          <a:noFill/>
          <a:ln w="9525">
            <a:solidFill>
              <a:srgbClr val="7F7F7F"/>
            </a:solidFill>
            <a:miter lim="800000"/>
            <a:headEnd/>
            <a:tailEnd/>
          </a:ln>
          <a:extLst>
            <a:ext uri="{909E8E84-426E-40DD-AFC4-6F175D3DCCD1}">
              <a14:hiddenFill xmlns:a14="http://schemas.microsoft.com/office/drawing/2010/main">
                <a:solidFill>
                  <a:srgbClr val="FFFFFF"/>
                </a:solidFill>
              </a14:hiddenFill>
            </a:ext>
          </a:extLst>
        </p:spPr>
      </p:pic>
      <p:pic>
        <p:nvPicPr>
          <p:cNvPr id="94212" name="图片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3950" y="2895600"/>
            <a:ext cx="3598863" cy="3333750"/>
          </a:xfrm>
          <a:prstGeom prst="rect">
            <a:avLst/>
          </a:prstGeom>
          <a:noFill/>
          <a:ln w="9525">
            <a:solidFill>
              <a:srgbClr val="7F7F7F"/>
            </a:solidFill>
            <a:miter lim="800000"/>
            <a:headEnd/>
            <a:tailEnd/>
          </a:ln>
          <a:extLst>
            <a:ext uri="{909E8E84-426E-40DD-AFC4-6F175D3DCCD1}">
              <a14:hiddenFill xmlns:a14="http://schemas.microsoft.com/office/drawing/2010/main">
                <a:solidFill>
                  <a:srgbClr val="FFFFFF"/>
                </a:solidFill>
              </a14:hiddenFill>
            </a:ext>
          </a:extLst>
        </p:spPr>
      </p:pic>
      <p:sp>
        <p:nvSpPr>
          <p:cNvPr id="94213" name="矩形 8"/>
          <p:cNvSpPr>
            <a:spLocks noChangeArrowheads="1"/>
          </p:cNvSpPr>
          <p:nvPr/>
        </p:nvSpPr>
        <p:spPr bwMode="auto">
          <a:xfrm>
            <a:off x="2819400" y="1524000"/>
            <a:ext cx="5473700" cy="830263"/>
          </a:xfrm>
          <a:prstGeom prst="rect">
            <a:avLst/>
          </a:prstGeom>
          <a:noFill/>
          <a:ln w="12700">
            <a:solidFill>
              <a:srgbClr val="7F7F7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rgbClr val="000000"/>
                </a:solidFill>
                <a:latin typeface="Calibri" panose="020F0502020204030204" pitchFamily="34" charset="0"/>
                <a:sym typeface="Calibri" panose="020F0502020204030204" pitchFamily="34" charset="0"/>
              </a:rPr>
              <a:t>         </a:t>
            </a:r>
            <a:r>
              <a:rPr lang="en-US" altLang="zh-CN">
                <a:solidFill>
                  <a:srgbClr val="000000"/>
                </a:solidFill>
                <a:latin typeface="Calibri" panose="020F0502020204030204" pitchFamily="34" charset="0"/>
                <a:sym typeface="Calibri" panose="020F0502020204030204" pitchFamily="34" charset="0"/>
              </a:rPr>
              <a:t>9</a:t>
            </a:r>
            <a:r>
              <a:rPr lang="zh-CN" altLang="en-US">
                <a:solidFill>
                  <a:srgbClr val="000000"/>
                </a:solidFill>
                <a:latin typeface="Calibri" panose="020F0502020204030204" pitchFamily="34" charset="0"/>
                <a:sym typeface="宋体" panose="02010600030101010101" pitchFamily="2" charset="-122"/>
              </a:rPr>
              <a:t>月</a:t>
            </a:r>
            <a:r>
              <a:rPr lang="en-US" altLang="zh-CN">
                <a:solidFill>
                  <a:srgbClr val="000000"/>
                </a:solidFill>
                <a:latin typeface="Calibri" panose="020F0502020204030204" pitchFamily="34" charset="0"/>
                <a:sym typeface="Calibri" panose="020F0502020204030204" pitchFamily="34" charset="0"/>
              </a:rPr>
              <a:t>18</a:t>
            </a:r>
            <a:r>
              <a:rPr lang="zh-CN" altLang="en-US">
                <a:solidFill>
                  <a:srgbClr val="000000"/>
                </a:solidFill>
                <a:latin typeface="Calibri" panose="020F0502020204030204" pitchFamily="34" charset="0"/>
                <a:sym typeface="宋体" panose="02010600030101010101" pitchFamily="2" charset="-122"/>
              </a:rPr>
              <a:t>日，</a:t>
            </a:r>
            <a:r>
              <a:rPr lang="en-US" altLang="zh-CN">
                <a:solidFill>
                  <a:srgbClr val="000000"/>
                </a:solidFill>
                <a:latin typeface="Calibri" panose="020F0502020204030204" pitchFamily="34" charset="0"/>
                <a:sym typeface="Calibri" panose="020F0502020204030204" pitchFamily="34" charset="0"/>
              </a:rPr>
              <a:t>《</a:t>
            </a:r>
            <a:r>
              <a:rPr lang="zh-CN" altLang="en-US">
                <a:solidFill>
                  <a:srgbClr val="000000"/>
                </a:solidFill>
                <a:latin typeface="Calibri" panose="020F0502020204030204" pitchFamily="34" charset="0"/>
                <a:sym typeface="宋体" panose="02010600030101010101" pitchFamily="2" charset="-122"/>
              </a:rPr>
              <a:t>人民日报</a:t>
            </a:r>
            <a:r>
              <a:rPr lang="en-US" altLang="zh-CN">
                <a:solidFill>
                  <a:srgbClr val="000000"/>
                </a:solidFill>
                <a:latin typeface="Calibri" panose="020F0502020204030204" pitchFamily="34" charset="0"/>
                <a:sym typeface="Calibri" panose="020F0502020204030204" pitchFamily="34" charset="0"/>
              </a:rPr>
              <a:t>》</a:t>
            </a:r>
            <a:r>
              <a:rPr lang="zh-CN" altLang="en-US">
                <a:solidFill>
                  <a:srgbClr val="000000"/>
                </a:solidFill>
                <a:latin typeface="Calibri" panose="020F0502020204030204" pitchFamily="34" charset="0"/>
                <a:sym typeface="宋体" panose="02010600030101010101" pitchFamily="2" charset="-122"/>
              </a:rPr>
              <a:t>、</a:t>
            </a:r>
            <a:r>
              <a:rPr lang="en-US" altLang="zh-CN">
                <a:solidFill>
                  <a:srgbClr val="000000"/>
                </a:solidFill>
                <a:latin typeface="Calibri" panose="020F0502020204030204" pitchFamily="34" charset="0"/>
                <a:sym typeface="Calibri" panose="020F0502020204030204" pitchFamily="34" charset="0"/>
              </a:rPr>
              <a:t>《</a:t>
            </a:r>
            <a:r>
              <a:rPr lang="zh-CN" altLang="en-US">
                <a:solidFill>
                  <a:srgbClr val="000000"/>
                </a:solidFill>
                <a:latin typeface="Calibri" panose="020F0502020204030204" pitchFamily="34" charset="0"/>
                <a:sym typeface="宋体" panose="02010600030101010101" pitchFamily="2" charset="-122"/>
              </a:rPr>
              <a:t>中国青年报</a:t>
            </a:r>
            <a:r>
              <a:rPr lang="en-US" altLang="zh-CN">
                <a:solidFill>
                  <a:srgbClr val="000000"/>
                </a:solidFill>
                <a:latin typeface="Calibri" panose="020F0502020204030204" pitchFamily="34" charset="0"/>
                <a:sym typeface="Calibri" panose="020F0502020204030204" pitchFamily="34" charset="0"/>
              </a:rPr>
              <a:t>》</a:t>
            </a:r>
            <a:r>
              <a:rPr lang="zh-CN" altLang="en-US">
                <a:solidFill>
                  <a:srgbClr val="000000"/>
                </a:solidFill>
                <a:latin typeface="Calibri" panose="020F0502020204030204" pitchFamily="34" charset="0"/>
                <a:sym typeface="宋体" panose="02010600030101010101" pitchFamily="2" charset="-122"/>
              </a:rPr>
              <a:t>、</a:t>
            </a:r>
            <a:r>
              <a:rPr lang="en-US" altLang="zh-CN">
                <a:solidFill>
                  <a:srgbClr val="000000"/>
                </a:solidFill>
                <a:latin typeface="Calibri" panose="020F0502020204030204" pitchFamily="34" charset="0"/>
                <a:sym typeface="Calibri" panose="020F0502020204030204" pitchFamily="34" charset="0"/>
              </a:rPr>
              <a:t>《</a:t>
            </a:r>
            <a:r>
              <a:rPr lang="zh-CN" altLang="en-US">
                <a:solidFill>
                  <a:srgbClr val="000000"/>
                </a:solidFill>
                <a:latin typeface="Calibri" panose="020F0502020204030204" pitchFamily="34" charset="0"/>
                <a:sym typeface="宋体" panose="02010600030101010101" pitchFamily="2" charset="-122"/>
              </a:rPr>
              <a:t>中国教育报</a:t>
            </a:r>
            <a:r>
              <a:rPr lang="en-US" altLang="zh-CN">
                <a:solidFill>
                  <a:srgbClr val="000000"/>
                </a:solidFill>
                <a:latin typeface="Calibri" panose="020F0502020204030204" pitchFamily="34" charset="0"/>
                <a:sym typeface="Calibri" panose="020F0502020204030204" pitchFamily="34" charset="0"/>
              </a:rPr>
              <a:t>》</a:t>
            </a:r>
            <a:r>
              <a:rPr lang="zh-CN" altLang="en-US">
                <a:solidFill>
                  <a:srgbClr val="000000"/>
                </a:solidFill>
                <a:latin typeface="Calibri" panose="020F0502020204030204" pitchFamily="34" charset="0"/>
                <a:sym typeface="宋体" panose="02010600030101010101" pitchFamily="2" charset="-122"/>
              </a:rPr>
              <a:t>等中央各大媒体以及众多省市都市化媒体纷纷报道了我校开展研究生招生网络面试的情况。同时，新华网、人民网、中国广播网、中国新闻网等国家级新闻网站，以及新浪、腾讯、网易等门户网站和大量省市网站迅速进行了转载。 </a:t>
            </a:r>
          </a:p>
        </p:txBody>
      </p:sp>
      <p:sp>
        <p:nvSpPr>
          <p:cNvPr id="94214" name="文本框 11"/>
          <p:cNvSpPr>
            <a:spLocks noChangeArrowheads="1"/>
          </p:cNvSpPr>
          <p:nvPr/>
        </p:nvSpPr>
        <p:spPr bwMode="auto">
          <a:xfrm>
            <a:off x="381000" y="1371600"/>
            <a:ext cx="33131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en-US" altLang="zh-CN" sz="2400" b="1">
                <a:solidFill>
                  <a:schemeClr val="tx2"/>
                </a:solidFill>
                <a:latin typeface="宋体" panose="02010600030101010101" pitchFamily="2" charset="-122"/>
                <a:sym typeface="宋体" panose="02010600030101010101" pitchFamily="2" charset="-122"/>
              </a:rPr>
              <a:t>4.2  </a:t>
            </a:r>
            <a:r>
              <a:rPr lang="zh-CN" altLang="en-US" sz="2400" b="1">
                <a:solidFill>
                  <a:schemeClr val="tx2"/>
                </a:solidFill>
                <a:latin typeface="宋体" panose="02010600030101010101" pitchFamily="2" charset="-122"/>
                <a:sym typeface="宋体" panose="02010600030101010101" pitchFamily="2" charset="-122"/>
              </a:rPr>
              <a:t>媒体关注</a:t>
            </a:r>
            <a:endParaRPr lang="zh-CN" altLang="en-US" sz="2000" b="1">
              <a:solidFill>
                <a:schemeClr val="tx2"/>
              </a:solidFill>
              <a:latin typeface="宋体" panose="02010600030101010101" pitchFamily="2" charset="-122"/>
              <a:sym typeface="宋体" panose="02010600030101010101" pitchFamily="2" charset="-122"/>
            </a:endParaRPr>
          </a:p>
        </p:txBody>
      </p:sp>
    </p:spTree>
  </p:cSld>
  <p:clrMapOvr>
    <a:masterClrMapping/>
  </p:clrMapOvr>
  <p:transition spd="slow"/>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8" descr="PPT内页副本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259" name="TextBox 1"/>
          <p:cNvSpPr>
            <a:spLocks noChangeArrowheads="1"/>
          </p:cNvSpPr>
          <p:nvPr/>
        </p:nvSpPr>
        <p:spPr bwMode="auto">
          <a:xfrm>
            <a:off x="3657600" y="2895600"/>
            <a:ext cx="4321175" cy="91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ea typeface="宋体" panose="02010600030101010101" pitchFamily="2" charset="-122"/>
              </a:defRPr>
            </a:lvl1pPr>
            <a:lvl2pPr marL="742950" indent="-285750">
              <a:defRPr baseline="-25000">
                <a:solidFill>
                  <a:schemeClr val="tx1"/>
                </a:solidFill>
                <a:latin typeface="Arial" panose="020B0604020202020204" pitchFamily="34" charset="0"/>
                <a:ea typeface="宋体" panose="02010600030101010101" pitchFamily="2" charset="-122"/>
              </a:defRPr>
            </a:lvl2pPr>
            <a:lvl3pPr marL="1143000" indent="-228600">
              <a:defRPr baseline="-25000">
                <a:solidFill>
                  <a:schemeClr val="tx1"/>
                </a:solidFill>
                <a:latin typeface="Arial" panose="020B0604020202020204" pitchFamily="34" charset="0"/>
                <a:ea typeface="宋体" panose="02010600030101010101" pitchFamily="2" charset="-122"/>
              </a:defRPr>
            </a:lvl3pPr>
            <a:lvl4pPr marL="1600200" indent="-228600">
              <a:defRPr baseline="-25000">
                <a:solidFill>
                  <a:schemeClr val="tx1"/>
                </a:solidFill>
                <a:latin typeface="Arial" panose="020B0604020202020204" pitchFamily="34" charset="0"/>
                <a:ea typeface="宋体" panose="02010600030101010101" pitchFamily="2" charset="-122"/>
              </a:defRPr>
            </a:lvl4pPr>
            <a:lvl5pPr marL="2057400" indent="-228600">
              <a:defRPr baseline="-25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eaLnBrk="1" hangingPunct="1"/>
            <a:r>
              <a:rPr lang="zh-CN" altLang="en-US" sz="8000">
                <a:solidFill>
                  <a:srgbClr val="C00000"/>
                </a:solidFill>
                <a:latin typeface="黑体" panose="02010609060101010101" pitchFamily="49" charset="-122"/>
                <a:ea typeface="黑体" panose="02010609060101010101" pitchFamily="49" charset="-122"/>
                <a:sym typeface="黑体" panose="02010609060101010101" pitchFamily="49" charset="-122"/>
              </a:rPr>
              <a:t>谢 谢！</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altLang="en-US" sz="1800" b="0" i="0" u="none" strike="noStrike" cap="none" normalizeH="0" baseline="-25000" smtClean="0">
            <a:ln>
              <a:noFill/>
            </a:ln>
            <a:solidFill>
              <a:schemeClr val="tx1"/>
            </a:solidFill>
            <a:effectLst/>
            <a:latin typeface="Arial" charset="0"/>
            <a:ea typeface="宋体"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altLang="en-US" sz="1800" b="0" i="0" u="none" strike="noStrike" cap="none" normalizeH="0" baseline="-25000" smtClean="0">
            <a:ln>
              <a:noFill/>
            </a:ln>
            <a:solidFill>
              <a:schemeClr val="tx1"/>
            </a:solidFill>
            <a:effectLst/>
            <a:latin typeface="Arial" charset="0"/>
            <a:ea typeface="宋体"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themeOverride>
</file>

<file path=ppt/theme/themeOverride2.xml><?xml version="1.0" encoding="utf-8"?>
<a:themeOverride xmlns:a="http://schemas.openxmlformats.org/drawingml/2006/main">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614</TotalTime>
  <Words>3562</Words>
  <Application>Microsoft Office PowerPoint</Application>
  <PresentationFormat>全屏显示(4:3)</PresentationFormat>
  <Paragraphs>621</Paragraphs>
  <Slides>64</Slides>
  <Notes>5</Notes>
  <HiddenSlides>0</HiddenSlides>
  <MMClips>0</MMClips>
  <ScaleCrop>false</ScaleCrop>
  <HeadingPairs>
    <vt:vector size="6" baseType="variant">
      <vt:variant>
        <vt:lpstr>已用的字体</vt:lpstr>
      </vt:variant>
      <vt:variant>
        <vt:i4>19</vt:i4>
      </vt:variant>
      <vt:variant>
        <vt:lpstr>主题</vt:lpstr>
      </vt:variant>
      <vt:variant>
        <vt:i4>2</vt:i4>
      </vt:variant>
      <vt:variant>
        <vt:lpstr>幻灯片标题</vt:lpstr>
      </vt:variant>
      <vt:variant>
        <vt:i4>64</vt:i4>
      </vt:variant>
    </vt:vector>
  </HeadingPairs>
  <TitlesOfParts>
    <vt:vector size="85" baseType="lpstr">
      <vt:lpstr>Arial</vt:lpstr>
      <vt:lpstr>宋体</vt:lpstr>
      <vt:lpstr>Calibri</vt:lpstr>
      <vt:lpstr>微软雅黑</vt:lpstr>
      <vt:lpstr>华康俪金黑W8(P)</vt:lpstr>
      <vt:lpstr>黑体</vt:lpstr>
      <vt:lpstr>华文细黑</vt:lpstr>
      <vt:lpstr>方正北魏楷书简体</vt:lpstr>
      <vt:lpstr>Wingdings</vt:lpstr>
      <vt:lpstr>Baskerville Old Face</vt:lpstr>
      <vt:lpstr>Arial Unicode MS</vt:lpstr>
      <vt:lpstr>Times New Roman</vt:lpstr>
      <vt:lpstr>仿宋_GB2312</vt:lpstr>
      <vt:lpstr>楷体_GB2312</vt:lpstr>
      <vt:lpstr>华文仿宋</vt:lpstr>
      <vt:lpstr>华文楷体</vt:lpstr>
      <vt:lpstr>Gulim</vt:lpstr>
      <vt:lpstr>楷体</vt:lpstr>
      <vt:lpstr>华康俪金黑W8</vt:lpstr>
      <vt:lpstr>默认设计模板</vt:lpstr>
      <vt:lpstr>自定义设计方案</vt:lpstr>
      <vt:lpstr>信息化环境下研究生招生宣传工作的探索与实践 </vt:lpstr>
      <vt:lpstr>目录</vt:lpstr>
      <vt:lpstr>PowerPoint 演示文稿</vt:lpstr>
      <vt:lpstr>PowerPoint 演示文稿</vt:lpstr>
      <vt:lpstr>科学学位</vt:lpstr>
      <vt:lpstr>PowerPoint 演示文稿</vt:lpstr>
      <vt:lpstr>PowerPoint 演示文稿</vt:lpstr>
      <vt:lpstr>专业学位</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jibaogu</dc:creator>
  <cp:lastModifiedBy>jibao</cp:lastModifiedBy>
  <cp:revision>52</cp:revision>
  <cp:lastPrinted>1601-01-01T00:00:00Z</cp:lastPrinted>
  <dcterms:created xsi:type="dcterms:W3CDTF">1601-01-01T00:00:00Z</dcterms:created>
  <dcterms:modified xsi:type="dcterms:W3CDTF">2014-12-19T10:01:18Z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