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3"/>
  </p:notesMasterIdLst>
  <p:sldIdLst>
    <p:sldId id="256" r:id="rId2"/>
    <p:sldId id="382" r:id="rId3"/>
    <p:sldId id="425" r:id="rId4"/>
    <p:sldId id="383" r:id="rId5"/>
    <p:sldId id="349" r:id="rId6"/>
    <p:sldId id="350" r:id="rId7"/>
    <p:sldId id="351" r:id="rId8"/>
    <p:sldId id="390" r:id="rId9"/>
    <p:sldId id="398" r:id="rId10"/>
    <p:sldId id="364" r:id="rId11"/>
    <p:sldId id="371" r:id="rId12"/>
    <p:sldId id="396" r:id="rId13"/>
    <p:sldId id="365" r:id="rId14"/>
    <p:sldId id="397" r:id="rId15"/>
    <p:sldId id="399" r:id="rId16"/>
    <p:sldId id="323" r:id="rId17"/>
    <p:sldId id="427" r:id="rId18"/>
    <p:sldId id="273" r:id="rId19"/>
    <p:sldId id="400" r:id="rId20"/>
    <p:sldId id="401" r:id="rId21"/>
    <p:sldId id="276" r:id="rId22"/>
    <p:sldId id="262" r:id="rId23"/>
    <p:sldId id="283" r:id="rId24"/>
    <p:sldId id="263" r:id="rId25"/>
    <p:sldId id="407" r:id="rId26"/>
    <p:sldId id="419" r:id="rId27"/>
    <p:sldId id="420" r:id="rId28"/>
    <p:sldId id="265" r:id="rId29"/>
    <p:sldId id="410" r:id="rId30"/>
    <p:sldId id="285" r:id="rId31"/>
    <p:sldId id="267" r:id="rId32"/>
    <p:sldId id="286" r:id="rId33"/>
    <p:sldId id="289" r:id="rId34"/>
    <p:sldId id="391" r:id="rId35"/>
    <p:sldId id="417" r:id="rId36"/>
    <p:sldId id="367" r:id="rId37"/>
    <p:sldId id="421" r:id="rId38"/>
    <p:sldId id="356" r:id="rId39"/>
    <p:sldId id="423" r:id="rId40"/>
    <p:sldId id="422" r:id="rId41"/>
    <p:sldId id="271" r:id="rId42"/>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00"/>
    <a:srgbClr val="00FFFF"/>
    <a:srgbClr val="FFCC00"/>
    <a:srgbClr val="FF9933"/>
    <a:srgbClr val="66FF33"/>
    <a:srgbClr val="FFFF00"/>
    <a:srgbClr val="FFFF66"/>
    <a:srgbClr val="FFFFCC"/>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度样式 2 - 强调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58" autoAdjust="0"/>
    <p:restoredTop sz="80186" autoAdjust="0"/>
  </p:normalViewPr>
  <p:slideViewPr>
    <p:cSldViewPr>
      <p:cViewPr varScale="1">
        <p:scale>
          <a:sx n="52" d="100"/>
          <a:sy n="52" d="100"/>
        </p:scale>
        <p:origin x="1618" y="53"/>
      </p:cViewPr>
      <p:guideLst>
        <p:guide orient="horz" pos="2160"/>
        <p:guide pos="2880"/>
      </p:guideLst>
    </p:cSldViewPr>
  </p:slideViewPr>
  <p:outlineViewPr>
    <p:cViewPr>
      <p:scale>
        <a:sx n="33" d="100"/>
        <a:sy n="33" d="100"/>
      </p:scale>
      <p:origin x="0" y="-576"/>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4_1">
  <dgm:title val=""/>
  <dgm:desc val=""/>
  <dgm:catLst>
    <dgm:cat type="accent4" pri="11100"/>
  </dgm:catLst>
  <dgm:styleLbl name="node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4">
        <a:shade val="80000"/>
      </a:schemeClr>
    </dgm:linClrLst>
    <dgm:effectClrLst/>
    <dgm:txLinClrLst/>
    <dgm:txFillClrLst/>
    <dgm:txEffectClrLst/>
  </dgm:styleLbl>
  <dgm:styleLbl name="node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f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align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b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dgm:txEffectClrLst/>
  </dgm:styleLbl>
  <dgm:styleLbl name="parChTrans2D2">
    <dgm:fillClrLst meth="repeat">
      <a:schemeClr val="accent4"/>
    </dgm:fillClrLst>
    <dgm:linClrLst meth="repeat">
      <a:schemeClr val="accent4"/>
    </dgm:linClrLst>
    <dgm:effectClrLst/>
    <dgm:txLinClrLst/>
    <dgm:txFillClrLst/>
    <dgm:txEffectClrLst/>
  </dgm:styleLbl>
  <dgm:styleLbl name="parChTrans2D3">
    <dgm:fillClrLst meth="repeat">
      <a:schemeClr val="accent4"/>
    </dgm:fillClrLst>
    <dgm:linClrLst meth="repeat">
      <a:schemeClr val="accent4"/>
    </dgm:linClrLst>
    <dgm:effectClrLst/>
    <dgm:txLinClrLst/>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con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align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trAlignAcc1">
    <dgm:fillClrLst meth="repeat">
      <a:schemeClr val="accent4">
        <a:alpha val="40000"/>
        <a:tint val="40000"/>
      </a:schemeClr>
    </dgm:fillClrLst>
    <dgm:linClrLst meth="repeat">
      <a:schemeClr val="accent4"/>
    </dgm:linClrLst>
    <dgm:effectClrLst/>
    <dgm:txLinClrLst/>
    <dgm:txFillClrLst meth="repeat">
      <a:schemeClr val="dk1"/>
    </dgm:txFillClrLst>
    <dgm:txEffectClrLst/>
  </dgm:styleLbl>
  <dgm:styleLbl name="b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fgAcc0">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2">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3">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4">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3BEADA7-960E-4526-9CEC-AA1490BD9FA5}" type="doc">
      <dgm:prSet loTypeId="urn:microsoft.com/office/officeart/2005/8/layout/hProcess11" loCatId="process" qsTypeId="urn:microsoft.com/office/officeart/2005/8/quickstyle/3d3" qsCatId="3D" csTypeId="urn:microsoft.com/office/officeart/2005/8/colors/accent4_1" csCatId="accent4" phldr="1"/>
      <dgm:spPr/>
      <dgm:t>
        <a:bodyPr/>
        <a:lstStyle/>
        <a:p>
          <a:endParaRPr lang="zh-CN" altLang="en-US"/>
        </a:p>
      </dgm:t>
    </dgm:pt>
    <dgm:pt modelId="{036E7958-BFBF-46D6-8737-FF6EB378887B}">
      <dgm:prSet phldrT="[文本]" custT="1"/>
      <dgm:spPr/>
      <dgm:t>
        <a:bodyPr/>
        <a:lstStyle/>
        <a:p>
          <a:r>
            <a:rPr lang="en-US" altLang="zh-CN" sz="1800" dirty="0" smtClean="0"/>
            <a:t>1998</a:t>
          </a:r>
          <a:r>
            <a:rPr lang="zh-CN" altLang="en-US" sz="1800" dirty="0" smtClean="0"/>
            <a:t>年</a:t>
          </a:r>
          <a:endParaRPr lang="en-US" altLang="zh-CN" sz="1800" dirty="0" smtClean="0"/>
        </a:p>
        <a:p>
          <a:r>
            <a:rPr lang="zh-CN" altLang="en-US" sz="1800" b="1" dirty="0" smtClean="0"/>
            <a:t>北医等</a:t>
          </a:r>
          <a:endParaRPr lang="zh-CN" altLang="en-US" sz="1800" b="1" dirty="0"/>
        </a:p>
      </dgm:t>
    </dgm:pt>
    <dgm:pt modelId="{3457F5C8-1DF5-44DA-A285-EBC7A6815D46}" type="parTrans" cxnId="{D05D407A-C398-4535-BF7C-A5A75FB18CEE}">
      <dgm:prSet/>
      <dgm:spPr/>
      <dgm:t>
        <a:bodyPr/>
        <a:lstStyle/>
        <a:p>
          <a:endParaRPr lang="zh-CN" altLang="en-US"/>
        </a:p>
      </dgm:t>
    </dgm:pt>
    <dgm:pt modelId="{2164DEDB-94EB-4FE3-A6AE-498DBA706CE1}" type="sibTrans" cxnId="{D05D407A-C398-4535-BF7C-A5A75FB18CEE}">
      <dgm:prSet/>
      <dgm:spPr/>
      <dgm:t>
        <a:bodyPr/>
        <a:lstStyle/>
        <a:p>
          <a:endParaRPr lang="zh-CN" altLang="en-US"/>
        </a:p>
      </dgm:t>
    </dgm:pt>
    <dgm:pt modelId="{733F7548-C49E-4ABC-9FE8-77512A30ED6C}">
      <dgm:prSet phldrT="[文本]" custT="1"/>
      <dgm:spPr/>
      <dgm:t>
        <a:bodyPr/>
        <a:lstStyle/>
        <a:p>
          <a:r>
            <a:rPr lang="en-US" altLang="zh-CN" sz="1800" dirty="0" smtClean="0"/>
            <a:t>2010</a:t>
          </a:r>
          <a:r>
            <a:rPr lang="zh-CN" altLang="en-US" sz="1800" dirty="0" smtClean="0"/>
            <a:t>年</a:t>
          </a:r>
          <a:endParaRPr lang="en-US" altLang="zh-CN" sz="1800" dirty="0" smtClean="0"/>
        </a:p>
        <a:p>
          <a:r>
            <a:rPr lang="zh-CN" altLang="en-US" sz="1800" b="1" dirty="0" smtClean="0"/>
            <a:t>上海市改革</a:t>
          </a:r>
        </a:p>
      </dgm:t>
    </dgm:pt>
    <dgm:pt modelId="{BEA00A0D-0CC2-478E-84B0-BD57A208E071}" type="parTrans" cxnId="{196F0DF7-ABD7-4B90-A00C-69A9C1C4164C}">
      <dgm:prSet/>
      <dgm:spPr/>
      <dgm:t>
        <a:bodyPr/>
        <a:lstStyle/>
        <a:p>
          <a:endParaRPr lang="zh-CN" altLang="en-US"/>
        </a:p>
      </dgm:t>
    </dgm:pt>
    <dgm:pt modelId="{D920EE2E-FBD0-4273-9564-039A3CB48312}" type="sibTrans" cxnId="{196F0DF7-ABD7-4B90-A00C-69A9C1C4164C}">
      <dgm:prSet/>
      <dgm:spPr/>
      <dgm:t>
        <a:bodyPr/>
        <a:lstStyle/>
        <a:p>
          <a:endParaRPr lang="zh-CN" altLang="en-US"/>
        </a:p>
      </dgm:t>
    </dgm:pt>
    <dgm:pt modelId="{1CE35CF4-B31D-434D-B225-DEC5FB42DF3F}">
      <dgm:prSet phldrT="[文本]" custT="1"/>
      <dgm:spPr/>
      <dgm:t>
        <a:bodyPr/>
        <a:lstStyle/>
        <a:p>
          <a:r>
            <a:rPr lang="en-US" altLang="zh-CN" sz="1800" dirty="0" smtClean="0"/>
            <a:t>2010-2011</a:t>
          </a:r>
          <a:r>
            <a:rPr lang="zh-CN" altLang="en-US" sz="1800" dirty="0" smtClean="0"/>
            <a:t>年</a:t>
          </a:r>
          <a:endParaRPr lang="en-US" altLang="zh-CN" sz="1800" dirty="0" smtClean="0"/>
        </a:p>
        <a:p>
          <a:r>
            <a:rPr lang="zh-CN" altLang="en-US" sz="1800" b="1" dirty="0" smtClean="0"/>
            <a:t>重庆医、</a:t>
          </a:r>
          <a:endParaRPr lang="en-US" altLang="zh-CN" sz="1800" b="1" dirty="0" smtClean="0"/>
        </a:p>
        <a:p>
          <a:r>
            <a:rPr lang="zh-CN" altLang="en-US" sz="1800" b="1" dirty="0" smtClean="0"/>
            <a:t>宁夏医、</a:t>
          </a:r>
          <a:endParaRPr lang="en-US" altLang="zh-CN" sz="1800" b="1" dirty="0" smtClean="0"/>
        </a:p>
        <a:p>
          <a:r>
            <a:rPr lang="zh-CN" altLang="en-US" sz="1800" b="1" dirty="0" smtClean="0"/>
            <a:t>南京医等</a:t>
          </a:r>
          <a:endParaRPr lang="zh-CN" altLang="en-US" sz="1800" b="1" dirty="0"/>
        </a:p>
      </dgm:t>
    </dgm:pt>
    <dgm:pt modelId="{80E06071-C5CB-4731-8C56-2DDE9F83F019}" type="parTrans" cxnId="{28A225F4-267B-4A3E-8EC1-6A90DD796338}">
      <dgm:prSet/>
      <dgm:spPr/>
      <dgm:t>
        <a:bodyPr/>
        <a:lstStyle/>
        <a:p>
          <a:endParaRPr lang="zh-CN" altLang="en-US"/>
        </a:p>
      </dgm:t>
    </dgm:pt>
    <dgm:pt modelId="{80CA94EA-6312-4D7C-9904-2D8C35921211}" type="sibTrans" cxnId="{28A225F4-267B-4A3E-8EC1-6A90DD796338}">
      <dgm:prSet/>
      <dgm:spPr/>
      <dgm:t>
        <a:bodyPr/>
        <a:lstStyle/>
        <a:p>
          <a:endParaRPr lang="zh-CN" altLang="en-US"/>
        </a:p>
      </dgm:t>
    </dgm:pt>
    <dgm:pt modelId="{E99A013A-2DFA-43E4-B964-E0E504F7D9DF}">
      <dgm:prSet phldrT="[文本]" custT="1"/>
      <dgm:spPr/>
      <dgm:t>
        <a:bodyPr/>
        <a:lstStyle/>
        <a:p>
          <a:r>
            <a:rPr lang="en-US" altLang="zh-CN" sz="1800" dirty="0" smtClean="0"/>
            <a:t>2013</a:t>
          </a:r>
          <a:r>
            <a:rPr lang="zh-CN" altLang="en-US" sz="1800" dirty="0" smtClean="0"/>
            <a:t>年</a:t>
          </a:r>
          <a:endParaRPr lang="en-US" altLang="zh-CN" sz="1800" dirty="0" smtClean="0"/>
        </a:p>
        <a:p>
          <a:r>
            <a:rPr lang="en-US" altLang="zh-CN" sz="1800" b="1" dirty="0" smtClean="0"/>
            <a:t>64</a:t>
          </a:r>
          <a:r>
            <a:rPr lang="zh-CN" altLang="en-US" sz="1800" b="1" dirty="0" smtClean="0"/>
            <a:t>所院校</a:t>
          </a:r>
          <a:endParaRPr lang="en-US" altLang="zh-CN" sz="1800" b="1" dirty="0" smtClean="0"/>
        </a:p>
        <a:p>
          <a:r>
            <a:rPr lang="zh-CN" altLang="en-US" sz="1800" b="1" dirty="0" smtClean="0"/>
            <a:t>试点</a:t>
          </a:r>
          <a:endParaRPr lang="zh-CN" altLang="en-US" sz="1800" b="1" dirty="0"/>
        </a:p>
      </dgm:t>
    </dgm:pt>
    <dgm:pt modelId="{E85FB438-999A-4E29-8516-ADF4D27BB2FF}" type="parTrans" cxnId="{B59071DC-CD2C-49AC-B078-380EF59768D3}">
      <dgm:prSet/>
      <dgm:spPr/>
      <dgm:t>
        <a:bodyPr/>
        <a:lstStyle/>
        <a:p>
          <a:endParaRPr lang="zh-CN" altLang="en-US"/>
        </a:p>
      </dgm:t>
    </dgm:pt>
    <dgm:pt modelId="{C6259A60-6B1F-4FE3-A03A-33B94045B983}" type="sibTrans" cxnId="{B59071DC-CD2C-49AC-B078-380EF59768D3}">
      <dgm:prSet/>
      <dgm:spPr/>
      <dgm:t>
        <a:bodyPr/>
        <a:lstStyle/>
        <a:p>
          <a:endParaRPr lang="zh-CN" altLang="en-US"/>
        </a:p>
      </dgm:t>
    </dgm:pt>
    <dgm:pt modelId="{09ABEF30-67E2-4583-9284-A09177474025}" type="pres">
      <dgm:prSet presAssocID="{93BEADA7-960E-4526-9CEC-AA1490BD9FA5}" presName="Name0" presStyleCnt="0">
        <dgm:presLayoutVars>
          <dgm:dir/>
          <dgm:resizeHandles val="exact"/>
        </dgm:presLayoutVars>
      </dgm:prSet>
      <dgm:spPr/>
      <dgm:t>
        <a:bodyPr/>
        <a:lstStyle/>
        <a:p>
          <a:endParaRPr lang="zh-CN" altLang="en-US"/>
        </a:p>
      </dgm:t>
    </dgm:pt>
    <dgm:pt modelId="{9B84CDE5-E4AF-4092-B031-FECD93A6FD50}" type="pres">
      <dgm:prSet presAssocID="{93BEADA7-960E-4526-9CEC-AA1490BD9FA5}" presName="arrow" presStyleLbl="bgShp" presStyleIdx="0" presStyleCnt="1" custLinFactNeighborY="-439"/>
      <dgm:spPr/>
      <dgm:t>
        <a:bodyPr/>
        <a:lstStyle/>
        <a:p>
          <a:endParaRPr lang="zh-CN" altLang="en-US"/>
        </a:p>
      </dgm:t>
    </dgm:pt>
    <dgm:pt modelId="{C3BC95D1-A24E-4D72-B528-C0BD0AD43963}" type="pres">
      <dgm:prSet presAssocID="{93BEADA7-960E-4526-9CEC-AA1490BD9FA5}" presName="points" presStyleCnt="0"/>
      <dgm:spPr/>
      <dgm:t>
        <a:bodyPr/>
        <a:lstStyle/>
        <a:p>
          <a:endParaRPr lang="zh-CN" altLang="en-US"/>
        </a:p>
      </dgm:t>
    </dgm:pt>
    <dgm:pt modelId="{3ACB9F37-C1F1-4AA9-AB4A-4C7AEEEFA5B5}" type="pres">
      <dgm:prSet presAssocID="{036E7958-BFBF-46D6-8737-FF6EB378887B}" presName="compositeA" presStyleCnt="0"/>
      <dgm:spPr/>
      <dgm:t>
        <a:bodyPr/>
        <a:lstStyle/>
        <a:p>
          <a:endParaRPr lang="zh-CN" altLang="en-US"/>
        </a:p>
      </dgm:t>
    </dgm:pt>
    <dgm:pt modelId="{49BF5701-0AA7-416B-BCDA-24308F724320}" type="pres">
      <dgm:prSet presAssocID="{036E7958-BFBF-46D6-8737-FF6EB378887B}" presName="textA" presStyleLbl="revTx" presStyleIdx="0" presStyleCnt="4" custScaleX="157981" custScaleY="56140" custLinFactNeighborX="97225" custLinFactNeighborY="28509">
        <dgm:presLayoutVars>
          <dgm:bulletEnabled val="1"/>
        </dgm:presLayoutVars>
      </dgm:prSet>
      <dgm:spPr/>
      <dgm:t>
        <a:bodyPr/>
        <a:lstStyle/>
        <a:p>
          <a:endParaRPr lang="zh-CN" altLang="en-US"/>
        </a:p>
      </dgm:t>
    </dgm:pt>
    <dgm:pt modelId="{30BE6E05-2078-4695-A1FD-5B108F1E1A5F}" type="pres">
      <dgm:prSet presAssocID="{036E7958-BFBF-46D6-8737-FF6EB378887B}" presName="circleA" presStyleLbl="node1" presStyleIdx="0" presStyleCnt="4" custLinFactX="100000" custLinFactNeighborX="181226" custLinFactNeighborY="50000"/>
      <dgm:spPr/>
      <dgm:t>
        <a:bodyPr/>
        <a:lstStyle/>
        <a:p>
          <a:endParaRPr lang="zh-CN" altLang="en-US"/>
        </a:p>
      </dgm:t>
    </dgm:pt>
    <dgm:pt modelId="{DEA70AD7-3595-4474-8D7D-26E769BB5A48}" type="pres">
      <dgm:prSet presAssocID="{036E7958-BFBF-46D6-8737-FF6EB378887B}" presName="spaceA" presStyleCnt="0"/>
      <dgm:spPr/>
      <dgm:t>
        <a:bodyPr/>
        <a:lstStyle/>
        <a:p>
          <a:endParaRPr lang="zh-CN" altLang="en-US"/>
        </a:p>
      </dgm:t>
    </dgm:pt>
    <dgm:pt modelId="{74197877-5A3A-475D-AA72-057E970F7EF1}" type="pres">
      <dgm:prSet presAssocID="{2164DEDB-94EB-4FE3-A6AE-498DBA706CE1}" presName="space" presStyleCnt="0"/>
      <dgm:spPr/>
      <dgm:t>
        <a:bodyPr/>
        <a:lstStyle/>
        <a:p>
          <a:endParaRPr lang="zh-CN" altLang="en-US"/>
        </a:p>
      </dgm:t>
    </dgm:pt>
    <dgm:pt modelId="{5D85B34C-78B8-440E-BDBF-3410432587BB}" type="pres">
      <dgm:prSet presAssocID="{733F7548-C49E-4ABC-9FE8-77512A30ED6C}" presName="compositeB" presStyleCnt="0"/>
      <dgm:spPr/>
      <dgm:t>
        <a:bodyPr/>
        <a:lstStyle/>
        <a:p>
          <a:endParaRPr lang="zh-CN" altLang="en-US"/>
        </a:p>
      </dgm:t>
    </dgm:pt>
    <dgm:pt modelId="{667FB436-D482-4B2F-B82E-9A3EE010F4C7}" type="pres">
      <dgm:prSet presAssocID="{733F7548-C49E-4ABC-9FE8-77512A30ED6C}" presName="textB" presStyleLbl="revTx" presStyleIdx="1" presStyleCnt="4" custScaleX="158734" custLinFactY="-10526" custLinFactNeighborX="60401" custLinFactNeighborY="-100000">
        <dgm:presLayoutVars>
          <dgm:bulletEnabled val="1"/>
        </dgm:presLayoutVars>
      </dgm:prSet>
      <dgm:spPr/>
      <dgm:t>
        <a:bodyPr/>
        <a:lstStyle/>
        <a:p>
          <a:endParaRPr lang="zh-CN" altLang="en-US"/>
        </a:p>
      </dgm:t>
    </dgm:pt>
    <dgm:pt modelId="{3606BB5F-01B6-4DD4-9BB8-620993AC39A8}" type="pres">
      <dgm:prSet presAssocID="{733F7548-C49E-4ABC-9FE8-77512A30ED6C}" presName="circleB" presStyleLbl="node1" presStyleIdx="1" presStyleCnt="4" custLinFactX="84959" custLinFactNeighborX="100000" custLinFactNeighborY="6141"/>
      <dgm:spPr/>
      <dgm:t>
        <a:bodyPr/>
        <a:lstStyle/>
        <a:p>
          <a:endParaRPr lang="zh-CN" altLang="en-US"/>
        </a:p>
      </dgm:t>
    </dgm:pt>
    <dgm:pt modelId="{7D0B13CF-A855-4416-95B5-D82A727AB2C9}" type="pres">
      <dgm:prSet presAssocID="{733F7548-C49E-4ABC-9FE8-77512A30ED6C}" presName="spaceB" presStyleCnt="0"/>
      <dgm:spPr/>
      <dgm:t>
        <a:bodyPr/>
        <a:lstStyle/>
        <a:p>
          <a:endParaRPr lang="zh-CN" altLang="en-US"/>
        </a:p>
      </dgm:t>
    </dgm:pt>
    <dgm:pt modelId="{477414D9-2D7C-432A-859B-08246B140720}" type="pres">
      <dgm:prSet presAssocID="{D920EE2E-FBD0-4273-9564-039A3CB48312}" presName="space" presStyleCnt="0"/>
      <dgm:spPr/>
      <dgm:t>
        <a:bodyPr/>
        <a:lstStyle/>
        <a:p>
          <a:endParaRPr lang="zh-CN" altLang="en-US"/>
        </a:p>
      </dgm:t>
    </dgm:pt>
    <dgm:pt modelId="{86E8A202-C5E0-4BFE-BEEA-E3A44D361BDA}" type="pres">
      <dgm:prSet presAssocID="{1CE35CF4-B31D-434D-B225-DEC5FB42DF3F}" presName="compositeA" presStyleCnt="0"/>
      <dgm:spPr/>
      <dgm:t>
        <a:bodyPr/>
        <a:lstStyle/>
        <a:p>
          <a:endParaRPr lang="zh-CN" altLang="en-US"/>
        </a:p>
      </dgm:t>
    </dgm:pt>
    <dgm:pt modelId="{A06066BC-6529-4E04-8F9B-744952BBCE99}" type="pres">
      <dgm:prSet presAssocID="{1CE35CF4-B31D-434D-B225-DEC5FB42DF3F}" presName="textA" presStyleLbl="revTx" presStyleIdx="2" presStyleCnt="4" custScaleX="124494" custLinFactNeighborX="34293" custLinFactNeighborY="0">
        <dgm:presLayoutVars>
          <dgm:bulletEnabled val="1"/>
        </dgm:presLayoutVars>
      </dgm:prSet>
      <dgm:spPr/>
      <dgm:t>
        <a:bodyPr/>
        <a:lstStyle/>
        <a:p>
          <a:endParaRPr lang="zh-CN" altLang="en-US"/>
        </a:p>
      </dgm:t>
    </dgm:pt>
    <dgm:pt modelId="{2F8DE0CD-AC78-495A-983F-D8ABD08E18EF}" type="pres">
      <dgm:prSet presAssocID="{1CE35CF4-B31D-434D-B225-DEC5FB42DF3F}" presName="circleA" presStyleLbl="node1" presStyleIdx="2" presStyleCnt="4" custLinFactX="11845" custLinFactNeighborX="100000" custLinFactNeighborY="6141"/>
      <dgm:spPr/>
      <dgm:t>
        <a:bodyPr/>
        <a:lstStyle/>
        <a:p>
          <a:endParaRPr lang="zh-CN" altLang="en-US"/>
        </a:p>
      </dgm:t>
    </dgm:pt>
    <dgm:pt modelId="{A21F058E-F533-4E18-8603-BD33465C69D0}" type="pres">
      <dgm:prSet presAssocID="{1CE35CF4-B31D-434D-B225-DEC5FB42DF3F}" presName="spaceA" presStyleCnt="0"/>
      <dgm:spPr/>
      <dgm:t>
        <a:bodyPr/>
        <a:lstStyle/>
        <a:p>
          <a:endParaRPr lang="zh-CN" altLang="en-US"/>
        </a:p>
      </dgm:t>
    </dgm:pt>
    <dgm:pt modelId="{B617D5BA-B4B8-413F-8616-16487EC9415A}" type="pres">
      <dgm:prSet presAssocID="{80CA94EA-6312-4D7C-9904-2D8C35921211}" presName="space" presStyleCnt="0"/>
      <dgm:spPr/>
      <dgm:t>
        <a:bodyPr/>
        <a:lstStyle/>
        <a:p>
          <a:endParaRPr lang="zh-CN" altLang="en-US"/>
        </a:p>
      </dgm:t>
    </dgm:pt>
    <dgm:pt modelId="{E7E23525-411E-43E6-B55E-2F62879238C8}" type="pres">
      <dgm:prSet presAssocID="{E99A013A-2DFA-43E4-B964-E0E504F7D9DF}" presName="compositeB" presStyleCnt="0"/>
      <dgm:spPr/>
      <dgm:t>
        <a:bodyPr/>
        <a:lstStyle/>
        <a:p>
          <a:endParaRPr lang="zh-CN" altLang="en-US"/>
        </a:p>
      </dgm:t>
    </dgm:pt>
    <dgm:pt modelId="{8755E552-ACD4-4D8E-9A44-0A0F4DBBDA26}" type="pres">
      <dgm:prSet presAssocID="{E99A013A-2DFA-43E4-B964-E0E504F7D9DF}" presName="textB" presStyleLbl="revTx" presStyleIdx="3" presStyleCnt="4" custScaleX="116139" custLinFactY="-32456" custLinFactNeighborX="8018" custLinFactNeighborY="-100000">
        <dgm:presLayoutVars>
          <dgm:bulletEnabled val="1"/>
        </dgm:presLayoutVars>
      </dgm:prSet>
      <dgm:spPr/>
      <dgm:t>
        <a:bodyPr/>
        <a:lstStyle/>
        <a:p>
          <a:endParaRPr lang="zh-CN" altLang="en-US"/>
        </a:p>
      </dgm:t>
    </dgm:pt>
    <dgm:pt modelId="{F1618D7F-9B9F-42CA-8C0A-28ED2EB6BA63}" type="pres">
      <dgm:prSet presAssocID="{E99A013A-2DFA-43E4-B964-E0E504F7D9DF}" presName="circleB" presStyleLbl="node1" presStyleIdx="3" presStyleCnt="4" custLinFactNeighborX="54768" custLinFactNeighborY="6140"/>
      <dgm:spPr/>
      <dgm:t>
        <a:bodyPr/>
        <a:lstStyle/>
        <a:p>
          <a:endParaRPr lang="zh-CN" altLang="en-US"/>
        </a:p>
      </dgm:t>
    </dgm:pt>
    <dgm:pt modelId="{6027D0F3-1126-4AE5-8C58-49119F65C954}" type="pres">
      <dgm:prSet presAssocID="{E99A013A-2DFA-43E4-B964-E0E504F7D9DF}" presName="spaceB" presStyleCnt="0"/>
      <dgm:spPr/>
      <dgm:t>
        <a:bodyPr/>
        <a:lstStyle/>
        <a:p>
          <a:endParaRPr lang="zh-CN" altLang="en-US"/>
        </a:p>
      </dgm:t>
    </dgm:pt>
  </dgm:ptLst>
  <dgm:cxnLst>
    <dgm:cxn modelId="{1A58B403-3786-495A-BDEF-940E1F1911F1}" type="presOf" srcId="{733F7548-C49E-4ABC-9FE8-77512A30ED6C}" destId="{667FB436-D482-4B2F-B82E-9A3EE010F4C7}" srcOrd="0" destOrd="0" presId="urn:microsoft.com/office/officeart/2005/8/layout/hProcess11"/>
    <dgm:cxn modelId="{A4EDC7FC-0939-4E97-91B4-63BB4DEBF484}" type="presOf" srcId="{036E7958-BFBF-46D6-8737-FF6EB378887B}" destId="{49BF5701-0AA7-416B-BCDA-24308F724320}" srcOrd="0" destOrd="0" presId="urn:microsoft.com/office/officeart/2005/8/layout/hProcess11"/>
    <dgm:cxn modelId="{C9A5ABE5-2D9C-4FDB-A0B8-4C138D9E6FAD}" type="presOf" srcId="{1CE35CF4-B31D-434D-B225-DEC5FB42DF3F}" destId="{A06066BC-6529-4E04-8F9B-744952BBCE99}" srcOrd="0" destOrd="0" presId="urn:microsoft.com/office/officeart/2005/8/layout/hProcess11"/>
    <dgm:cxn modelId="{1571623D-8899-4B5E-87EA-2917AD972F67}" type="presOf" srcId="{E99A013A-2DFA-43E4-B964-E0E504F7D9DF}" destId="{8755E552-ACD4-4D8E-9A44-0A0F4DBBDA26}" srcOrd="0" destOrd="0" presId="urn:microsoft.com/office/officeart/2005/8/layout/hProcess11"/>
    <dgm:cxn modelId="{B59071DC-CD2C-49AC-B078-380EF59768D3}" srcId="{93BEADA7-960E-4526-9CEC-AA1490BD9FA5}" destId="{E99A013A-2DFA-43E4-B964-E0E504F7D9DF}" srcOrd="3" destOrd="0" parTransId="{E85FB438-999A-4E29-8516-ADF4D27BB2FF}" sibTransId="{C6259A60-6B1F-4FE3-A03A-33B94045B983}"/>
    <dgm:cxn modelId="{28A225F4-267B-4A3E-8EC1-6A90DD796338}" srcId="{93BEADA7-960E-4526-9CEC-AA1490BD9FA5}" destId="{1CE35CF4-B31D-434D-B225-DEC5FB42DF3F}" srcOrd="2" destOrd="0" parTransId="{80E06071-C5CB-4731-8C56-2DDE9F83F019}" sibTransId="{80CA94EA-6312-4D7C-9904-2D8C35921211}"/>
    <dgm:cxn modelId="{196F0DF7-ABD7-4B90-A00C-69A9C1C4164C}" srcId="{93BEADA7-960E-4526-9CEC-AA1490BD9FA5}" destId="{733F7548-C49E-4ABC-9FE8-77512A30ED6C}" srcOrd="1" destOrd="0" parTransId="{BEA00A0D-0CC2-478E-84B0-BD57A208E071}" sibTransId="{D920EE2E-FBD0-4273-9564-039A3CB48312}"/>
    <dgm:cxn modelId="{D05D407A-C398-4535-BF7C-A5A75FB18CEE}" srcId="{93BEADA7-960E-4526-9CEC-AA1490BD9FA5}" destId="{036E7958-BFBF-46D6-8737-FF6EB378887B}" srcOrd="0" destOrd="0" parTransId="{3457F5C8-1DF5-44DA-A285-EBC7A6815D46}" sibTransId="{2164DEDB-94EB-4FE3-A6AE-498DBA706CE1}"/>
    <dgm:cxn modelId="{F701FAE5-C032-48B3-AD82-3CF2A4C22FB3}" type="presOf" srcId="{93BEADA7-960E-4526-9CEC-AA1490BD9FA5}" destId="{09ABEF30-67E2-4583-9284-A09177474025}" srcOrd="0" destOrd="0" presId="urn:microsoft.com/office/officeart/2005/8/layout/hProcess11"/>
    <dgm:cxn modelId="{2173B941-86E4-4920-A091-B7073D4EF496}" type="presParOf" srcId="{09ABEF30-67E2-4583-9284-A09177474025}" destId="{9B84CDE5-E4AF-4092-B031-FECD93A6FD50}" srcOrd="0" destOrd="0" presId="urn:microsoft.com/office/officeart/2005/8/layout/hProcess11"/>
    <dgm:cxn modelId="{0A359915-3EFC-42BA-8BFA-A20289B78C3F}" type="presParOf" srcId="{09ABEF30-67E2-4583-9284-A09177474025}" destId="{C3BC95D1-A24E-4D72-B528-C0BD0AD43963}" srcOrd="1" destOrd="0" presId="urn:microsoft.com/office/officeart/2005/8/layout/hProcess11"/>
    <dgm:cxn modelId="{1A814241-35BA-41D0-8295-3FC66B634256}" type="presParOf" srcId="{C3BC95D1-A24E-4D72-B528-C0BD0AD43963}" destId="{3ACB9F37-C1F1-4AA9-AB4A-4C7AEEEFA5B5}" srcOrd="0" destOrd="0" presId="urn:microsoft.com/office/officeart/2005/8/layout/hProcess11"/>
    <dgm:cxn modelId="{4EAA8061-397E-4F62-AFCF-1D82703BF404}" type="presParOf" srcId="{3ACB9F37-C1F1-4AA9-AB4A-4C7AEEEFA5B5}" destId="{49BF5701-0AA7-416B-BCDA-24308F724320}" srcOrd="0" destOrd="0" presId="urn:microsoft.com/office/officeart/2005/8/layout/hProcess11"/>
    <dgm:cxn modelId="{BA800BB4-3479-4FD6-8AF1-F3C7D34119C4}" type="presParOf" srcId="{3ACB9F37-C1F1-4AA9-AB4A-4C7AEEEFA5B5}" destId="{30BE6E05-2078-4695-A1FD-5B108F1E1A5F}" srcOrd="1" destOrd="0" presId="urn:microsoft.com/office/officeart/2005/8/layout/hProcess11"/>
    <dgm:cxn modelId="{90B8F533-E7B3-4DD8-8AC6-B96D16D44EFA}" type="presParOf" srcId="{3ACB9F37-C1F1-4AA9-AB4A-4C7AEEEFA5B5}" destId="{DEA70AD7-3595-4474-8D7D-26E769BB5A48}" srcOrd="2" destOrd="0" presId="urn:microsoft.com/office/officeart/2005/8/layout/hProcess11"/>
    <dgm:cxn modelId="{43E0D1AD-48C8-4521-8FA4-C07E29575269}" type="presParOf" srcId="{C3BC95D1-A24E-4D72-B528-C0BD0AD43963}" destId="{74197877-5A3A-475D-AA72-057E970F7EF1}" srcOrd="1" destOrd="0" presId="urn:microsoft.com/office/officeart/2005/8/layout/hProcess11"/>
    <dgm:cxn modelId="{F21A73E6-4A50-4DD9-B457-91BEB024FA03}" type="presParOf" srcId="{C3BC95D1-A24E-4D72-B528-C0BD0AD43963}" destId="{5D85B34C-78B8-440E-BDBF-3410432587BB}" srcOrd="2" destOrd="0" presId="urn:microsoft.com/office/officeart/2005/8/layout/hProcess11"/>
    <dgm:cxn modelId="{458951A1-80CA-476A-BB63-FD0743A949FC}" type="presParOf" srcId="{5D85B34C-78B8-440E-BDBF-3410432587BB}" destId="{667FB436-D482-4B2F-B82E-9A3EE010F4C7}" srcOrd="0" destOrd="0" presId="urn:microsoft.com/office/officeart/2005/8/layout/hProcess11"/>
    <dgm:cxn modelId="{7D8307F3-B9CB-4A2E-9F62-0B28F81850DC}" type="presParOf" srcId="{5D85B34C-78B8-440E-BDBF-3410432587BB}" destId="{3606BB5F-01B6-4DD4-9BB8-620993AC39A8}" srcOrd="1" destOrd="0" presId="urn:microsoft.com/office/officeart/2005/8/layout/hProcess11"/>
    <dgm:cxn modelId="{C0FFC58C-D784-4D11-A213-43229BB6C1CB}" type="presParOf" srcId="{5D85B34C-78B8-440E-BDBF-3410432587BB}" destId="{7D0B13CF-A855-4416-95B5-D82A727AB2C9}" srcOrd="2" destOrd="0" presId="urn:microsoft.com/office/officeart/2005/8/layout/hProcess11"/>
    <dgm:cxn modelId="{589E7445-E7B4-4A2B-B901-1100053DE6DE}" type="presParOf" srcId="{C3BC95D1-A24E-4D72-B528-C0BD0AD43963}" destId="{477414D9-2D7C-432A-859B-08246B140720}" srcOrd="3" destOrd="0" presId="urn:microsoft.com/office/officeart/2005/8/layout/hProcess11"/>
    <dgm:cxn modelId="{586C0DEE-51F3-474E-9585-54F46C26DCE0}" type="presParOf" srcId="{C3BC95D1-A24E-4D72-B528-C0BD0AD43963}" destId="{86E8A202-C5E0-4BFE-BEEA-E3A44D361BDA}" srcOrd="4" destOrd="0" presId="urn:microsoft.com/office/officeart/2005/8/layout/hProcess11"/>
    <dgm:cxn modelId="{B40111F4-0675-4F53-85CD-9240A31D28B8}" type="presParOf" srcId="{86E8A202-C5E0-4BFE-BEEA-E3A44D361BDA}" destId="{A06066BC-6529-4E04-8F9B-744952BBCE99}" srcOrd="0" destOrd="0" presId="urn:microsoft.com/office/officeart/2005/8/layout/hProcess11"/>
    <dgm:cxn modelId="{4C27721D-87A0-4482-96C1-A7F284399F8A}" type="presParOf" srcId="{86E8A202-C5E0-4BFE-BEEA-E3A44D361BDA}" destId="{2F8DE0CD-AC78-495A-983F-D8ABD08E18EF}" srcOrd="1" destOrd="0" presId="urn:microsoft.com/office/officeart/2005/8/layout/hProcess11"/>
    <dgm:cxn modelId="{62310B01-7567-440B-9C10-DDD601ADEAA2}" type="presParOf" srcId="{86E8A202-C5E0-4BFE-BEEA-E3A44D361BDA}" destId="{A21F058E-F533-4E18-8603-BD33465C69D0}" srcOrd="2" destOrd="0" presId="urn:microsoft.com/office/officeart/2005/8/layout/hProcess11"/>
    <dgm:cxn modelId="{6AB6421C-C716-4A12-AD26-8E7770A0DF45}" type="presParOf" srcId="{C3BC95D1-A24E-4D72-B528-C0BD0AD43963}" destId="{B617D5BA-B4B8-413F-8616-16487EC9415A}" srcOrd="5" destOrd="0" presId="urn:microsoft.com/office/officeart/2005/8/layout/hProcess11"/>
    <dgm:cxn modelId="{0DE9D055-C44B-4950-B5E8-3F046AF36191}" type="presParOf" srcId="{C3BC95D1-A24E-4D72-B528-C0BD0AD43963}" destId="{E7E23525-411E-43E6-B55E-2F62879238C8}" srcOrd="6" destOrd="0" presId="urn:microsoft.com/office/officeart/2005/8/layout/hProcess11"/>
    <dgm:cxn modelId="{88F86424-0816-4EAB-914E-C959A229F08F}" type="presParOf" srcId="{E7E23525-411E-43E6-B55E-2F62879238C8}" destId="{8755E552-ACD4-4D8E-9A44-0A0F4DBBDA26}" srcOrd="0" destOrd="0" presId="urn:microsoft.com/office/officeart/2005/8/layout/hProcess11"/>
    <dgm:cxn modelId="{175C378F-92E3-4135-82E3-1688832F0886}" type="presParOf" srcId="{E7E23525-411E-43E6-B55E-2F62879238C8}" destId="{F1618D7F-9B9F-42CA-8C0A-28ED2EB6BA63}" srcOrd="1" destOrd="0" presId="urn:microsoft.com/office/officeart/2005/8/layout/hProcess11"/>
    <dgm:cxn modelId="{58786E68-3708-47A8-86C2-DF7FBE4B65B9}" type="presParOf" srcId="{E7E23525-411E-43E6-B55E-2F62879238C8}" destId="{6027D0F3-1126-4AE5-8C58-49119F65C954}" srcOrd="2" destOrd="0" presId="urn:microsoft.com/office/officeart/2005/8/layout/hProcess1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DF63868-8BCB-48D9-AD96-FED6989C2FD1}" type="doc">
      <dgm:prSet loTypeId="urn:microsoft.com/office/officeart/2005/8/layout/hierarchy3" loCatId="hierarchy" qsTypeId="urn:microsoft.com/office/officeart/2005/8/quickstyle/simple3" qsCatId="simple" csTypeId="urn:microsoft.com/office/officeart/2005/8/colors/accent1_2" csCatId="accent1" phldr="1"/>
      <dgm:spPr/>
      <dgm:t>
        <a:bodyPr/>
        <a:lstStyle/>
        <a:p>
          <a:endParaRPr lang="zh-CN" altLang="en-US"/>
        </a:p>
      </dgm:t>
    </dgm:pt>
    <dgm:pt modelId="{07336AE2-BD80-456F-9380-F0E64B3C0C85}">
      <dgm:prSet phldrT="[文本]"/>
      <dgm:spPr/>
      <dgm:t>
        <a:bodyPr/>
        <a:lstStyle/>
        <a:p>
          <a:r>
            <a:rPr lang="zh-CN" altLang="en-US" b="1" dirty="0" smtClean="0"/>
            <a:t>住院医师规范化培训</a:t>
          </a:r>
          <a:endParaRPr lang="zh-CN" altLang="en-US" b="1" dirty="0"/>
        </a:p>
      </dgm:t>
    </dgm:pt>
    <dgm:pt modelId="{D5DC863F-A22F-4923-81D3-4658EE131D54}" type="parTrans" cxnId="{75D30F64-6F58-4FDE-BAC2-653D51DC47C4}">
      <dgm:prSet/>
      <dgm:spPr/>
      <dgm:t>
        <a:bodyPr/>
        <a:lstStyle/>
        <a:p>
          <a:endParaRPr lang="zh-CN" altLang="en-US" b="1"/>
        </a:p>
      </dgm:t>
    </dgm:pt>
    <dgm:pt modelId="{AB6E5EA4-B433-47B8-8AB9-E5194C46998E}" type="sibTrans" cxnId="{75D30F64-6F58-4FDE-BAC2-653D51DC47C4}">
      <dgm:prSet/>
      <dgm:spPr/>
      <dgm:t>
        <a:bodyPr/>
        <a:lstStyle/>
        <a:p>
          <a:endParaRPr lang="zh-CN" altLang="en-US" b="1"/>
        </a:p>
      </dgm:t>
    </dgm:pt>
    <dgm:pt modelId="{08C0CCBF-6D28-4A92-BCA7-4C8B356DD46D}">
      <dgm:prSet phldrT="[文本]"/>
      <dgm:spPr/>
      <dgm:t>
        <a:bodyPr/>
        <a:lstStyle/>
        <a:p>
          <a:r>
            <a:rPr lang="zh-CN" altLang="en-US" b="1" smtClean="0"/>
            <a:t>医院自筹</a:t>
          </a:r>
          <a:endParaRPr lang="zh-CN" altLang="en-US" b="1"/>
        </a:p>
      </dgm:t>
    </dgm:pt>
    <dgm:pt modelId="{0F8DE5EE-2B17-4CDC-8BB5-9BAD879703EB}" type="parTrans" cxnId="{38D376BD-AF13-4709-B3BE-571056F2B540}">
      <dgm:prSet/>
      <dgm:spPr/>
      <dgm:t>
        <a:bodyPr/>
        <a:lstStyle/>
        <a:p>
          <a:endParaRPr lang="zh-CN" altLang="en-US" b="1"/>
        </a:p>
      </dgm:t>
    </dgm:pt>
    <dgm:pt modelId="{0EEC424D-294B-423F-BF70-568A2A6CC05F}" type="sibTrans" cxnId="{38D376BD-AF13-4709-B3BE-571056F2B540}">
      <dgm:prSet/>
      <dgm:spPr/>
      <dgm:t>
        <a:bodyPr/>
        <a:lstStyle/>
        <a:p>
          <a:endParaRPr lang="zh-CN" altLang="en-US" b="1"/>
        </a:p>
      </dgm:t>
    </dgm:pt>
    <dgm:pt modelId="{1C8680A1-BDB8-4F8E-8A00-0B2F0B518BEC}">
      <dgm:prSet phldrT="[文本]"/>
      <dgm:spPr/>
      <dgm:t>
        <a:bodyPr/>
        <a:lstStyle/>
        <a:p>
          <a:r>
            <a:rPr lang="zh-CN" altLang="en-US" b="1" dirty="0" smtClean="0"/>
            <a:t>卫生部门补助</a:t>
          </a:r>
          <a:endParaRPr lang="zh-CN" altLang="en-US" b="1" dirty="0"/>
        </a:p>
      </dgm:t>
    </dgm:pt>
    <dgm:pt modelId="{6C78F16C-604C-43C9-86FD-D4B5F44174A7}" type="parTrans" cxnId="{A8A52757-2AB4-4507-BF79-F3E95B1D8ADC}">
      <dgm:prSet/>
      <dgm:spPr/>
      <dgm:t>
        <a:bodyPr/>
        <a:lstStyle/>
        <a:p>
          <a:endParaRPr lang="zh-CN" altLang="en-US" b="1"/>
        </a:p>
      </dgm:t>
    </dgm:pt>
    <dgm:pt modelId="{184C29CD-FDFD-4BB4-9C54-436ADB60D892}" type="sibTrans" cxnId="{A8A52757-2AB4-4507-BF79-F3E95B1D8ADC}">
      <dgm:prSet/>
      <dgm:spPr/>
      <dgm:t>
        <a:bodyPr/>
        <a:lstStyle/>
        <a:p>
          <a:endParaRPr lang="zh-CN" altLang="en-US" b="1"/>
        </a:p>
      </dgm:t>
    </dgm:pt>
    <dgm:pt modelId="{665CC158-84EC-4CA4-8E4E-F68437EA8F7C}">
      <dgm:prSet phldrT="[文本]"/>
      <dgm:spPr/>
      <dgm:t>
        <a:bodyPr/>
        <a:lstStyle/>
        <a:p>
          <a:r>
            <a:rPr lang="zh-CN" altLang="en-US" b="1" smtClean="0"/>
            <a:t>专业学位研究生培养</a:t>
          </a:r>
          <a:endParaRPr lang="zh-CN" altLang="en-US" b="1"/>
        </a:p>
      </dgm:t>
    </dgm:pt>
    <dgm:pt modelId="{CADB4BFC-EBC1-47C3-9C19-5AEFE1B79257}" type="parTrans" cxnId="{BDBD2AA1-C075-45F7-B7D4-786E59BF9F45}">
      <dgm:prSet/>
      <dgm:spPr/>
      <dgm:t>
        <a:bodyPr/>
        <a:lstStyle/>
        <a:p>
          <a:endParaRPr lang="zh-CN" altLang="en-US" b="1"/>
        </a:p>
      </dgm:t>
    </dgm:pt>
    <dgm:pt modelId="{924FEF97-A001-40D0-951C-BE2A62B0CB50}" type="sibTrans" cxnId="{BDBD2AA1-C075-45F7-B7D4-786E59BF9F45}">
      <dgm:prSet/>
      <dgm:spPr/>
      <dgm:t>
        <a:bodyPr/>
        <a:lstStyle/>
        <a:p>
          <a:endParaRPr lang="zh-CN" altLang="en-US" b="1"/>
        </a:p>
      </dgm:t>
    </dgm:pt>
    <dgm:pt modelId="{21C91A7E-05A0-4AE3-911B-995D57C4EEBB}">
      <dgm:prSet phldrT="[文本]"/>
      <dgm:spPr/>
      <dgm:t>
        <a:bodyPr/>
        <a:lstStyle/>
        <a:p>
          <a:r>
            <a:rPr lang="zh-CN" altLang="en-US" b="1" dirty="0" smtClean="0"/>
            <a:t>教育经费</a:t>
          </a:r>
          <a:endParaRPr lang="zh-CN" altLang="en-US" b="1" dirty="0"/>
        </a:p>
      </dgm:t>
    </dgm:pt>
    <dgm:pt modelId="{E78BE306-064C-4ECB-B84D-A75A48707BAD}" type="parTrans" cxnId="{C97E4DEC-1F55-4823-8692-C992B10F5BB1}">
      <dgm:prSet/>
      <dgm:spPr/>
      <dgm:t>
        <a:bodyPr/>
        <a:lstStyle/>
        <a:p>
          <a:endParaRPr lang="zh-CN" altLang="en-US" b="1"/>
        </a:p>
      </dgm:t>
    </dgm:pt>
    <dgm:pt modelId="{BD270E42-2060-42AD-8605-5E3D3F71F124}" type="sibTrans" cxnId="{C97E4DEC-1F55-4823-8692-C992B10F5BB1}">
      <dgm:prSet/>
      <dgm:spPr/>
      <dgm:t>
        <a:bodyPr/>
        <a:lstStyle/>
        <a:p>
          <a:endParaRPr lang="zh-CN" altLang="en-US" b="1"/>
        </a:p>
      </dgm:t>
    </dgm:pt>
    <dgm:pt modelId="{1A70844E-2CE1-453A-A205-D02D74C72F8D}">
      <dgm:prSet phldrT="[文本]"/>
      <dgm:spPr/>
      <dgm:t>
        <a:bodyPr/>
        <a:lstStyle/>
        <a:p>
          <a:r>
            <a:rPr lang="zh-CN" altLang="en-US" b="1" smtClean="0"/>
            <a:t>学生学费</a:t>
          </a:r>
          <a:endParaRPr lang="zh-CN" altLang="en-US" b="1"/>
        </a:p>
      </dgm:t>
    </dgm:pt>
    <dgm:pt modelId="{51FBAB00-D620-4893-ADF7-CB090146E9D0}" type="parTrans" cxnId="{4DB2EA1C-C6F6-4D5B-A4D4-BDB48FA4A4C8}">
      <dgm:prSet/>
      <dgm:spPr/>
      <dgm:t>
        <a:bodyPr/>
        <a:lstStyle/>
        <a:p>
          <a:endParaRPr lang="zh-CN" altLang="en-US" b="1"/>
        </a:p>
      </dgm:t>
    </dgm:pt>
    <dgm:pt modelId="{5879D454-67FF-4FB6-861E-70FB4F686D9F}" type="sibTrans" cxnId="{4DB2EA1C-C6F6-4D5B-A4D4-BDB48FA4A4C8}">
      <dgm:prSet/>
      <dgm:spPr/>
      <dgm:t>
        <a:bodyPr/>
        <a:lstStyle/>
        <a:p>
          <a:endParaRPr lang="zh-CN" altLang="en-US" b="1"/>
        </a:p>
      </dgm:t>
    </dgm:pt>
    <dgm:pt modelId="{AEA220ED-75C0-4347-9D1D-E5F5FA9E8770}">
      <dgm:prSet/>
      <dgm:spPr/>
      <dgm:t>
        <a:bodyPr/>
        <a:lstStyle/>
        <a:p>
          <a:r>
            <a:rPr lang="zh-CN" altLang="en-US" b="1" smtClean="0"/>
            <a:t>学员自筹</a:t>
          </a:r>
          <a:endParaRPr lang="zh-CN" altLang="en-US" b="1"/>
        </a:p>
      </dgm:t>
    </dgm:pt>
    <dgm:pt modelId="{85A93A72-CFA9-4605-A065-C95717E5E7C4}" type="parTrans" cxnId="{42DA27CF-99F1-4CE7-91FF-3EFE76A931AA}">
      <dgm:prSet/>
      <dgm:spPr/>
      <dgm:t>
        <a:bodyPr/>
        <a:lstStyle/>
        <a:p>
          <a:endParaRPr lang="zh-CN" altLang="en-US" b="1"/>
        </a:p>
      </dgm:t>
    </dgm:pt>
    <dgm:pt modelId="{4C0685F7-F72E-441D-8241-FAD7DA1FD726}" type="sibTrans" cxnId="{42DA27CF-99F1-4CE7-91FF-3EFE76A931AA}">
      <dgm:prSet/>
      <dgm:spPr/>
      <dgm:t>
        <a:bodyPr/>
        <a:lstStyle/>
        <a:p>
          <a:endParaRPr lang="zh-CN" altLang="en-US" b="1"/>
        </a:p>
      </dgm:t>
    </dgm:pt>
    <dgm:pt modelId="{1B544269-F40C-47DA-BB64-DEFBD7A03D76}">
      <dgm:prSet/>
      <dgm:spPr>
        <a:ln>
          <a:solidFill>
            <a:srgbClr val="FFC000"/>
          </a:solidFill>
        </a:ln>
      </dgm:spPr>
      <dgm:t>
        <a:bodyPr/>
        <a:lstStyle/>
        <a:p>
          <a:r>
            <a:rPr lang="zh-CN" altLang="en-US" b="1" smtClean="0"/>
            <a:t>支出</a:t>
          </a:r>
          <a:endParaRPr lang="zh-CN" altLang="en-US" b="1"/>
        </a:p>
      </dgm:t>
    </dgm:pt>
    <dgm:pt modelId="{3250BAAB-4E31-4C20-86D9-92C728AA62EF}" type="parTrans" cxnId="{0206E6DE-65F7-413B-BE9C-0FA443469256}">
      <dgm:prSet/>
      <dgm:spPr/>
      <dgm:t>
        <a:bodyPr/>
        <a:lstStyle/>
        <a:p>
          <a:endParaRPr lang="zh-CN" altLang="en-US" b="1"/>
        </a:p>
      </dgm:t>
    </dgm:pt>
    <dgm:pt modelId="{96AA0281-BF29-43DD-8026-33FD9BDF6613}" type="sibTrans" cxnId="{0206E6DE-65F7-413B-BE9C-0FA443469256}">
      <dgm:prSet/>
      <dgm:spPr/>
      <dgm:t>
        <a:bodyPr/>
        <a:lstStyle/>
        <a:p>
          <a:endParaRPr lang="zh-CN" altLang="en-US" b="1"/>
        </a:p>
      </dgm:t>
    </dgm:pt>
    <dgm:pt modelId="{C7F01E06-A17A-42E9-9776-BFC0331F9365}">
      <dgm:prSet/>
      <dgm:spPr/>
      <dgm:t>
        <a:bodyPr/>
        <a:lstStyle/>
        <a:p>
          <a:r>
            <a:rPr lang="zh-CN" altLang="en-US" b="1" smtClean="0"/>
            <a:t>教学条件</a:t>
          </a:r>
          <a:endParaRPr lang="zh-CN" altLang="en-US" b="1"/>
        </a:p>
      </dgm:t>
    </dgm:pt>
    <dgm:pt modelId="{918C92E0-E328-405A-90D0-A4C5FC8F592B}" type="parTrans" cxnId="{A922F31B-3045-4322-8550-E8E6E8B1F4AD}">
      <dgm:prSet/>
      <dgm:spPr/>
      <dgm:t>
        <a:bodyPr/>
        <a:lstStyle/>
        <a:p>
          <a:endParaRPr lang="zh-CN" altLang="en-US" b="1"/>
        </a:p>
      </dgm:t>
    </dgm:pt>
    <dgm:pt modelId="{6B1EB9F4-AB17-4AB1-A66F-9C9B66600EC8}" type="sibTrans" cxnId="{A922F31B-3045-4322-8550-E8E6E8B1F4AD}">
      <dgm:prSet/>
      <dgm:spPr/>
      <dgm:t>
        <a:bodyPr/>
        <a:lstStyle/>
        <a:p>
          <a:endParaRPr lang="zh-CN" altLang="en-US" b="1"/>
        </a:p>
      </dgm:t>
    </dgm:pt>
    <dgm:pt modelId="{F770BFB8-D845-4D27-997B-E08ECD7B6CC1}">
      <dgm:prSet/>
      <dgm:spPr/>
      <dgm:t>
        <a:bodyPr/>
        <a:lstStyle/>
        <a:p>
          <a:r>
            <a:rPr lang="zh-CN" altLang="en-US" b="1" smtClean="0"/>
            <a:t>学员补助</a:t>
          </a:r>
          <a:endParaRPr lang="zh-CN" altLang="en-US" b="1"/>
        </a:p>
      </dgm:t>
    </dgm:pt>
    <dgm:pt modelId="{B0CC8D90-D7AC-445A-82BC-8D435B1CDC48}" type="parTrans" cxnId="{C9AEAC70-29CA-4F69-81A0-A97AA4664AAF}">
      <dgm:prSet/>
      <dgm:spPr/>
      <dgm:t>
        <a:bodyPr/>
        <a:lstStyle/>
        <a:p>
          <a:endParaRPr lang="zh-CN" altLang="en-US" b="1"/>
        </a:p>
      </dgm:t>
    </dgm:pt>
    <dgm:pt modelId="{8B5074FE-6E91-489C-A462-08A6CAE5272D}" type="sibTrans" cxnId="{C9AEAC70-29CA-4F69-81A0-A97AA4664AAF}">
      <dgm:prSet/>
      <dgm:spPr/>
      <dgm:t>
        <a:bodyPr/>
        <a:lstStyle/>
        <a:p>
          <a:endParaRPr lang="zh-CN" altLang="en-US" b="1"/>
        </a:p>
      </dgm:t>
    </dgm:pt>
    <dgm:pt modelId="{1C37E9A2-0991-4A08-93D3-FFCB944912C3}">
      <dgm:prSet/>
      <dgm:spPr/>
      <dgm:t>
        <a:bodyPr/>
        <a:lstStyle/>
        <a:p>
          <a:r>
            <a:rPr lang="zh-CN" altLang="en-US" b="1" smtClean="0"/>
            <a:t>人员费</a:t>
          </a:r>
          <a:endParaRPr lang="zh-CN" altLang="en-US" b="1"/>
        </a:p>
      </dgm:t>
    </dgm:pt>
    <dgm:pt modelId="{A7A3DED4-B7DA-43AD-BB25-C00DBE8659BB}" type="parTrans" cxnId="{83FAB9C9-2147-4AAD-AC90-FD1D2BCCFE80}">
      <dgm:prSet/>
      <dgm:spPr/>
      <dgm:t>
        <a:bodyPr/>
        <a:lstStyle/>
        <a:p>
          <a:endParaRPr lang="zh-CN" altLang="en-US" b="1"/>
        </a:p>
      </dgm:t>
    </dgm:pt>
    <dgm:pt modelId="{7A2A18FB-D3E0-4A47-B41A-FC07E4F50841}" type="sibTrans" cxnId="{83FAB9C9-2147-4AAD-AC90-FD1D2BCCFE80}">
      <dgm:prSet/>
      <dgm:spPr/>
      <dgm:t>
        <a:bodyPr/>
        <a:lstStyle/>
        <a:p>
          <a:endParaRPr lang="zh-CN" altLang="en-US" b="1"/>
        </a:p>
      </dgm:t>
    </dgm:pt>
    <dgm:pt modelId="{BC6577D4-C610-41E5-92D8-F72E0ACE5ACA}" type="pres">
      <dgm:prSet presAssocID="{ADF63868-8BCB-48D9-AD96-FED6989C2FD1}" presName="diagram" presStyleCnt="0">
        <dgm:presLayoutVars>
          <dgm:chPref val="1"/>
          <dgm:dir/>
          <dgm:animOne val="branch"/>
          <dgm:animLvl val="lvl"/>
          <dgm:resizeHandles/>
        </dgm:presLayoutVars>
      </dgm:prSet>
      <dgm:spPr/>
      <dgm:t>
        <a:bodyPr/>
        <a:lstStyle/>
        <a:p>
          <a:endParaRPr lang="zh-CN" altLang="en-US"/>
        </a:p>
      </dgm:t>
    </dgm:pt>
    <dgm:pt modelId="{8D589683-5C3C-4361-9D0B-8D6D65C15207}" type="pres">
      <dgm:prSet presAssocID="{07336AE2-BD80-456F-9380-F0E64B3C0C85}" presName="root" presStyleCnt="0"/>
      <dgm:spPr/>
    </dgm:pt>
    <dgm:pt modelId="{EF965FD1-5B1A-462E-99C3-E8F4A356CF37}" type="pres">
      <dgm:prSet presAssocID="{07336AE2-BD80-456F-9380-F0E64B3C0C85}" presName="rootComposite" presStyleCnt="0"/>
      <dgm:spPr/>
    </dgm:pt>
    <dgm:pt modelId="{E962D96C-33F3-4B18-84B5-CC0C10866C52}" type="pres">
      <dgm:prSet presAssocID="{07336AE2-BD80-456F-9380-F0E64B3C0C85}" presName="rootText" presStyleLbl="node1" presStyleIdx="0" presStyleCnt="3" custScaleX="283512"/>
      <dgm:spPr/>
      <dgm:t>
        <a:bodyPr/>
        <a:lstStyle/>
        <a:p>
          <a:endParaRPr lang="zh-CN" altLang="en-US"/>
        </a:p>
      </dgm:t>
    </dgm:pt>
    <dgm:pt modelId="{484EE917-C385-49D5-BB2A-D63535A144BD}" type="pres">
      <dgm:prSet presAssocID="{07336AE2-BD80-456F-9380-F0E64B3C0C85}" presName="rootConnector" presStyleLbl="node1" presStyleIdx="0" presStyleCnt="3"/>
      <dgm:spPr/>
      <dgm:t>
        <a:bodyPr/>
        <a:lstStyle/>
        <a:p>
          <a:endParaRPr lang="zh-CN" altLang="en-US"/>
        </a:p>
      </dgm:t>
    </dgm:pt>
    <dgm:pt modelId="{BCE7F668-E4C8-4822-9D00-2FC6485D447B}" type="pres">
      <dgm:prSet presAssocID="{07336AE2-BD80-456F-9380-F0E64B3C0C85}" presName="childShape" presStyleCnt="0"/>
      <dgm:spPr/>
    </dgm:pt>
    <dgm:pt modelId="{12EDE6F7-E25B-4109-9FCA-88AF6C228D3F}" type="pres">
      <dgm:prSet presAssocID="{0F8DE5EE-2B17-4CDC-8BB5-9BAD879703EB}" presName="Name13" presStyleLbl="parChTrans1D2" presStyleIdx="0" presStyleCnt="8"/>
      <dgm:spPr/>
      <dgm:t>
        <a:bodyPr/>
        <a:lstStyle/>
        <a:p>
          <a:endParaRPr lang="zh-CN" altLang="en-US"/>
        </a:p>
      </dgm:t>
    </dgm:pt>
    <dgm:pt modelId="{BA92D210-76A1-4C00-8348-0F32E43183F5}" type="pres">
      <dgm:prSet presAssocID="{08C0CCBF-6D28-4A92-BCA7-4C8B356DD46D}" presName="childText" presStyleLbl="bgAcc1" presStyleIdx="0" presStyleCnt="8" custScaleX="261923">
        <dgm:presLayoutVars>
          <dgm:bulletEnabled val="1"/>
        </dgm:presLayoutVars>
      </dgm:prSet>
      <dgm:spPr/>
      <dgm:t>
        <a:bodyPr/>
        <a:lstStyle/>
        <a:p>
          <a:endParaRPr lang="zh-CN" altLang="en-US"/>
        </a:p>
      </dgm:t>
    </dgm:pt>
    <dgm:pt modelId="{EA8D00B2-2192-41BA-978F-0DA1D33B77C7}" type="pres">
      <dgm:prSet presAssocID="{6C78F16C-604C-43C9-86FD-D4B5F44174A7}" presName="Name13" presStyleLbl="parChTrans1D2" presStyleIdx="1" presStyleCnt="8"/>
      <dgm:spPr/>
      <dgm:t>
        <a:bodyPr/>
        <a:lstStyle/>
        <a:p>
          <a:endParaRPr lang="zh-CN" altLang="en-US"/>
        </a:p>
      </dgm:t>
    </dgm:pt>
    <dgm:pt modelId="{38E59520-A486-4496-A911-A14E8F6D5CE4}" type="pres">
      <dgm:prSet presAssocID="{1C8680A1-BDB8-4F8E-8A00-0B2F0B518BEC}" presName="childText" presStyleLbl="bgAcc1" presStyleIdx="1" presStyleCnt="8" custScaleX="262064">
        <dgm:presLayoutVars>
          <dgm:bulletEnabled val="1"/>
        </dgm:presLayoutVars>
      </dgm:prSet>
      <dgm:spPr/>
      <dgm:t>
        <a:bodyPr/>
        <a:lstStyle/>
        <a:p>
          <a:endParaRPr lang="zh-CN" altLang="en-US"/>
        </a:p>
      </dgm:t>
    </dgm:pt>
    <dgm:pt modelId="{357285DD-8A6E-4BC0-A313-997BA7896DB1}" type="pres">
      <dgm:prSet presAssocID="{85A93A72-CFA9-4605-A065-C95717E5E7C4}" presName="Name13" presStyleLbl="parChTrans1D2" presStyleIdx="2" presStyleCnt="8"/>
      <dgm:spPr/>
      <dgm:t>
        <a:bodyPr/>
        <a:lstStyle/>
        <a:p>
          <a:endParaRPr lang="zh-CN" altLang="en-US"/>
        </a:p>
      </dgm:t>
    </dgm:pt>
    <dgm:pt modelId="{F8783F7E-DF07-4D7D-8329-B814003BF9C5}" type="pres">
      <dgm:prSet presAssocID="{AEA220ED-75C0-4347-9D1D-E5F5FA9E8770}" presName="childText" presStyleLbl="bgAcc1" presStyleIdx="2" presStyleCnt="8" custScaleX="264651">
        <dgm:presLayoutVars>
          <dgm:bulletEnabled val="1"/>
        </dgm:presLayoutVars>
      </dgm:prSet>
      <dgm:spPr/>
      <dgm:t>
        <a:bodyPr/>
        <a:lstStyle/>
        <a:p>
          <a:endParaRPr lang="zh-CN" altLang="en-US"/>
        </a:p>
      </dgm:t>
    </dgm:pt>
    <dgm:pt modelId="{385763C8-E0DC-4167-808C-09D2F7E35E33}" type="pres">
      <dgm:prSet presAssocID="{665CC158-84EC-4CA4-8E4E-F68437EA8F7C}" presName="root" presStyleCnt="0"/>
      <dgm:spPr/>
    </dgm:pt>
    <dgm:pt modelId="{87D9E386-8426-41C2-AE81-45B62F93D33D}" type="pres">
      <dgm:prSet presAssocID="{665CC158-84EC-4CA4-8E4E-F68437EA8F7C}" presName="rootComposite" presStyleCnt="0"/>
      <dgm:spPr/>
    </dgm:pt>
    <dgm:pt modelId="{29D2316C-F309-415B-A5A3-95606FE7BAEC}" type="pres">
      <dgm:prSet presAssocID="{665CC158-84EC-4CA4-8E4E-F68437EA8F7C}" presName="rootText" presStyleLbl="node1" presStyleIdx="1" presStyleCnt="3" custScaleX="301689"/>
      <dgm:spPr/>
      <dgm:t>
        <a:bodyPr/>
        <a:lstStyle/>
        <a:p>
          <a:endParaRPr lang="zh-CN" altLang="en-US"/>
        </a:p>
      </dgm:t>
    </dgm:pt>
    <dgm:pt modelId="{1806DA4B-9A31-4BA8-BE59-039AF77607BC}" type="pres">
      <dgm:prSet presAssocID="{665CC158-84EC-4CA4-8E4E-F68437EA8F7C}" presName="rootConnector" presStyleLbl="node1" presStyleIdx="1" presStyleCnt="3"/>
      <dgm:spPr/>
      <dgm:t>
        <a:bodyPr/>
        <a:lstStyle/>
        <a:p>
          <a:endParaRPr lang="zh-CN" altLang="en-US"/>
        </a:p>
      </dgm:t>
    </dgm:pt>
    <dgm:pt modelId="{D17A9FCE-4DB7-4AF4-BA58-355630D3FF9D}" type="pres">
      <dgm:prSet presAssocID="{665CC158-84EC-4CA4-8E4E-F68437EA8F7C}" presName="childShape" presStyleCnt="0"/>
      <dgm:spPr/>
    </dgm:pt>
    <dgm:pt modelId="{73E33E85-A507-46DF-9E49-515567F809FA}" type="pres">
      <dgm:prSet presAssocID="{E78BE306-064C-4ECB-B84D-A75A48707BAD}" presName="Name13" presStyleLbl="parChTrans1D2" presStyleIdx="3" presStyleCnt="8"/>
      <dgm:spPr/>
      <dgm:t>
        <a:bodyPr/>
        <a:lstStyle/>
        <a:p>
          <a:endParaRPr lang="zh-CN" altLang="en-US"/>
        </a:p>
      </dgm:t>
    </dgm:pt>
    <dgm:pt modelId="{67FFF314-EF96-4716-B9E0-0E1CA24D1AB2}" type="pres">
      <dgm:prSet presAssocID="{21C91A7E-05A0-4AE3-911B-995D57C4EEBB}" presName="childText" presStyleLbl="bgAcc1" presStyleIdx="3" presStyleCnt="8" custScaleX="271367" custScaleY="94262">
        <dgm:presLayoutVars>
          <dgm:bulletEnabled val="1"/>
        </dgm:presLayoutVars>
      </dgm:prSet>
      <dgm:spPr/>
      <dgm:t>
        <a:bodyPr/>
        <a:lstStyle/>
        <a:p>
          <a:endParaRPr lang="zh-CN" altLang="en-US"/>
        </a:p>
      </dgm:t>
    </dgm:pt>
    <dgm:pt modelId="{543B039A-6CFA-4539-A1CF-90DCAFCB790D}" type="pres">
      <dgm:prSet presAssocID="{51FBAB00-D620-4893-ADF7-CB090146E9D0}" presName="Name13" presStyleLbl="parChTrans1D2" presStyleIdx="4" presStyleCnt="8"/>
      <dgm:spPr/>
      <dgm:t>
        <a:bodyPr/>
        <a:lstStyle/>
        <a:p>
          <a:endParaRPr lang="zh-CN" altLang="en-US"/>
        </a:p>
      </dgm:t>
    </dgm:pt>
    <dgm:pt modelId="{D582513F-963A-48DD-8D22-61DDD1AAD895}" type="pres">
      <dgm:prSet presAssocID="{1A70844E-2CE1-453A-A205-D02D74C72F8D}" presName="childText" presStyleLbl="bgAcc1" presStyleIdx="4" presStyleCnt="8" custScaleX="271367" custScaleY="94262">
        <dgm:presLayoutVars>
          <dgm:bulletEnabled val="1"/>
        </dgm:presLayoutVars>
      </dgm:prSet>
      <dgm:spPr/>
      <dgm:t>
        <a:bodyPr/>
        <a:lstStyle/>
        <a:p>
          <a:endParaRPr lang="zh-CN" altLang="en-US"/>
        </a:p>
      </dgm:t>
    </dgm:pt>
    <dgm:pt modelId="{65F1A81A-F7C8-4D84-9194-9AE88403571C}" type="pres">
      <dgm:prSet presAssocID="{1B544269-F40C-47DA-BB64-DEFBD7A03D76}" presName="root" presStyleCnt="0"/>
      <dgm:spPr/>
    </dgm:pt>
    <dgm:pt modelId="{E46CEEC2-D6C6-495D-B10B-2D2152045C51}" type="pres">
      <dgm:prSet presAssocID="{1B544269-F40C-47DA-BB64-DEFBD7A03D76}" presName="rootComposite" presStyleCnt="0"/>
      <dgm:spPr/>
    </dgm:pt>
    <dgm:pt modelId="{10BF4BE1-51FE-4D71-A9CA-0EDE7828E511}" type="pres">
      <dgm:prSet presAssocID="{1B544269-F40C-47DA-BB64-DEFBD7A03D76}" presName="rootText" presStyleLbl="node1" presStyleIdx="2" presStyleCnt="3" custScaleX="153050"/>
      <dgm:spPr/>
      <dgm:t>
        <a:bodyPr/>
        <a:lstStyle/>
        <a:p>
          <a:endParaRPr lang="zh-CN" altLang="en-US"/>
        </a:p>
      </dgm:t>
    </dgm:pt>
    <dgm:pt modelId="{F65FC334-B9F5-4F05-A923-E9979747DBC6}" type="pres">
      <dgm:prSet presAssocID="{1B544269-F40C-47DA-BB64-DEFBD7A03D76}" presName="rootConnector" presStyleLbl="node1" presStyleIdx="2" presStyleCnt="3"/>
      <dgm:spPr/>
      <dgm:t>
        <a:bodyPr/>
        <a:lstStyle/>
        <a:p>
          <a:endParaRPr lang="zh-CN" altLang="en-US"/>
        </a:p>
      </dgm:t>
    </dgm:pt>
    <dgm:pt modelId="{0715A5D4-3EB5-4284-B83F-9720154CF5C4}" type="pres">
      <dgm:prSet presAssocID="{1B544269-F40C-47DA-BB64-DEFBD7A03D76}" presName="childShape" presStyleCnt="0"/>
      <dgm:spPr/>
    </dgm:pt>
    <dgm:pt modelId="{7966F6A0-243B-4966-B7C9-1DEDE1B93ED6}" type="pres">
      <dgm:prSet presAssocID="{918C92E0-E328-405A-90D0-A4C5FC8F592B}" presName="Name13" presStyleLbl="parChTrans1D2" presStyleIdx="5" presStyleCnt="8"/>
      <dgm:spPr/>
      <dgm:t>
        <a:bodyPr/>
        <a:lstStyle/>
        <a:p>
          <a:endParaRPr lang="zh-CN" altLang="en-US"/>
        </a:p>
      </dgm:t>
    </dgm:pt>
    <dgm:pt modelId="{C10BE9E2-24C6-4190-B3C1-E610E35D7A79}" type="pres">
      <dgm:prSet presAssocID="{C7F01E06-A17A-42E9-9776-BFC0331F9365}" presName="childText" presStyleLbl="bgAcc1" presStyleIdx="5" presStyleCnt="8" custScaleX="206399">
        <dgm:presLayoutVars>
          <dgm:bulletEnabled val="1"/>
        </dgm:presLayoutVars>
      </dgm:prSet>
      <dgm:spPr/>
      <dgm:t>
        <a:bodyPr/>
        <a:lstStyle/>
        <a:p>
          <a:endParaRPr lang="zh-CN" altLang="en-US"/>
        </a:p>
      </dgm:t>
    </dgm:pt>
    <dgm:pt modelId="{7DA2E2C8-F4BB-49CF-B066-7A6074038D13}" type="pres">
      <dgm:prSet presAssocID="{A7A3DED4-B7DA-43AD-BB25-C00DBE8659BB}" presName="Name13" presStyleLbl="parChTrans1D2" presStyleIdx="6" presStyleCnt="8"/>
      <dgm:spPr/>
      <dgm:t>
        <a:bodyPr/>
        <a:lstStyle/>
        <a:p>
          <a:endParaRPr lang="zh-CN" altLang="en-US"/>
        </a:p>
      </dgm:t>
    </dgm:pt>
    <dgm:pt modelId="{290FD817-9893-4EA1-B589-671398D08DA5}" type="pres">
      <dgm:prSet presAssocID="{1C37E9A2-0991-4A08-93D3-FFCB944912C3}" presName="childText" presStyleLbl="bgAcc1" presStyleIdx="6" presStyleCnt="8" custScaleX="206399">
        <dgm:presLayoutVars>
          <dgm:bulletEnabled val="1"/>
        </dgm:presLayoutVars>
      </dgm:prSet>
      <dgm:spPr/>
      <dgm:t>
        <a:bodyPr/>
        <a:lstStyle/>
        <a:p>
          <a:endParaRPr lang="zh-CN" altLang="en-US"/>
        </a:p>
      </dgm:t>
    </dgm:pt>
    <dgm:pt modelId="{F70E9097-864C-4889-9DE2-11A3FF25D48A}" type="pres">
      <dgm:prSet presAssocID="{B0CC8D90-D7AC-445A-82BC-8D435B1CDC48}" presName="Name13" presStyleLbl="parChTrans1D2" presStyleIdx="7" presStyleCnt="8"/>
      <dgm:spPr/>
      <dgm:t>
        <a:bodyPr/>
        <a:lstStyle/>
        <a:p>
          <a:endParaRPr lang="zh-CN" altLang="en-US"/>
        </a:p>
      </dgm:t>
    </dgm:pt>
    <dgm:pt modelId="{52352800-1B06-4AF6-856E-2ABBC363B5FC}" type="pres">
      <dgm:prSet presAssocID="{F770BFB8-D845-4D27-997B-E08ECD7B6CC1}" presName="childText" presStyleLbl="bgAcc1" presStyleIdx="7" presStyleCnt="8" custScaleX="206399">
        <dgm:presLayoutVars>
          <dgm:bulletEnabled val="1"/>
        </dgm:presLayoutVars>
      </dgm:prSet>
      <dgm:spPr/>
      <dgm:t>
        <a:bodyPr/>
        <a:lstStyle/>
        <a:p>
          <a:endParaRPr lang="zh-CN" altLang="en-US"/>
        </a:p>
      </dgm:t>
    </dgm:pt>
  </dgm:ptLst>
  <dgm:cxnLst>
    <dgm:cxn modelId="{A922F31B-3045-4322-8550-E8E6E8B1F4AD}" srcId="{1B544269-F40C-47DA-BB64-DEFBD7A03D76}" destId="{C7F01E06-A17A-42E9-9776-BFC0331F9365}" srcOrd="0" destOrd="0" parTransId="{918C92E0-E328-405A-90D0-A4C5FC8F592B}" sibTransId="{6B1EB9F4-AB17-4AB1-A66F-9C9B66600EC8}"/>
    <dgm:cxn modelId="{A8A52757-2AB4-4507-BF79-F3E95B1D8ADC}" srcId="{07336AE2-BD80-456F-9380-F0E64B3C0C85}" destId="{1C8680A1-BDB8-4F8E-8A00-0B2F0B518BEC}" srcOrd="1" destOrd="0" parTransId="{6C78F16C-604C-43C9-86FD-D4B5F44174A7}" sibTransId="{184C29CD-FDFD-4BB4-9C54-436ADB60D892}"/>
    <dgm:cxn modelId="{BDBD2AA1-C075-45F7-B7D4-786E59BF9F45}" srcId="{ADF63868-8BCB-48D9-AD96-FED6989C2FD1}" destId="{665CC158-84EC-4CA4-8E4E-F68437EA8F7C}" srcOrd="1" destOrd="0" parTransId="{CADB4BFC-EBC1-47C3-9C19-5AEFE1B79257}" sibTransId="{924FEF97-A001-40D0-951C-BE2A62B0CB50}"/>
    <dgm:cxn modelId="{48889797-5F82-48E7-872A-8B114E41D6A9}" type="presOf" srcId="{C7F01E06-A17A-42E9-9776-BFC0331F9365}" destId="{C10BE9E2-24C6-4190-B3C1-E610E35D7A79}" srcOrd="0" destOrd="0" presId="urn:microsoft.com/office/officeart/2005/8/layout/hierarchy3"/>
    <dgm:cxn modelId="{982EC03C-D600-4EB5-AB92-5EB30941D821}" type="presOf" srcId="{F770BFB8-D845-4D27-997B-E08ECD7B6CC1}" destId="{52352800-1B06-4AF6-856E-2ABBC363B5FC}" srcOrd="0" destOrd="0" presId="urn:microsoft.com/office/officeart/2005/8/layout/hierarchy3"/>
    <dgm:cxn modelId="{698DF8A4-B0E7-4A4B-BFCF-121BB1643D3C}" type="presOf" srcId="{21C91A7E-05A0-4AE3-911B-995D57C4EEBB}" destId="{67FFF314-EF96-4716-B9E0-0E1CA24D1AB2}" srcOrd="0" destOrd="0" presId="urn:microsoft.com/office/officeart/2005/8/layout/hierarchy3"/>
    <dgm:cxn modelId="{8E985CDD-6AE8-4FBB-93D2-DBF2AD34A3E1}" type="presOf" srcId="{0F8DE5EE-2B17-4CDC-8BB5-9BAD879703EB}" destId="{12EDE6F7-E25B-4109-9FCA-88AF6C228D3F}" srcOrd="0" destOrd="0" presId="urn:microsoft.com/office/officeart/2005/8/layout/hierarchy3"/>
    <dgm:cxn modelId="{59136C61-FAFA-486C-B2AF-245A16676BFF}" type="presOf" srcId="{665CC158-84EC-4CA4-8E4E-F68437EA8F7C}" destId="{29D2316C-F309-415B-A5A3-95606FE7BAEC}" srcOrd="0" destOrd="0" presId="urn:microsoft.com/office/officeart/2005/8/layout/hierarchy3"/>
    <dgm:cxn modelId="{A3AC7501-1D87-4580-A556-02D063FE593D}" type="presOf" srcId="{1C8680A1-BDB8-4F8E-8A00-0B2F0B518BEC}" destId="{38E59520-A486-4496-A911-A14E8F6D5CE4}" srcOrd="0" destOrd="0" presId="urn:microsoft.com/office/officeart/2005/8/layout/hierarchy3"/>
    <dgm:cxn modelId="{C9AEAC70-29CA-4F69-81A0-A97AA4664AAF}" srcId="{1B544269-F40C-47DA-BB64-DEFBD7A03D76}" destId="{F770BFB8-D845-4D27-997B-E08ECD7B6CC1}" srcOrd="2" destOrd="0" parTransId="{B0CC8D90-D7AC-445A-82BC-8D435B1CDC48}" sibTransId="{8B5074FE-6E91-489C-A462-08A6CAE5272D}"/>
    <dgm:cxn modelId="{0206E6DE-65F7-413B-BE9C-0FA443469256}" srcId="{ADF63868-8BCB-48D9-AD96-FED6989C2FD1}" destId="{1B544269-F40C-47DA-BB64-DEFBD7A03D76}" srcOrd="2" destOrd="0" parTransId="{3250BAAB-4E31-4C20-86D9-92C728AA62EF}" sibTransId="{96AA0281-BF29-43DD-8026-33FD9BDF6613}"/>
    <dgm:cxn modelId="{D08B70C4-B9A9-4B78-BCEE-31397A8CED9F}" type="presOf" srcId="{51FBAB00-D620-4893-ADF7-CB090146E9D0}" destId="{543B039A-6CFA-4539-A1CF-90DCAFCB790D}" srcOrd="0" destOrd="0" presId="urn:microsoft.com/office/officeart/2005/8/layout/hierarchy3"/>
    <dgm:cxn modelId="{682DF50B-6D46-4AEC-97D6-789C03D37F39}" type="presOf" srcId="{1B544269-F40C-47DA-BB64-DEFBD7A03D76}" destId="{10BF4BE1-51FE-4D71-A9CA-0EDE7828E511}" srcOrd="0" destOrd="0" presId="urn:microsoft.com/office/officeart/2005/8/layout/hierarchy3"/>
    <dgm:cxn modelId="{1FA093EB-6DFC-4B81-9303-849255BB3E88}" type="presOf" srcId="{6C78F16C-604C-43C9-86FD-D4B5F44174A7}" destId="{EA8D00B2-2192-41BA-978F-0DA1D33B77C7}" srcOrd="0" destOrd="0" presId="urn:microsoft.com/office/officeart/2005/8/layout/hierarchy3"/>
    <dgm:cxn modelId="{998EC8ED-AAF5-4D53-A9E6-CF067B83CF4D}" type="presOf" srcId="{665CC158-84EC-4CA4-8E4E-F68437EA8F7C}" destId="{1806DA4B-9A31-4BA8-BE59-039AF77607BC}" srcOrd="1" destOrd="0" presId="urn:microsoft.com/office/officeart/2005/8/layout/hierarchy3"/>
    <dgm:cxn modelId="{83FAB9C9-2147-4AAD-AC90-FD1D2BCCFE80}" srcId="{1B544269-F40C-47DA-BB64-DEFBD7A03D76}" destId="{1C37E9A2-0991-4A08-93D3-FFCB944912C3}" srcOrd="1" destOrd="0" parTransId="{A7A3DED4-B7DA-43AD-BB25-C00DBE8659BB}" sibTransId="{7A2A18FB-D3E0-4A47-B41A-FC07E4F50841}"/>
    <dgm:cxn modelId="{2404A0D4-0534-437A-97F4-F08AA9862548}" type="presOf" srcId="{85A93A72-CFA9-4605-A065-C95717E5E7C4}" destId="{357285DD-8A6E-4BC0-A313-997BA7896DB1}" srcOrd="0" destOrd="0" presId="urn:microsoft.com/office/officeart/2005/8/layout/hierarchy3"/>
    <dgm:cxn modelId="{C97E4DEC-1F55-4823-8692-C992B10F5BB1}" srcId="{665CC158-84EC-4CA4-8E4E-F68437EA8F7C}" destId="{21C91A7E-05A0-4AE3-911B-995D57C4EEBB}" srcOrd="0" destOrd="0" parTransId="{E78BE306-064C-4ECB-B84D-A75A48707BAD}" sibTransId="{BD270E42-2060-42AD-8605-5E3D3F71F124}"/>
    <dgm:cxn modelId="{16FCCE0A-1776-4600-A708-C11F059C6F27}" type="presOf" srcId="{08C0CCBF-6D28-4A92-BCA7-4C8B356DD46D}" destId="{BA92D210-76A1-4C00-8348-0F32E43183F5}" srcOrd="0" destOrd="0" presId="urn:microsoft.com/office/officeart/2005/8/layout/hierarchy3"/>
    <dgm:cxn modelId="{4DB2EA1C-C6F6-4D5B-A4D4-BDB48FA4A4C8}" srcId="{665CC158-84EC-4CA4-8E4E-F68437EA8F7C}" destId="{1A70844E-2CE1-453A-A205-D02D74C72F8D}" srcOrd="1" destOrd="0" parTransId="{51FBAB00-D620-4893-ADF7-CB090146E9D0}" sibTransId="{5879D454-67FF-4FB6-861E-70FB4F686D9F}"/>
    <dgm:cxn modelId="{FC92F85D-FE08-448A-8C25-830CD7799522}" type="presOf" srcId="{1B544269-F40C-47DA-BB64-DEFBD7A03D76}" destId="{F65FC334-B9F5-4F05-A923-E9979747DBC6}" srcOrd="1" destOrd="0" presId="urn:microsoft.com/office/officeart/2005/8/layout/hierarchy3"/>
    <dgm:cxn modelId="{CB40D166-9F3D-4D72-96C4-4EF8DF512B19}" type="presOf" srcId="{ADF63868-8BCB-48D9-AD96-FED6989C2FD1}" destId="{BC6577D4-C610-41E5-92D8-F72E0ACE5ACA}" srcOrd="0" destOrd="0" presId="urn:microsoft.com/office/officeart/2005/8/layout/hierarchy3"/>
    <dgm:cxn modelId="{AB87DD61-2CAB-4FE9-AE65-6251EF1DBB3E}" type="presOf" srcId="{A7A3DED4-B7DA-43AD-BB25-C00DBE8659BB}" destId="{7DA2E2C8-F4BB-49CF-B066-7A6074038D13}" srcOrd="0" destOrd="0" presId="urn:microsoft.com/office/officeart/2005/8/layout/hierarchy3"/>
    <dgm:cxn modelId="{B3AA80BE-D1CA-4228-9902-368E38B58F77}" type="presOf" srcId="{1C37E9A2-0991-4A08-93D3-FFCB944912C3}" destId="{290FD817-9893-4EA1-B589-671398D08DA5}" srcOrd="0" destOrd="0" presId="urn:microsoft.com/office/officeart/2005/8/layout/hierarchy3"/>
    <dgm:cxn modelId="{58E72A6D-269D-4844-86DC-B78CB6BB6A50}" type="presOf" srcId="{918C92E0-E328-405A-90D0-A4C5FC8F592B}" destId="{7966F6A0-243B-4966-B7C9-1DEDE1B93ED6}" srcOrd="0" destOrd="0" presId="urn:microsoft.com/office/officeart/2005/8/layout/hierarchy3"/>
    <dgm:cxn modelId="{42DA27CF-99F1-4CE7-91FF-3EFE76A931AA}" srcId="{07336AE2-BD80-456F-9380-F0E64B3C0C85}" destId="{AEA220ED-75C0-4347-9D1D-E5F5FA9E8770}" srcOrd="2" destOrd="0" parTransId="{85A93A72-CFA9-4605-A065-C95717E5E7C4}" sibTransId="{4C0685F7-F72E-441D-8241-FAD7DA1FD726}"/>
    <dgm:cxn modelId="{976BEDEB-F27B-41A0-BB7F-CED8C5D72AF5}" type="presOf" srcId="{AEA220ED-75C0-4347-9D1D-E5F5FA9E8770}" destId="{F8783F7E-DF07-4D7D-8329-B814003BF9C5}" srcOrd="0" destOrd="0" presId="urn:microsoft.com/office/officeart/2005/8/layout/hierarchy3"/>
    <dgm:cxn modelId="{FA34869C-BE1F-4C59-B08A-7ABF5EF79013}" type="presOf" srcId="{B0CC8D90-D7AC-445A-82BC-8D435B1CDC48}" destId="{F70E9097-864C-4889-9DE2-11A3FF25D48A}" srcOrd="0" destOrd="0" presId="urn:microsoft.com/office/officeart/2005/8/layout/hierarchy3"/>
    <dgm:cxn modelId="{38D376BD-AF13-4709-B3BE-571056F2B540}" srcId="{07336AE2-BD80-456F-9380-F0E64B3C0C85}" destId="{08C0CCBF-6D28-4A92-BCA7-4C8B356DD46D}" srcOrd="0" destOrd="0" parTransId="{0F8DE5EE-2B17-4CDC-8BB5-9BAD879703EB}" sibTransId="{0EEC424D-294B-423F-BF70-568A2A6CC05F}"/>
    <dgm:cxn modelId="{3872DEC6-16BC-462F-A577-0CA9B8E34772}" type="presOf" srcId="{07336AE2-BD80-456F-9380-F0E64B3C0C85}" destId="{484EE917-C385-49D5-BB2A-D63535A144BD}" srcOrd="1" destOrd="0" presId="urn:microsoft.com/office/officeart/2005/8/layout/hierarchy3"/>
    <dgm:cxn modelId="{4E6D8D95-D989-42DF-A3FD-4F3AB57B22DE}" type="presOf" srcId="{07336AE2-BD80-456F-9380-F0E64B3C0C85}" destId="{E962D96C-33F3-4B18-84B5-CC0C10866C52}" srcOrd="0" destOrd="0" presId="urn:microsoft.com/office/officeart/2005/8/layout/hierarchy3"/>
    <dgm:cxn modelId="{718C5F96-EFB2-45DB-A653-68ED3F284BE5}" type="presOf" srcId="{E78BE306-064C-4ECB-B84D-A75A48707BAD}" destId="{73E33E85-A507-46DF-9E49-515567F809FA}" srcOrd="0" destOrd="0" presId="urn:microsoft.com/office/officeart/2005/8/layout/hierarchy3"/>
    <dgm:cxn modelId="{8F934BF5-2A85-414A-A784-2A877E99D084}" type="presOf" srcId="{1A70844E-2CE1-453A-A205-D02D74C72F8D}" destId="{D582513F-963A-48DD-8D22-61DDD1AAD895}" srcOrd="0" destOrd="0" presId="urn:microsoft.com/office/officeart/2005/8/layout/hierarchy3"/>
    <dgm:cxn modelId="{75D30F64-6F58-4FDE-BAC2-653D51DC47C4}" srcId="{ADF63868-8BCB-48D9-AD96-FED6989C2FD1}" destId="{07336AE2-BD80-456F-9380-F0E64B3C0C85}" srcOrd="0" destOrd="0" parTransId="{D5DC863F-A22F-4923-81D3-4658EE131D54}" sibTransId="{AB6E5EA4-B433-47B8-8AB9-E5194C46998E}"/>
    <dgm:cxn modelId="{2C42AFB8-3654-4D57-99E2-31637F49D9C1}" type="presParOf" srcId="{BC6577D4-C610-41E5-92D8-F72E0ACE5ACA}" destId="{8D589683-5C3C-4361-9D0B-8D6D65C15207}" srcOrd="0" destOrd="0" presId="urn:microsoft.com/office/officeart/2005/8/layout/hierarchy3"/>
    <dgm:cxn modelId="{3A8F936E-8596-4BDD-9A9C-4AFA6E3F8587}" type="presParOf" srcId="{8D589683-5C3C-4361-9D0B-8D6D65C15207}" destId="{EF965FD1-5B1A-462E-99C3-E8F4A356CF37}" srcOrd="0" destOrd="0" presId="urn:microsoft.com/office/officeart/2005/8/layout/hierarchy3"/>
    <dgm:cxn modelId="{BAE042A2-B89E-4F07-B0E8-74BFEA856F9A}" type="presParOf" srcId="{EF965FD1-5B1A-462E-99C3-E8F4A356CF37}" destId="{E962D96C-33F3-4B18-84B5-CC0C10866C52}" srcOrd="0" destOrd="0" presId="urn:microsoft.com/office/officeart/2005/8/layout/hierarchy3"/>
    <dgm:cxn modelId="{CB27C885-4473-449A-8E8C-F12D17C07AAB}" type="presParOf" srcId="{EF965FD1-5B1A-462E-99C3-E8F4A356CF37}" destId="{484EE917-C385-49D5-BB2A-D63535A144BD}" srcOrd="1" destOrd="0" presId="urn:microsoft.com/office/officeart/2005/8/layout/hierarchy3"/>
    <dgm:cxn modelId="{AAECF885-5A1E-4550-BC2B-C5D9FD9D3D8E}" type="presParOf" srcId="{8D589683-5C3C-4361-9D0B-8D6D65C15207}" destId="{BCE7F668-E4C8-4822-9D00-2FC6485D447B}" srcOrd="1" destOrd="0" presId="urn:microsoft.com/office/officeart/2005/8/layout/hierarchy3"/>
    <dgm:cxn modelId="{8D2418B1-EEDD-43C3-9DEC-8E0C062F032C}" type="presParOf" srcId="{BCE7F668-E4C8-4822-9D00-2FC6485D447B}" destId="{12EDE6F7-E25B-4109-9FCA-88AF6C228D3F}" srcOrd="0" destOrd="0" presId="urn:microsoft.com/office/officeart/2005/8/layout/hierarchy3"/>
    <dgm:cxn modelId="{47E6DBFC-655C-4639-B6C1-AD6E84384704}" type="presParOf" srcId="{BCE7F668-E4C8-4822-9D00-2FC6485D447B}" destId="{BA92D210-76A1-4C00-8348-0F32E43183F5}" srcOrd="1" destOrd="0" presId="urn:microsoft.com/office/officeart/2005/8/layout/hierarchy3"/>
    <dgm:cxn modelId="{84E77398-EBB7-4788-988E-6E940A12A042}" type="presParOf" srcId="{BCE7F668-E4C8-4822-9D00-2FC6485D447B}" destId="{EA8D00B2-2192-41BA-978F-0DA1D33B77C7}" srcOrd="2" destOrd="0" presId="urn:microsoft.com/office/officeart/2005/8/layout/hierarchy3"/>
    <dgm:cxn modelId="{D4B57DC6-ACB0-4938-9601-5C894E22A636}" type="presParOf" srcId="{BCE7F668-E4C8-4822-9D00-2FC6485D447B}" destId="{38E59520-A486-4496-A911-A14E8F6D5CE4}" srcOrd="3" destOrd="0" presId="urn:microsoft.com/office/officeart/2005/8/layout/hierarchy3"/>
    <dgm:cxn modelId="{5E09D86A-7EC0-4309-B0F7-FD2AF374542D}" type="presParOf" srcId="{BCE7F668-E4C8-4822-9D00-2FC6485D447B}" destId="{357285DD-8A6E-4BC0-A313-997BA7896DB1}" srcOrd="4" destOrd="0" presId="urn:microsoft.com/office/officeart/2005/8/layout/hierarchy3"/>
    <dgm:cxn modelId="{736355F4-BC8E-4DFC-9484-37053D067093}" type="presParOf" srcId="{BCE7F668-E4C8-4822-9D00-2FC6485D447B}" destId="{F8783F7E-DF07-4D7D-8329-B814003BF9C5}" srcOrd="5" destOrd="0" presId="urn:microsoft.com/office/officeart/2005/8/layout/hierarchy3"/>
    <dgm:cxn modelId="{D47C3761-7C51-4C83-A4A8-EE3EA9F07D80}" type="presParOf" srcId="{BC6577D4-C610-41E5-92D8-F72E0ACE5ACA}" destId="{385763C8-E0DC-4167-808C-09D2F7E35E33}" srcOrd="1" destOrd="0" presId="urn:microsoft.com/office/officeart/2005/8/layout/hierarchy3"/>
    <dgm:cxn modelId="{BDA57DD5-D65F-4A3D-B786-D04752534B6A}" type="presParOf" srcId="{385763C8-E0DC-4167-808C-09D2F7E35E33}" destId="{87D9E386-8426-41C2-AE81-45B62F93D33D}" srcOrd="0" destOrd="0" presId="urn:microsoft.com/office/officeart/2005/8/layout/hierarchy3"/>
    <dgm:cxn modelId="{D21F54E1-E7D5-4E1E-8306-D79A91073BCA}" type="presParOf" srcId="{87D9E386-8426-41C2-AE81-45B62F93D33D}" destId="{29D2316C-F309-415B-A5A3-95606FE7BAEC}" srcOrd="0" destOrd="0" presId="urn:microsoft.com/office/officeart/2005/8/layout/hierarchy3"/>
    <dgm:cxn modelId="{C94C3C28-504C-49D7-B006-BE733BEF1DE1}" type="presParOf" srcId="{87D9E386-8426-41C2-AE81-45B62F93D33D}" destId="{1806DA4B-9A31-4BA8-BE59-039AF77607BC}" srcOrd="1" destOrd="0" presId="urn:microsoft.com/office/officeart/2005/8/layout/hierarchy3"/>
    <dgm:cxn modelId="{1FA6E56F-613E-486C-B5AD-7573CBB1A59B}" type="presParOf" srcId="{385763C8-E0DC-4167-808C-09D2F7E35E33}" destId="{D17A9FCE-4DB7-4AF4-BA58-355630D3FF9D}" srcOrd="1" destOrd="0" presId="urn:microsoft.com/office/officeart/2005/8/layout/hierarchy3"/>
    <dgm:cxn modelId="{0FBD2D4B-BB6C-4808-BF85-13BE954F7B58}" type="presParOf" srcId="{D17A9FCE-4DB7-4AF4-BA58-355630D3FF9D}" destId="{73E33E85-A507-46DF-9E49-515567F809FA}" srcOrd="0" destOrd="0" presId="urn:microsoft.com/office/officeart/2005/8/layout/hierarchy3"/>
    <dgm:cxn modelId="{954905BE-D3C9-4447-9AD4-96B2B6466855}" type="presParOf" srcId="{D17A9FCE-4DB7-4AF4-BA58-355630D3FF9D}" destId="{67FFF314-EF96-4716-B9E0-0E1CA24D1AB2}" srcOrd="1" destOrd="0" presId="urn:microsoft.com/office/officeart/2005/8/layout/hierarchy3"/>
    <dgm:cxn modelId="{51036CF5-A244-4DB8-91D4-E8F04E5DAB5D}" type="presParOf" srcId="{D17A9FCE-4DB7-4AF4-BA58-355630D3FF9D}" destId="{543B039A-6CFA-4539-A1CF-90DCAFCB790D}" srcOrd="2" destOrd="0" presId="urn:microsoft.com/office/officeart/2005/8/layout/hierarchy3"/>
    <dgm:cxn modelId="{B65AEFF5-5678-4445-BB16-3DE5D9447D52}" type="presParOf" srcId="{D17A9FCE-4DB7-4AF4-BA58-355630D3FF9D}" destId="{D582513F-963A-48DD-8D22-61DDD1AAD895}" srcOrd="3" destOrd="0" presId="urn:microsoft.com/office/officeart/2005/8/layout/hierarchy3"/>
    <dgm:cxn modelId="{E38E9194-CFC5-417E-8B67-A3D6CB88A80B}" type="presParOf" srcId="{BC6577D4-C610-41E5-92D8-F72E0ACE5ACA}" destId="{65F1A81A-F7C8-4D84-9194-9AE88403571C}" srcOrd="2" destOrd="0" presId="urn:microsoft.com/office/officeart/2005/8/layout/hierarchy3"/>
    <dgm:cxn modelId="{23B32581-66AE-42D8-953A-1DF24074B3AB}" type="presParOf" srcId="{65F1A81A-F7C8-4D84-9194-9AE88403571C}" destId="{E46CEEC2-D6C6-495D-B10B-2D2152045C51}" srcOrd="0" destOrd="0" presId="urn:microsoft.com/office/officeart/2005/8/layout/hierarchy3"/>
    <dgm:cxn modelId="{DF9DA73F-494E-4DB6-ACEC-7101CFF35802}" type="presParOf" srcId="{E46CEEC2-D6C6-495D-B10B-2D2152045C51}" destId="{10BF4BE1-51FE-4D71-A9CA-0EDE7828E511}" srcOrd="0" destOrd="0" presId="urn:microsoft.com/office/officeart/2005/8/layout/hierarchy3"/>
    <dgm:cxn modelId="{436B8375-7616-4EA0-9487-4FA4612BE0E5}" type="presParOf" srcId="{E46CEEC2-D6C6-495D-B10B-2D2152045C51}" destId="{F65FC334-B9F5-4F05-A923-E9979747DBC6}" srcOrd="1" destOrd="0" presId="urn:microsoft.com/office/officeart/2005/8/layout/hierarchy3"/>
    <dgm:cxn modelId="{33325B3B-AFD7-4A54-BA48-5C93F19E2F7A}" type="presParOf" srcId="{65F1A81A-F7C8-4D84-9194-9AE88403571C}" destId="{0715A5D4-3EB5-4284-B83F-9720154CF5C4}" srcOrd="1" destOrd="0" presId="urn:microsoft.com/office/officeart/2005/8/layout/hierarchy3"/>
    <dgm:cxn modelId="{28B65F8B-E0A0-4F16-9C63-B3029CFA48E1}" type="presParOf" srcId="{0715A5D4-3EB5-4284-B83F-9720154CF5C4}" destId="{7966F6A0-243B-4966-B7C9-1DEDE1B93ED6}" srcOrd="0" destOrd="0" presId="urn:microsoft.com/office/officeart/2005/8/layout/hierarchy3"/>
    <dgm:cxn modelId="{9E027629-F2D3-475A-B289-455C06A00CAF}" type="presParOf" srcId="{0715A5D4-3EB5-4284-B83F-9720154CF5C4}" destId="{C10BE9E2-24C6-4190-B3C1-E610E35D7A79}" srcOrd="1" destOrd="0" presId="urn:microsoft.com/office/officeart/2005/8/layout/hierarchy3"/>
    <dgm:cxn modelId="{6E0114B0-E2BE-4133-B460-85657B0CC189}" type="presParOf" srcId="{0715A5D4-3EB5-4284-B83F-9720154CF5C4}" destId="{7DA2E2C8-F4BB-49CF-B066-7A6074038D13}" srcOrd="2" destOrd="0" presId="urn:microsoft.com/office/officeart/2005/8/layout/hierarchy3"/>
    <dgm:cxn modelId="{46887CF5-3E4D-4D0F-A703-8600D9CB2095}" type="presParOf" srcId="{0715A5D4-3EB5-4284-B83F-9720154CF5C4}" destId="{290FD817-9893-4EA1-B589-671398D08DA5}" srcOrd="3" destOrd="0" presId="urn:microsoft.com/office/officeart/2005/8/layout/hierarchy3"/>
    <dgm:cxn modelId="{5B9904E7-FA3A-420F-8C1E-CB17FA531424}" type="presParOf" srcId="{0715A5D4-3EB5-4284-B83F-9720154CF5C4}" destId="{F70E9097-864C-4889-9DE2-11A3FF25D48A}" srcOrd="4" destOrd="0" presId="urn:microsoft.com/office/officeart/2005/8/layout/hierarchy3"/>
    <dgm:cxn modelId="{9FB2C24D-11E8-4AEB-8D12-7C5C76C99081}" type="presParOf" srcId="{0715A5D4-3EB5-4284-B83F-9720154CF5C4}" destId="{52352800-1B06-4AF6-856E-2ABBC363B5FC}" srcOrd="5"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74CEF75-022E-404F-AFFC-A4CB364E9B1F}" type="doc">
      <dgm:prSet loTypeId="urn:microsoft.com/office/officeart/2005/8/layout/hierarchy3" loCatId="hierarchy" qsTypeId="urn:microsoft.com/office/officeart/2005/8/quickstyle/simple3" qsCatId="simple" csTypeId="urn:microsoft.com/office/officeart/2005/8/colors/accent1_2" csCatId="accent1" phldr="1"/>
      <dgm:spPr/>
      <dgm:t>
        <a:bodyPr/>
        <a:lstStyle/>
        <a:p>
          <a:endParaRPr lang="zh-CN" altLang="en-US"/>
        </a:p>
      </dgm:t>
    </dgm:pt>
    <dgm:pt modelId="{13E84665-CA17-47B8-9A79-F5EE0A0AB802}">
      <dgm:prSet phldrT="[文本]"/>
      <dgm:spPr/>
      <dgm:t>
        <a:bodyPr/>
        <a:lstStyle/>
        <a:p>
          <a:r>
            <a:rPr lang="zh-CN" altLang="en-US" b="1" smtClean="0"/>
            <a:t>科学研究</a:t>
          </a:r>
          <a:endParaRPr lang="zh-CN" altLang="en-US" b="1"/>
        </a:p>
      </dgm:t>
    </dgm:pt>
    <dgm:pt modelId="{149F8A68-4FC8-4065-945F-4E189323687B}" type="parTrans" cxnId="{A4D4BD34-ADE3-40EA-95B7-1FC3D18CBAD8}">
      <dgm:prSet/>
      <dgm:spPr/>
      <dgm:t>
        <a:bodyPr/>
        <a:lstStyle/>
        <a:p>
          <a:endParaRPr lang="zh-CN" altLang="en-US" b="1"/>
        </a:p>
      </dgm:t>
    </dgm:pt>
    <dgm:pt modelId="{B3BEDBB9-98D0-4F75-B0AD-107CDDF492D8}" type="sibTrans" cxnId="{A4D4BD34-ADE3-40EA-95B7-1FC3D18CBAD8}">
      <dgm:prSet/>
      <dgm:spPr/>
      <dgm:t>
        <a:bodyPr/>
        <a:lstStyle/>
        <a:p>
          <a:endParaRPr lang="zh-CN" altLang="en-US" b="1"/>
        </a:p>
      </dgm:t>
    </dgm:pt>
    <dgm:pt modelId="{4A5BA0ED-967C-4F6B-B08D-727180C51459}">
      <dgm:prSet phldrT="[文本]"/>
      <dgm:spPr/>
      <dgm:t>
        <a:bodyPr/>
        <a:lstStyle/>
        <a:p>
          <a:r>
            <a:rPr lang="zh-CN" altLang="en-US" b="1" smtClean="0"/>
            <a:t>学术水平</a:t>
          </a:r>
          <a:endParaRPr lang="zh-CN" altLang="en-US" b="1"/>
        </a:p>
      </dgm:t>
    </dgm:pt>
    <dgm:pt modelId="{C60C724A-337E-419D-A7FB-6335A2649855}" type="parTrans" cxnId="{FD29EA66-AB0E-4EDB-A217-87CB4BEF1C73}">
      <dgm:prSet/>
      <dgm:spPr/>
      <dgm:t>
        <a:bodyPr/>
        <a:lstStyle/>
        <a:p>
          <a:endParaRPr lang="zh-CN" altLang="en-US" b="1"/>
        </a:p>
      </dgm:t>
    </dgm:pt>
    <dgm:pt modelId="{1BAC9967-A2BF-4690-9572-CABDBA0779E8}" type="sibTrans" cxnId="{FD29EA66-AB0E-4EDB-A217-87CB4BEF1C73}">
      <dgm:prSet/>
      <dgm:spPr/>
      <dgm:t>
        <a:bodyPr/>
        <a:lstStyle/>
        <a:p>
          <a:endParaRPr lang="zh-CN" altLang="en-US" b="1"/>
        </a:p>
      </dgm:t>
    </dgm:pt>
    <dgm:pt modelId="{D3DC6DF1-1B7F-4C18-855C-55E3B8070AD3}">
      <dgm:prSet phldrT="[文本]"/>
      <dgm:spPr/>
      <dgm:t>
        <a:bodyPr/>
        <a:lstStyle/>
        <a:p>
          <a:r>
            <a:rPr lang="zh-CN" altLang="en-US" b="1" smtClean="0"/>
            <a:t>学术学位研究生</a:t>
          </a:r>
          <a:endParaRPr lang="zh-CN" altLang="en-US" b="1"/>
        </a:p>
      </dgm:t>
    </dgm:pt>
    <dgm:pt modelId="{91AF9FBC-3E8D-4C69-B731-C5CB59961FEC}" type="parTrans" cxnId="{FF095512-F555-4FF5-A7DB-AE700A1A8509}">
      <dgm:prSet/>
      <dgm:spPr/>
      <dgm:t>
        <a:bodyPr/>
        <a:lstStyle/>
        <a:p>
          <a:endParaRPr lang="zh-CN" altLang="en-US" b="1"/>
        </a:p>
      </dgm:t>
    </dgm:pt>
    <dgm:pt modelId="{661C17FC-6470-41E4-9807-AB72EDC887D8}" type="sibTrans" cxnId="{FF095512-F555-4FF5-A7DB-AE700A1A8509}">
      <dgm:prSet/>
      <dgm:spPr/>
      <dgm:t>
        <a:bodyPr/>
        <a:lstStyle/>
        <a:p>
          <a:endParaRPr lang="zh-CN" altLang="en-US" b="1"/>
        </a:p>
      </dgm:t>
    </dgm:pt>
    <dgm:pt modelId="{6174124F-AC85-4DBD-A731-4CE21FEA6389}">
      <dgm:prSet phldrT="[文本]"/>
      <dgm:spPr/>
      <dgm:t>
        <a:bodyPr/>
        <a:lstStyle/>
        <a:p>
          <a:r>
            <a:rPr lang="zh-CN" altLang="en-US" b="1" smtClean="0"/>
            <a:t>服务社会</a:t>
          </a:r>
          <a:endParaRPr lang="zh-CN" altLang="en-US" b="1"/>
        </a:p>
      </dgm:t>
    </dgm:pt>
    <dgm:pt modelId="{8320701D-6580-4C27-889B-597BC45FC703}" type="parTrans" cxnId="{F36D0A60-5E3B-435F-8CEF-7661B2627952}">
      <dgm:prSet/>
      <dgm:spPr/>
      <dgm:t>
        <a:bodyPr/>
        <a:lstStyle/>
        <a:p>
          <a:endParaRPr lang="zh-CN" altLang="en-US" b="1"/>
        </a:p>
      </dgm:t>
    </dgm:pt>
    <dgm:pt modelId="{31C63E74-074B-4F41-8A9A-4E3B13E2349A}" type="sibTrans" cxnId="{F36D0A60-5E3B-435F-8CEF-7661B2627952}">
      <dgm:prSet/>
      <dgm:spPr/>
      <dgm:t>
        <a:bodyPr/>
        <a:lstStyle/>
        <a:p>
          <a:endParaRPr lang="zh-CN" altLang="en-US" b="1"/>
        </a:p>
      </dgm:t>
    </dgm:pt>
    <dgm:pt modelId="{D3A0FC1B-9AF1-4E2A-8C48-D6C977190DB8}">
      <dgm:prSet phldrT="[文本]"/>
      <dgm:spPr/>
      <dgm:t>
        <a:bodyPr/>
        <a:lstStyle/>
        <a:p>
          <a:r>
            <a:rPr lang="zh-CN" altLang="en-US" b="1" smtClean="0"/>
            <a:t>临床诊疗水平</a:t>
          </a:r>
          <a:endParaRPr lang="zh-CN" altLang="en-US" b="1"/>
        </a:p>
      </dgm:t>
    </dgm:pt>
    <dgm:pt modelId="{5B4554BA-F0F9-436F-B13E-B94C9318CB54}" type="parTrans" cxnId="{31E3EEDF-6C85-4C37-ADEA-301A930281FE}">
      <dgm:prSet/>
      <dgm:spPr/>
      <dgm:t>
        <a:bodyPr/>
        <a:lstStyle/>
        <a:p>
          <a:endParaRPr lang="zh-CN" altLang="en-US" b="1"/>
        </a:p>
      </dgm:t>
    </dgm:pt>
    <dgm:pt modelId="{AF90C1BF-FA3B-43DE-8E88-F9FF783B98A5}" type="sibTrans" cxnId="{31E3EEDF-6C85-4C37-ADEA-301A930281FE}">
      <dgm:prSet/>
      <dgm:spPr/>
      <dgm:t>
        <a:bodyPr/>
        <a:lstStyle/>
        <a:p>
          <a:endParaRPr lang="zh-CN" altLang="en-US" b="1"/>
        </a:p>
      </dgm:t>
    </dgm:pt>
    <dgm:pt modelId="{48932968-8796-408C-A647-9D67FE3D7E4B}">
      <dgm:prSet phldrT="[文本]"/>
      <dgm:spPr/>
      <dgm:t>
        <a:bodyPr/>
        <a:lstStyle/>
        <a:p>
          <a:r>
            <a:rPr lang="zh-CN" altLang="en-US" b="1" smtClean="0"/>
            <a:t>专业学位研究生</a:t>
          </a:r>
          <a:endParaRPr lang="zh-CN" altLang="en-US" b="1"/>
        </a:p>
      </dgm:t>
    </dgm:pt>
    <dgm:pt modelId="{8B0929F9-9351-4CFA-B44F-2C3D5BD742DF}" type="parTrans" cxnId="{C248D92C-30BC-43E0-9A2C-00E50CE29362}">
      <dgm:prSet/>
      <dgm:spPr/>
      <dgm:t>
        <a:bodyPr/>
        <a:lstStyle/>
        <a:p>
          <a:endParaRPr lang="zh-CN" altLang="en-US" b="1"/>
        </a:p>
      </dgm:t>
    </dgm:pt>
    <dgm:pt modelId="{7EDB45C0-2061-42E0-BEB3-B13955761DEF}" type="sibTrans" cxnId="{C248D92C-30BC-43E0-9A2C-00E50CE29362}">
      <dgm:prSet/>
      <dgm:spPr/>
      <dgm:t>
        <a:bodyPr/>
        <a:lstStyle/>
        <a:p>
          <a:endParaRPr lang="zh-CN" altLang="en-US" b="1"/>
        </a:p>
      </dgm:t>
    </dgm:pt>
    <dgm:pt modelId="{89DB5B28-33B2-4F73-AFE2-1564258D2628}">
      <dgm:prSet/>
      <dgm:spPr/>
      <dgm:t>
        <a:bodyPr/>
        <a:lstStyle/>
        <a:p>
          <a:r>
            <a:rPr lang="zh-CN" altLang="en-US" b="1" smtClean="0"/>
            <a:t>高校职责</a:t>
          </a:r>
          <a:endParaRPr lang="zh-CN" altLang="en-US" b="1"/>
        </a:p>
      </dgm:t>
    </dgm:pt>
    <dgm:pt modelId="{5A8FD525-92A1-46EF-BD3C-F4E83BB48AFB}" type="parTrans" cxnId="{484B4F3B-96FD-470C-9548-7CA1F33090BD}">
      <dgm:prSet/>
      <dgm:spPr/>
      <dgm:t>
        <a:bodyPr/>
        <a:lstStyle/>
        <a:p>
          <a:endParaRPr lang="zh-CN" altLang="en-US" b="1"/>
        </a:p>
      </dgm:t>
    </dgm:pt>
    <dgm:pt modelId="{2E19067D-1335-42A8-8D32-554449BF689A}" type="sibTrans" cxnId="{484B4F3B-96FD-470C-9548-7CA1F33090BD}">
      <dgm:prSet/>
      <dgm:spPr/>
      <dgm:t>
        <a:bodyPr/>
        <a:lstStyle/>
        <a:p>
          <a:endParaRPr lang="zh-CN" altLang="en-US" b="1"/>
        </a:p>
      </dgm:t>
    </dgm:pt>
    <dgm:pt modelId="{7C093521-CFD3-4220-B553-10FF14BBD735}">
      <dgm:prSet/>
      <dgm:spPr/>
      <dgm:t>
        <a:bodyPr/>
        <a:lstStyle/>
        <a:p>
          <a:r>
            <a:rPr lang="zh-CN" altLang="en-US" b="1" smtClean="0"/>
            <a:t>学科水平</a:t>
          </a:r>
          <a:endParaRPr lang="zh-CN" altLang="en-US" b="1"/>
        </a:p>
      </dgm:t>
    </dgm:pt>
    <dgm:pt modelId="{F1E2F2A1-998E-4BD5-969D-CD3022628A68}" type="parTrans" cxnId="{AE5474D1-CB05-4A96-8672-E9B96DE56F64}">
      <dgm:prSet/>
      <dgm:spPr>
        <a:ln>
          <a:noFill/>
        </a:ln>
        <a:effectLst/>
        <a:scene3d>
          <a:camera prst="orthographicFront">
            <a:rot lat="0" lon="0" rev="0"/>
          </a:camera>
          <a:lightRig rig="chilly" dir="t">
            <a:rot lat="0" lon="0" rev="18480000"/>
          </a:lightRig>
        </a:scene3d>
        <a:sp3d prstMaterial="clear">
          <a:bevelT h="63500"/>
        </a:sp3d>
      </dgm:spPr>
      <dgm:t>
        <a:bodyPr/>
        <a:lstStyle/>
        <a:p>
          <a:endParaRPr lang="zh-CN" altLang="en-US" b="1"/>
        </a:p>
      </dgm:t>
    </dgm:pt>
    <dgm:pt modelId="{6CADA9A5-BE0F-4A36-A9FC-441EC77DDBDD}" type="sibTrans" cxnId="{AE5474D1-CB05-4A96-8672-E9B96DE56F64}">
      <dgm:prSet/>
      <dgm:spPr/>
      <dgm:t>
        <a:bodyPr/>
        <a:lstStyle/>
        <a:p>
          <a:endParaRPr lang="zh-CN" altLang="en-US" b="1"/>
        </a:p>
      </dgm:t>
    </dgm:pt>
    <dgm:pt modelId="{42D917BB-B7E0-4A19-84D9-A3E64824543D}">
      <dgm:prSet/>
      <dgm:spPr/>
      <dgm:t>
        <a:bodyPr/>
        <a:lstStyle/>
        <a:p>
          <a:r>
            <a:rPr lang="zh-CN" altLang="en-US" b="1" smtClean="0"/>
            <a:t>分轨培养</a:t>
          </a:r>
          <a:endParaRPr lang="zh-CN" altLang="en-US" b="1"/>
        </a:p>
      </dgm:t>
    </dgm:pt>
    <dgm:pt modelId="{8F7BC675-E676-4712-9362-FBC5E2DB8CBF}" type="parTrans" cxnId="{E9054FE5-4201-414D-B394-C4D8F29DD6E2}">
      <dgm:prSet>
        <dgm:style>
          <a:lnRef idx="1">
            <a:schemeClr val="accent2"/>
          </a:lnRef>
          <a:fillRef idx="0">
            <a:schemeClr val="accent2"/>
          </a:fillRef>
          <a:effectRef idx="0">
            <a:schemeClr val="accent2"/>
          </a:effectRef>
          <a:fontRef idx="minor">
            <a:schemeClr val="tx1"/>
          </a:fontRef>
        </dgm:style>
      </dgm:prSet>
      <dgm:spPr>
        <a:solidFill>
          <a:schemeClr val="bg1"/>
        </a:solidFill>
        <a:ln>
          <a:noFill/>
        </a:ln>
        <a:effectLst/>
        <a:scene3d>
          <a:camera prst="orthographicFront">
            <a:rot lat="0" lon="0" rev="0"/>
          </a:camera>
          <a:lightRig rig="chilly" dir="t">
            <a:rot lat="0" lon="0" rev="18480000"/>
          </a:lightRig>
        </a:scene3d>
        <a:sp3d prstMaterial="clear">
          <a:bevelT h="63500"/>
        </a:sp3d>
      </dgm:spPr>
      <dgm:t>
        <a:bodyPr/>
        <a:lstStyle/>
        <a:p>
          <a:endParaRPr lang="zh-CN" altLang="en-US" b="1"/>
        </a:p>
      </dgm:t>
    </dgm:pt>
    <dgm:pt modelId="{E1B958B7-57F8-426D-8873-99891C389787}" type="sibTrans" cxnId="{E9054FE5-4201-414D-B394-C4D8F29DD6E2}">
      <dgm:prSet/>
      <dgm:spPr/>
      <dgm:t>
        <a:bodyPr/>
        <a:lstStyle/>
        <a:p>
          <a:endParaRPr lang="zh-CN" altLang="en-US" b="1"/>
        </a:p>
      </dgm:t>
    </dgm:pt>
    <dgm:pt modelId="{4B77CB69-FC02-41A7-BE18-C37092F5591D}" type="pres">
      <dgm:prSet presAssocID="{974CEF75-022E-404F-AFFC-A4CB364E9B1F}" presName="diagram" presStyleCnt="0">
        <dgm:presLayoutVars>
          <dgm:chPref val="1"/>
          <dgm:dir/>
          <dgm:animOne val="branch"/>
          <dgm:animLvl val="lvl"/>
          <dgm:resizeHandles/>
        </dgm:presLayoutVars>
      </dgm:prSet>
      <dgm:spPr/>
      <dgm:t>
        <a:bodyPr/>
        <a:lstStyle/>
        <a:p>
          <a:endParaRPr lang="zh-CN" altLang="en-US"/>
        </a:p>
      </dgm:t>
    </dgm:pt>
    <dgm:pt modelId="{D2D430CB-0DB8-4A8F-899E-E8BE4F7D955C}" type="pres">
      <dgm:prSet presAssocID="{13E84665-CA17-47B8-9A79-F5EE0A0AB802}" presName="root" presStyleCnt="0"/>
      <dgm:spPr/>
    </dgm:pt>
    <dgm:pt modelId="{2004FEC3-3013-4A53-BF1C-44BD94AAA460}" type="pres">
      <dgm:prSet presAssocID="{13E84665-CA17-47B8-9A79-F5EE0A0AB802}" presName="rootComposite" presStyleCnt="0"/>
      <dgm:spPr/>
    </dgm:pt>
    <dgm:pt modelId="{27F2CD33-19FE-4AAC-9AAE-779295C5A7C4}" type="pres">
      <dgm:prSet presAssocID="{13E84665-CA17-47B8-9A79-F5EE0A0AB802}" presName="rootText" presStyleLbl="node1" presStyleIdx="0" presStyleCnt="3" custScaleX="149188" custScaleY="83322"/>
      <dgm:spPr/>
      <dgm:t>
        <a:bodyPr/>
        <a:lstStyle/>
        <a:p>
          <a:endParaRPr lang="zh-CN" altLang="en-US"/>
        </a:p>
      </dgm:t>
    </dgm:pt>
    <dgm:pt modelId="{F32EE5FB-5839-44B3-A9F2-7A3233F8964C}" type="pres">
      <dgm:prSet presAssocID="{13E84665-CA17-47B8-9A79-F5EE0A0AB802}" presName="rootConnector" presStyleLbl="node1" presStyleIdx="0" presStyleCnt="3"/>
      <dgm:spPr/>
      <dgm:t>
        <a:bodyPr/>
        <a:lstStyle/>
        <a:p>
          <a:endParaRPr lang="zh-CN" altLang="en-US"/>
        </a:p>
      </dgm:t>
    </dgm:pt>
    <dgm:pt modelId="{ECEAE5D0-F609-48B2-BCED-465C48F95044}" type="pres">
      <dgm:prSet presAssocID="{13E84665-CA17-47B8-9A79-F5EE0A0AB802}" presName="childShape" presStyleCnt="0"/>
      <dgm:spPr/>
    </dgm:pt>
    <dgm:pt modelId="{400397DD-815D-4098-91AC-82D76785A5F6}" type="pres">
      <dgm:prSet presAssocID="{C60C724A-337E-419D-A7FB-6335A2649855}" presName="Name13" presStyleLbl="parChTrans1D2" presStyleIdx="0" presStyleCnt="6"/>
      <dgm:spPr/>
      <dgm:t>
        <a:bodyPr/>
        <a:lstStyle/>
        <a:p>
          <a:endParaRPr lang="zh-CN" altLang="en-US"/>
        </a:p>
      </dgm:t>
    </dgm:pt>
    <dgm:pt modelId="{6DD32D60-8219-4F12-B613-84CB696E69C2}" type="pres">
      <dgm:prSet presAssocID="{4A5BA0ED-967C-4F6B-B08D-727180C51459}" presName="childText" presStyleLbl="bgAcc1" presStyleIdx="0" presStyleCnt="6" custScaleX="153734" custScaleY="83322" custLinFactNeighborX="-2323" custLinFactNeighborY="-1965">
        <dgm:presLayoutVars>
          <dgm:bulletEnabled val="1"/>
        </dgm:presLayoutVars>
      </dgm:prSet>
      <dgm:spPr/>
      <dgm:t>
        <a:bodyPr/>
        <a:lstStyle/>
        <a:p>
          <a:endParaRPr lang="zh-CN" altLang="en-US"/>
        </a:p>
      </dgm:t>
    </dgm:pt>
    <dgm:pt modelId="{8A7DEE94-5482-4D5A-B512-2D676F134CD0}" type="pres">
      <dgm:prSet presAssocID="{91AF9FBC-3E8D-4C69-B731-C5CB59961FEC}" presName="Name13" presStyleLbl="parChTrans1D2" presStyleIdx="1" presStyleCnt="6"/>
      <dgm:spPr/>
      <dgm:t>
        <a:bodyPr/>
        <a:lstStyle/>
        <a:p>
          <a:endParaRPr lang="zh-CN" altLang="en-US"/>
        </a:p>
      </dgm:t>
    </dgm:pt>
    <dgm:pt modelId="{793AFC4C-8272-488C-BA7D-F96469F78DB3}" type="pres">
      <dgm:prSet presAssocID="{D3DC6DF1-1B7F-4C18-855C-55E3B8070AD3}" presName="childText" presStyleLbl="bgAcc1" presStyleIdx="1" presStyleCnt="6" custScaleX="149188" custScaleY="83322">
        <dgm:presLayoutVars>
          <dgm:bulletEnabled val="1"/>
        </dgm:presLayoutVars>
      </dgm:prSet>
      <dgm:spPr/>
      <dgm:t>
        <a:bodyPr/>
        <a:lstStyle/>
        <a:p>
          <a:endParaRPr lang="zh-CN" altLang="en-US"/>
        </a:p>
      </dgm:t>
    </dgm:pt>
    <dgm:pt modelId="{D6E173AD-89FE-4BEA-87FB-625512712C56}" type="pres">
      <dgm:prSet presAssocID="{89DB5B28-33B2-4F73-AFE2-1564258D2628}" presName="root" presStyleCnt="0"/>
      <dgm:spPr/>
    </dgm:pt>
    <dgm:pt modelId="{986EB9D3-F119-48B8-AF6C-CB24AA8C4F8C}" type="pres">
      <dgm:prSet presAssocID="{89DB5B28-33B2-4F73-AFE2-1564258D2628}" presName="rootComposite" presStyleCnt="0"/>
      <dgm:spPr/>
    </dgm:pt>
    <dgm:pt modelId="{33506540-8B60-4A2D-A836-E0624C7599F2}" type="pres">
      <dgm:prSet presAssocID="{89DB5B28-33B2-4F73-AFE2-1564258D2628}" presName="rootText" presStyleLbl="node1" presStyleIdx="1" presStyleCnt="3"/>
      <dgm:spPr>
        <a:prstGeom prst="leftRightArrow">
          <a:avLst/>
        </a:prstGeom>
      </dgm:spPr>
      <dgm:t>
        <a:bodyPr/>
        <a:lstStyle/>
        <a:p>
          <a:endParaRPr lang="zh-CN" altLang="en-US"/>
        </a:p>
      </dgm:t>
    </dgm:pt>
    <dgm:pt modelId="{60CDD767-27C9-4DFB-AAC0-959CF4805E29}" type="pres">
      <dgm:prSet presAssocID="{89DB5B28-33B2-4F73-AFE2-1564258D2628}" presName="rootConnector" presStyleLbl="node1" presStyleIdx="1" presStyleCnt="3"/>
      <dgm:spPr/>
      <dgm:t>
        <a:bodyPr/>
        <a:lstStyle/>
        <a:p>
          <a:endParaRPr lang="zh-CN" altLang="en-US"/>
        </a:p>
      </dgm:t>
    </dgm:pt>
    <dgm:pt modelId="{F6F3005F-BFD5-4A28-BB2A-DA4EB31A2DB6}" type="pres">
      <dgm:prSet presAssocID="{89DB5B28-33B2-4F73-AFE2-1564258D2628}" presName="childShape" presStyleCnt="0"/>
      <dgm:spPr/>
    </dgm:pt>
    <dgm:pt modelId="{C36966BE-6A68-491D-A0BA-66662C18EE29}" type="pres">
      <dgm:prSet presAssocID="{F1E2F2A1-998E-4BD5-969D-CD3022628A68}" presName="Name13" presStyleLbl="parChTrans1D2" presStyleIdx="2" presStyleCnt="6"/>
      <dgm:spPr/>
      <dgm:t>
        <a:bodyPr/>
        <a:lstStyle/>
        <a:p>
          <a:endParaRPr lang="zh-CN" altLang="en-US"/>
        </a:p>
      </dgm:t>
    </dgm:pt>
    <dgm:pt modelId="{8AFD7976-1A0D-45D7-ACBD-399DD4C86F4A}" type="pres">
      <dgm:prSet presAssocID="{7C093521-CFD3-4220-B553-10FF14BBD735}" presName="childText" presStyleLbl="bgAcc1" presStyleIdx="2" presStyleCnt="6" custScaleY="62369" custLinFactNeighborX="-7563" custLinFactNeighborY="949">
        <dgm:presLayoutVars>
          <dgm:bulletEnabled val="1"/>
        </dgm:presLayoutVars>
      </dgm:prSet>
      <dgm:spPr>
        <a:prstGeom prst="leftRightArrow">
          <a:avLst/>
        </a:prstGeom>
      </dgm:spPr>
      <dgm:t>
        <a:bodyPr/>
        <a:lstStyle/>
        <a:p>
          <a:endParaRPr lang="zh-CN" altLang="en-US"/>
        </a:p>
      </dgm:t>
    </dgm:pt>
    <dgm:pt modelId="{F5AAE496-CADC-45AF-BF21-F6A058448BFA}" type="pres">
      <dgm:prSet presAssocID="{8F7BC675-E676-4712-9362-FBC5E2DB8CBF}" presName="Name13" presStyleLbl="parChTrans1D2" presStyleIdx="3" presStyleCnt="6"/>
      <dgm:spPr/>
      <dgm:t>
        <a:bodyPr/>
        <a:lstStyle/>
        <a:p>
          <a:endParaRPr lang="zh-CN" altLang="en-US"/>
        </a:p>
      </dgm:t>
    </dgm:pt>
    <dgm:pt modelId="{A7092D2A-0DEA-4114-9FCC-E53E6FD360EC}" type="pres">
      <dgm:prSet presAssocID="{42D917BB-B7E0-4A19-84D9-A3E64824543D}" presName="childText" presStyleLbl="bgAcc1" presStyleIdx="3" presStyleCnt="6" custScaleY="66234" custLinFactNeighborX="-7563" custLinFactNeighborY="9716">
        <dgm:presLayoutVars>
          <dgm:bulletEnabled val="1"/>
        </dgm:presLayoutVars>
      </dgm:prSet>
      <dgm:spPr>
        <a:prstGeom prst="leftRightArrow">
          <a:avLst/>
        </a:prstGeom>
      </dgm:spPr>
      <dgm:t>
        <a:bodyPr/>
        <a:lstStyle/>
        <a:p>
          <a:endParaRPr lang="zh-CN" altLang="en-US"/>
        </a:p>
      </dgm:t>
    </dgm:pt>
    <dgm:pt modelId="{3305D808-BB8F-472A-83D8-0615FD4821FF}" type="pres">
      <dgm:prSet presAssocID="{6174124F-AC85-4DBD-A731-4CE21FEA6389}" presName="root" presStyleCnt="0"/>
      <dgm:spPr/>
    </dgm:pt>
    <dgm:pt modelId="{DE68671D-67A0-4A56-8FDC-5E6F9F3C790C}" type="pres">
      <dgm:prSet presAssocID="{6174124F-AC85-4DBD-A731-4CE21FEA6389}" presName="rootComposite" presStyleCnt="0"/>
      <dgm:spPr/>
    </dgm:pt>
    <dgm:pt modelId="{A7C6D634-7D06-4740-82D5-AA4C1B0B70F0}" type="pres">
      <dgm:prSet presAssocID="{6174124F-AC85-4DBD-A731-4CE21FEA6389}" presName="rootText" presStyleLbl="node1" presStyleIdx="2" presStyleCnt="3" custScaleX="149188" custScaleY="83322"/>
      <dgm:spPr/>
      <dgm:t>
        <a:bodyPr/>
        <a:lstStyle/>
        <a:p>
          <a:endParaRPr lang="zh-CN" altLang="en-US"/>
        </a:p>
      </dgm:t>
    </dgm:pt>
    <dgm:pt modelId="{04D93D76-D218-4231-8220-DBE5D160BDC6}" type="pres">
      <dgm:prSet presAssocID="{6174124F-AC85-4DBD-A731-4CE21FEA6389}" presName="rootConnector" presStyleLbl="node1" presStyleIdx="2" presStyleCnt="3"/>
      <dgm:spPr/>
      <dgm:t>
        <a:bodyPr/>
        <a:lstStyle/>
        <a:p>
          <a:endParaRPr lang="zh-CN" altLang="en-US"/>
        </a:p>
      </dgm:t>
    </dgm:pt>
    <dgm:pt modelId="{5BC8A5A3-9E9E-4A45-B1FF-F2C11B4B3B28}" type="pres">
      <dgm:prSet presAssocID="{6174124F-AC85-4DBD-A731-4CE21FEA6389}" presName="childShape" presStyleCnt="0"/>
      <dgm:spPr/>
    </dgm:pt>
    <dgm:pt modelId="{1D4E348D-99E7-488E-853A-34888E33C70E}" type="pres">
      <dgm:prSet presAssocID="{5B4554BA-F0F9-436F-B13E-B94C9318CB54}" presName="Name13" presStyleLbl="parChTrans1D2" presStyleIdx="4" presStyleCnt="6"/>
      <dgm:spPr/>
      <dgm:t>
        <a:bodyPr/>
        <a:lstStyle/>
        <a:p>
          <a:endParaRPr lang="zh-CN" altLang="en-US"/>
        </a:p>
      </dgm:t>
    </dgm:pt>
    <dgm:pt modelId="{F94EA859-7EB8-4754-A9CA-64946BE23468}" type="pres">
      <dgm:prSet presAssocID="{D3A0FC1B-9AF1-4E2A-8C48-D6C977190DB8}" presName="childText" presStyleLbl="bgAcc1" presStyleIdx="4" presStyleCnt="6" custScaleX="149188" custScaleY="83322">
        <dgm:presLayoutVars>
          <dgm:bulletEnabled val="1"/>
        </dgm:presLayoutVars>
      </dgm:prSet>
      <dgm:spPr/>
      <dgm:t>
        <a:bodyPr/>
        <a:lstStyle/>
        <a:p>
          <a:endParaRPr lang="zh-CN" altLang="en-US"/>
        </a:p>
      </dgm:t>
    </dgm:pt>
    <dgm:pt modelId="{1F693841-ECDF-4098-BAA7-C7533F8EFAD4}" type="pres">
      <dgm:prSet presAssocID="{8B0929F9-9351-4CFA-B44F-2C3D5BD742DF}" presName="Name13" presStyleLbl="parChTrans1D2" presStyleIdx="5" presStyleCnt="6"/>
      <dgm:spPr/>
      <dgm:t>
        <a:bodyPr/>
        <a:lstStyle/>
        <a:p>
          <a:endParaRPr lang="zh-CN" altLang="en-US"/>
        </a:p>
      </dgm:t>
    </dgm:pt>
    <dgm:pt modelId="{114E72E7-8B54-4D25-B0F9-F6B6973DAF5A}" type="pres">
      <dgm:prSet presAssocID="{48932968-8796-408C-A647-9D67FE3D7E4B}" presName="childText" presStyleLbl="bgAcc1" presStyleIdx="5" presStyleCnt="6" custScaleX="149188" custScaleY="83322" custLinFactNeighborX="1779" custLinFactNeighborY="4694">
        <dgm:presLayoutVars>
          <dgm:bulletEnabled val="1"/>
        </dgm:presLayoutVars>
      </dgm:prSet>
      <dgm:spPr/>
      <dgm:t>
        <a:bodyPr/>
        <a:lstStyle/>
        <a:p>
          <a:endParaRPr lang="zh-CN" altLang="en-US"/>
        </a:p>
      </dgm:t>
    </dgm:pt>
  </dgm:ptLst>
  <dgm:cxnLst>
    <dgm:cxn modelId="{A590EC25-0888-4B7F-8E53-60A07B05BEF2}" type="presOf" srcId="{4A5BA0ED-967C-4F6B-B08D-727180C51459}" destId="{6DD32D60-8219-4F12-B613-84CB696E69C2}" srcOrd="0" destOrd="0" presId="urn:microsoft.com/office/officeart/2005/8/layout/hierarchy3"/>
    <dgm:cxn modelId="{6965CE7D-2406-4C4E-918B-FF8A02C5CA1F}" type="presOf" srcId="{89DB5B28-33B2-4F73-AFE2-1564258D2628}" destId="{60CDD767-27C9-4DFB-AAC0-959CF4805E29}" srcOrd="1" destOrd="0" presId="urn:microsoft.com/office/officeart/2005/8/layout/hierarchy3"/>
    <dgm:cxn modelId="{FD29EA66-AB0E-4EDB-A217-87CB4BEF1C73}" srcId="{13E84665-CA17-47B8-9A79-F5EE0A0AB802}" destId="{4A5BA0ED-967C-4F6B-B08D-727180C51459}" srcOrd="0" destOrd="0" parTransId="{C60C724A-337E-419D-A7FB-6335A2649855}" sibTransId="{1BAC9967-A2BF-4690-9572-CABDBA0779E8}"/>
    <dgm:cxn modelId="{ED1BA90A-269F-4C6C-8CFA-55D972E81707}" type="presOf" srcId="{F1E2F2A1-998E-4BD5-969D-CD3022628A68}" destId="{C36966BE-6A68-491D-A0BA-66662C18EE29}" srcOrd="0" destOrd="0" presId="urn:microsoft.com/office/officeart/2005/8/layout/hierarchy3"/>
    <dgm:cxn modelId="{B660C6A7-58F3-47A9-923D-DAC50B55BBD9}" type="presOf" srcId="{8B0929F9-9351-4CFA-B44F-2C3D5BD742DF}" destId="{1F693841-ECDF-4098-BAA7-C7533F8EFAD4}" srcOrd="0" destOrd="0" presId="urn:microsoft.com/office/officeart/2005/8/layout/hierarchy3"/>
    <dgm:cxn modelId="{EF17D653-EEB5-4A6A-B62B-610E3C47D314}" type="presOf" srcId="{42D917BB-B7E0-4A19-84D9-A3E64824543D}" destId="{A7092D2A-0DEA-4114-9FCC-E53E6FD360EC}" srcOrd="0" destOrd="0" presId="urn:microsoft.com/office/officeart/2005/8/layout/hierarchy3"/>
    <dgm:cxn modelId="{7253DF2F-98D4-43B5-B0CB-E6F1C0392CBB}" type="presOf" srcId="{91AF9FBC-3E8D-4C69-B731-C5CB59961FEC}" destId="{8A7DEE94-5482-4D5A-B512-2D676F134CD0}" srcOrd="0" destOrd="0" presId="urn:microsoft.com/office/officeart/2005/8/layout/hierarchy3"/>
    <dgm:cxn modelId="{6FC56578-AC72-4C1D-8F5F-681DA6E11F70}" type="presOf" srcId="{C60C724A-337E-419D-A7FB-6335A2649855}" destId="{400397DD-815D-4098-91AC-82D76785A5F6}" srcOrd="0" destOrd="0" presId="urn:microsoft.com/office/officeart/2005/8/layout/hierarchy3"/>
    <dgm:cxn modelId="{C248D92C-30BC-43E0-9A2C-00E50CE29362}" srcId="{6174124F-AC85-4DBD-A731-4CE21FEA6389}" destId="{48932968-8796-408C-A647-9D67FE3D7E4B}" srcOrd="1" destOrd="0" parTransId="{8B0929F9-9351-4CFA-B44F-2C3D5BD742DF}" sibTransId="{7EDB45C0-2061-42E0-BEB3-B13955761DEF}"/>
    <dgm:cxn modelId="{3830E0AB-1CD2-4A53-88BA-FA157595C4AA}" type="presOf" srcId="{89DB5B28-33B2-4F73-AFE2-1564258D2628}" destId="{33506540-8B60-4A2D-A836-E0624C7599F2}" srcOrd="0" destOrd="0" presId="urn:microsoft.com/office/officeart/2005/8/layout/hierarchy3"/>
    <dgm:cxn modelId="{E9054FE5-4201-414D-B394-C4D8F29DD6E2}" srcId="{89DB5B28-33B2-4F73-AFE2-1564258D2628}" destId="{42D917BB-B7E0-4A19-84D9-A3E64824543D}" srcOrd="1" destOrd="0" parTransId="{8F7BC675-E676-4712-9362-FBC5E2DB8CBF}" sibTransId="{E1B958B7-57F8-426D-8873-99891C389787}"/>
    <dgm:cxn modelId="{A3EEF054-42BC-488E-A6BE-C5A0B54987ED}" type="presOf" srcId="{6174124F-AC85-4DBD-A731-4CE21FEA6389}" destId="{04D93D76-D218-4231-8220-DBE5D160BDC6}" srcOrd="1" destOrd="0" presId="urn:microsoft.com/office/officeart/2005/8/layout/hierarchy3"/>
    <dgm:cxn modelId="{2C7418C3-68FC-4FE4-8A2B-C93EF9FB12AB}" type="presOf" srcId="{974CEF75-022E-404F-AFFC-A4CB364E9B1F}" destId="{4B77CB69-FC02-41A7-BE18-C37092F5591D}" srcOrd="0" destOrd="0" presId="urn:microsoft.com/office/officeart/2005/8/layout/hierarchy3"/>
    <dgm:cxn modelId="{AE5474D1-CB05-4A96-8672-E9B96DE56F64}" srcId="{89DB5B28-33B2-4F73-AFE2-1564258D2628}" destId="{7C093521-CFD3-4220-B553-10FF14BBD735}" srcOrd="0" destOrd="0" parTransId="{F1E2F2A1-998E-4BD5-969D-CD3022628A68}" sibTransId="{6CADA9A5-BE0F-4A36-A9FC-441EC77DDBDD}"/>
    <dgm:cxn modelId="{644825BB-5498-4C3B-9794-F9EB0E52E861}" type="presOf" srcId="{48932968-8796-408C-A647-9D67FE3D7E4B}" destId="{114E72E7-8B54-4D25-B0F9-F6B6973DAF5A}" srcOrd="0" destOrd="0" presId="urn:microsoft.com/office/officeart/2005/8/layout/hierarchy3"/>
    <dgm:cxn modelId="{148F4F34-84CA-416B-9412-C179ADD4166C}" type="presOf" srcId="{5B4554BA-F0F9-436F-B13E-B94C9318CB54}" destId="{1D4E348D-99E7-488E-853A-34888E33C70E}" srcOrd="0" destOrd="0" presId="urn:microsoft.com/office/officeart/2005/8/layout/hierarchy3"/>
    <dgm:cxn modelId="{FF095512-F555-4FF5-A7DB-AE700A1A8509}" srcId="{13E84665-CA17-47B8-9A79-F5EE0A0AB802}" destId="{D3DC6DF1-1B7F-4C18-855C-55E3B8070AD3}" srcOrd="1" destOrd="0" parTransId="{91AF9FBC-3E8D-4C69-B731-C5CB59961FEC}" sibTransId="{661C17FC-6470-41E4-9807-AB72EDC887D8}"/>
    <dgm:cxn modelId="{439FE631-CDD8-44F4-8BB7-845E43CE2743}" type="presOf" srcId="{13E84665-CA17-47B8-9A79-F5EE0A0AB802}" destId="{F32EE5FB-5839-44B3-A9F2-7A3233F8964C}" srcOrd="1" destOrd="0" presId="urn:microsoft.com/office/officeart/2005/8/layout/hierarchy3"/>
    <dgm:cxn modelId="{F36D0A60-5E3B-435F-8CEF-7661B2627952}" srcId="{974CEF75-022E-404F-AFFC-A4CB364E9B1F}" destId="{6174124F-AC85-4DBD-A731-4CE21FEA6389}" srcOrd="2" destOrd="0" parTransId="{8320701D-6580-4C27-889B-597BC45FC703}" sibTransId="{31C63E74-074B-4F41-8A9A-4E3B13E2349A}"/>
    <dgm:cxn modelId="{31E3EEDF-6C85-4C37-ADEA-301A930281FE}" srcId="{6174124F-AC85-4DBD-A731-4CE21FEA6389}" destId="{D3A0FC1B-9AF1-4E2A-8C48-D6C977190DB8}" srcOrd="0" destOrd="0" parTransId="{5B4554BA-F0F9-436F-B13E-B94C9318CB54}" sibTransId="{AF90C1BF-FA3B-43DE-8E88-F9FF783B98A5}"/>
    <dgm:cxn modelId="{484B4F3B-96FD-470C-9548-7CA1F33090BD}" srcId="{974CEF75-022E-404F-AFFC-A4CB364E9B1F}" destId="{89DB5B28-33B2-4F73-AFE2-1564258D2628}" srcOrd="1" destOrd="0" parTransId="{5A8FD525-92A1-46EF-BD3C-F4E83BB48AFB}" sibTransId="{2E19067D-1335-42A8-8D32-554449BF689A}"/>
    <dgm:cxn modelId="{A4D4BD34-ADE3-40EA-95B7-1FC3D18CBAD8}" srcId="{974CEF75-022E-404F-AFFC-A4CB364E9B1F}" destId="{13E84665-CA17-47B8-9A79-F5EE0A0AB802}" srcOrd="0" destOrd="0" parTransId="{149F8A68-4FC8-4065-945F-4E189323687B}" sibTransId="{B3BEDBB9-98D0-4F75-B0AD-107CDDF492D8}"/>
    <dgm:cxn modelId="{BFAD2AF0-E4A7-44BC-A316-885EA085FFA5}" type="presOf" srcId="{7C093521-CFD3-4220-B553-10FF14BBD735}" destId="{8AFD7976-1A0D-45D7-ACBD-399DD4C86F4A}" srcOrd="0" destOrd="0" presId="urn:microsoft.com/office/officeart/2005/8/layout/hierarchy3"/>
    <dgm:cxn modelId="{079492D5-BAF1-4C13-B833-D0B0E1C9D86A}" type="presOf" srcId="{6174124F-AC85-4DBD-A731-4CE21FEA6389}" destId="{A7C6D634-7D06-4740-82D5-AA4C1B0B70F0}" srcOrd="0" destOrd="0" presId="urn:microsoft.com/office/officeart/2005/8/layout/hierarchy3"/>
    <dgm:cxn modelId="{B5A40DC0-9E9D-4B83-8863-F8B275145DCA}" type="presOf" srcId="{D3A0FC1B-9AF1-4E2A-8C48-D6C977190DB8}" destId="{F94EA859-7EB8-4754-A9CA-64946BE23468}" srcOrd="0" destOrd="0" presId="urn:microsoft.com/office/officeart/2005/8/layout/hierarchy3"/>
    <dgm:cxn modelId="{BBDE4902-4B3C-4177-B440-B40360E59B60}" type="presOf" srcId="{13E84665-CA17-47B8-9A79-F5EE0A0AB802}" destId="{27F2CD33-19FE-4AAC-9AAE-779295C5A7C4}" srcOrd="0" destOrd="0" presId="urn:microsoft.com/office/officeart/2005/8/layout/hierarchy3"/>
    <dgm:cxn modelId="{0A6CC991-8B3D-486D-81A0-8DA513E142DC}" type="presOf" srcId="{8F7BC675-E676-4712-9362-FBC5E2DB8CBF}" destId="{F5AAE496-CADC-45AF-BF21-F6A058448BFA}" srcOrd="0" destOrd="0" presId="urn:microsoft.com/office/officeart/2005/8/layout/hierarchy3"/>
    <dgm:cxn modelId="{1A3E2A0D-A9C4-448C-91B4-93A59C88805F}" type="presOf" srcId="{D3DC6DF1-1B7F-4C18-855C-55E3B8070AD3}" destId="{793AFC4C-8272-488C-BA7D-F96469F78DB3}" srcOrd="0" destOrd="0" presId="urn:microsoft.com/office/officeart/2005/8/layout/hierarchy3"/>
    <dgm:cxn modelId="{9650D7EE-C6C5-41C5-883F-7210414A2FCB}" type="presParOf" srcId="{4B77CB69-FC02-41A7-BE18-C37092F5591D}" destId="{D2D430CB-0DB8-4A8F-899E-E8BE4F7D955C}" srcOrd="0" destOrd="0" presId="urn:microsoft.com/office/officeart/2005/8/layout/hierarchy3"/>
    <dgm:cxn modelId="{3AAE9ACA-5E59-4144-803D-25316F1C2B06}" type="presParOf" srcId="{D2D430CB-0DB8-4A8F-899E-E8BE4F7D955C}" destId="{2004FEC3-3013-4A53-BF1C-44BD94AAA460}" srcOrd="0" destOrd="0" presId="urn:microsoft.com/office/officeart/2005/8/layout/hierarchy3"/>
    <dgm:cxn modelId="{877F27A7-894E-42A1-87D7-350BEB5F540D}" type="presParOf" srcId="{2004FEC3-3013-4A53-BF1C-44BD94AAA460}" destId="{27F2CD33-19FE-4AAC-9AAE-779295C5A7C4}" srcOrd="0" destOrd="0" presId="urn:microsoft.com/office/officeart/2005/8/layout/hierarchy3"/>
    <dgm:cxn modelId="{CC50BD54-DD67-4DA7-A129-B2830359D65D}" type="presParOf" srcId="{2004FEC3-3013-4A53-BF1C-44BD94AAA460}" destId="{F32EE5FB-5839-44B3-A9F2-7A3233F8964C}" srcOrd="1" destOrd="0" presId="urn:microsoft.com/office/officeart/2005/8/layout/hierarchy3"/>
    <dgm:cxn modelId="{DC4EA67B-4387-45C8-92A6-26ABC6FC89CB}" type="presParOf" srcId="{D2D430CB-0DB8-4A8F-899E-E8BE4F7D955C}" destId="{ECEAE5D0-F609-48B2-BCED-465C48F95044}" srcOrd="1" destOrd="0" presId="urn:microsoft.com/office/officeart/2005/8/layout/hierarchy3"/>
    <dgm:cxn modelId="{6C36F182-1ACA-4D75-A8DD-2CAD4CB0B132}" type="presParOf" srcId="{ECEAE5D0-F609-48B2-BCED-465C48F95044}" destId="{400397DD-815D-4098-91AC-82D76785A5F6}" srcOrd="0" destOrd="0" presId="urn:microsoft.com/office/officeart/2005/8/layout/hierarchy3"/>
    <dgm:cxn modelId="{2D0E5580-5447-4FC9-8424-06233D76B875}" type="presParOf" srcId="{ECEAE5D0-F609-48B2-BCED-465C48F95044}" destId="{6DD32D60-8219-4F12-B613-84CB696E69C2}" srcOrd="1" destOrd="0" presId="urn:microsoft.com/office/officeart/2005/8/layout/hierarchy3"/>
    <dgm:cxn modelId="{74889BF1-F29F-4384-905E-3A6857F02D8B}" type="presParOf" srcId="{ECEAE5D0-F609-48B2-BCED-465C48F95044}" destId="{8A7DEE94-5482-4D5A-B512-2D676F134CD0}" srcOrd="2" destOrd="0" presId="urn:microsoft.com/office/officeart/2005/8/layout/hierarchy3"/>
    <dgm:cxn modelId="{3D287119-0AEA-4202-A841-6AC86A414954}" type="presParOf" srcId="{ECEAE5D0-F609-48B2-BCED-465C48F95044}" destId="{793AFC4C-8272-488C-BA7D-F96469F78DB3}" srcOrd="3" destOrd="0" presId="urn:microsoft.com/office/officeart/2005/8/layout/hierarchy3"/>
    <dgm:cxn modelId="{B0DC7366-16BE-4BFE-B7DF-3132AAEFE6BA}" type="presParOf" srcId="{4B77CB69-FC02-41A7-BE18-C37092F5591D}" destId="{D6E173AD-89FE-4BEA-87FB-625512712C56}" srcOrd="1" destOrd="0" presId="urn:microsoft.com/office/officeart/2005/8/layout/hierarchy3"/>
    <dgm:cxn modelId="{8817D6F3-6B81-46D5-A24A-3755692F0922}" type="presParOf" srcId="{D6E173AD-89FE-4BEA-87FB-625512712C56}" destId="{986EB9D3-F119-48B8-AF6C-CB24AA8C4F8C}" srcOrd="0" destOrd="0" presId="urn:microsoft.com/office/officeart/2005/8/layout/hierarchy3"/>
    <dgm:cxn modelId="{E441E277-6AEE-4C47-9377-A2C44341929C}" type="presParOf" srcId="{986EB9D3-F119-48B8-AF6C-CB24AA8C4F8C}" destId="{33506540-8B60-4A2D-A836-E0624C7599F2}" srcOrd="0" destOrd="0" presId="urn:microsoft.com/office/officeart/2005/8/layout/hierarchy3"/>
    <dgm:cxn modelId="{80B71852-AAF8-44CC-A5DB-7CCFE2DB134B}" type="presParOf" srcId="{986EB9D3-F119-48B8-AF6C-CB24AA8C4F8C}" destId="{60CDD767-27C9-4DFB-AAC0-959CF4805E29}" srcOrd="1" destOrd="0" presId="urn:microsoft.com/office/officeart/2005/8/layout/hierarchy3"/>
    <dgm:cxn modelId="{D88ADA58-EF1D-42CA-9122-5FE2272C1BC2}" type="presParOf" srcId="{D6E173AD-89FE-4BEA-87FB-625512712C56}" destId="{F6F3005F-BFD5-4A28-BB2A-DA4EB31A2DB6}" srcOrd="1" destOrd="0" presId="urn:microsoft.com/office/officeart/2005/8/layout/hierarchy3"/>
    <dgm:cxn modelId="{B098353F-50FC-4CE7-9ED0-ED2BDD7F943B}" type="presParOf" srcId="{F6F3005F-BFD5-4A28-BB2A-DA4EB31A2DB6}" destId="{C36966BE-6A68-491D-A0BA-66662C18EE29}" srcOrd="0" destOrd="0" presId="urn:microsoft.com/office/officeart/2005/8/layout/hierarchy3"/>
    <dgm:cxn modelId="{376890F0-9D37-411F-BD37-C5062BA3D1F9}" type="presParOf" srcId="{F6F3005F-BFD5-4A28-BB2A-DA4EB31A2DB6}" destId="{8AFD7976-1A0D-45D7-ACBD-399DD4C86F4A}" srcOrd="1" destOrd="0" presId="urn:microsoft.com/office/officeart/2005/8/layout/hierarchy3"/>
    <dgm:cxn modelId="{F89B2D8C-3214-4861-85F7-FC016BCB8B4E}" type="presParOf" srcId="{F6F3005F-BFD5-4A28-BB2A-DA4EB31A2DB6}" destId="{F5AAE496-CADC-45AF-BF21-F6A058448BFA}" srcOrd="2" destOrd="0" presId="urn:microsoft.com/office/officeart/2005/8/layout/hierarchy3"/>
    <dgm:cxn modelId="{2D6FF07E-D2F6-43B3-A20D-94EF45C9F4FD}" type="presParOf" srcId="{F6F3005F-BFD5-4A28-BB2A-DA4EB31A2DB6}" destId="{A7092D2A-0DEA-4114-9FCC-E53E6FD360EC}" srcOrd="3" destOrd="0" presId="urn:microsoft.com/office/officeart/2005/8/layout/hierarchy3"/>
    <dgm:cxn modelId="{FDB426CD-913A-4E3E-8F2F-492340A87B69}" type="presParOf" srcId="{4B77CB69-FC02-41A7-BE18-C37092F5591D}" destId="{3305D808-BB8F-472A-83D8-0615FD4821FF}" srcOrd="2" destOrd="0" presId="urn:microsoft.com/office/officeart/2005/8/layout/hierarchy3"/>
    <dgm:cxn modelId="{7F56AE7C-6217-4519-9C92-4309580C7B3B}" type="presParOf" srcId="{3305D808-BB8F-472A-83D8-0615FD4821FF}" destId="{DE68671D-67A0-4A56-8FDC-5E6F9F3C790C}" srcOrd="0" destOrd="0" presId="urn:microsoft.com/office/officeart/2005/8/layout/hierarchy3"/>
    <dgm:cxn modelId="{2F8C3B50-CF08-463D-885B-63FF83F3A63C}" type="presParOf" srcId="{DE68671D-67A0-4A56-8FDC-5E6F9F3C790C}" destId="{A7C6D634-7D06-4740-82D5-AA4C1B0B70F0}" srcOrd="0" destOrd="0" presId="urn:microsoft.com/office/officeart/2005/8/layout/hierarchy3"/>
    <dgm:cxn modelId="{693C6A69-8DA1-491B-BF10-04FC0748F668}" type="presParOf" srcId="{DE68671D-67A0-4A56-8FDC-5E6F9F3C790C}" destId="{04D93D76-D218-4231-8220-DBE5D160BDC6}" srcOrd="1" destOrd="0" presId="urn:microsoft.com/office/officeart/2005/8/layout/hierarchy3"/>
    <dgm:cxn modelId="{A4EF8E43-E329-42E5-8FBB-990A63384783}" type="presParOf" srcId="{3305D808-BB8F-472A-83D8-0615FD4821FF}" destId="{5BC8A5A3-9E9E-4A45-B1FF-F2C11B4B3B28}" srcOrd="1" destOrd="0" presId="urn:microsoft.com/office/officeart/2005/8/layout/hierarchy3"/>
    <dgm:cxn modelId="{FFEC3E9E-C147-4E4A-AE2D-28AE593AEB5D}" type="presParOf" srcId="{5BC8A5A3-9E9E-4A45-B1FF-F2C11B4B3B28}" destId="{1D4E348D-99E7-488E-853A-34888E33C70E}" srcOrd="0" destOrd="0" presId="urn:microsoft.com/office/officeart/2005/8/layout/hierarchy3"/>
    <dgm:cxn modelId="{E31609A0-973C-4FF8-813A-926935142F01}" type="presParOf" srcId="{5BC8A5A3-9E9E-4A45-B1FF-F2C11B4B3B28}" destId="{F94EA859-7EB8-4754-A9CA-64946BE23468}" srcOrd="1" destOrd="0" presId="urn:microsoft.com/office/officeart/2005/8/layout/hierarchy3"/>
    <dgm:cxn modelId="{8BBC4026-84FC-4BDD-BFED-5687D798415B}" type="presParOf" srcId="{5BC8A5A3-9E9E-4A45-B1FF-F2C11B4B3B28}" destId="{1F693841-ECDF-4098-BAA7-C7533F8EFAD4}" srcOrd="2" destOrd="0" presId="urn:microsoft.com/office/officeart/2005/8/layout/hierarchy3"/>
    <dgm:cxn modelId="{28748BCA-95ED-416D-BAD8-0930B2E7462F}" type="presParOf" srcId="{5BC8A5A3-9E9E-4A45-B1FF-F2C11B4B3B28}" destId="{114E72E7-8B54-4D25-B0F9-F6B6973DAF5A}" srcOrd="3"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B84CDE5-E4AF-4092-B031-FECD93A6FD50}">
      <dsp:nvSpPr>
        <dsp:cNvPr id="0" name=""/>
        <dsp:cNvSpPr/>
      </dsp:nvSpPr>
      <dsp:spPr>
        <a:xfrm>
          <a:off x="0" y="1214439"/>
          <a:ext cx="7929618" cy="1628786"/>
        </a:xfrm>
        <a:prstGeom prst="notchedRightArrow">
          <a:avLst/>
        </a:prstGeom>
        <a:solidFill>
          <a:schemeClr val="accent4">
            <a:tint val="40000"/>
            <a:hueOff val="0"/>
            <a:satOff val="0"/>
            <a:lumOff val="0"/>
            <a:alphaOff val="0"/>
          </a:schemeClr>
        </a:solidFill>
        <a:ln w="9525" cap="flat" cmpd="sng" algn="ctr">
          <a:solidFill>
            <a:schemeClr val="accent4">
              <a:hueOff val="0"/>
              <a:satOff val="0"/>
              <a:lumOff val="0"/>
              <a:alphaOff val="0"/>
            </a:schemeClr>
          </a:solidFill>
          <a:prstDash val="solid"/>
        </a:ln>
        <a:effectLst/>
        <a:scene3d>
          <a:camera prst="orthographicFront">
            <a:rot lat="0" lon="0" rev="0"/>
          </a:camera>
          <a:lightRig rig="contrasting" dir="t">
            <a:rot lat="0" lon="0" rev="1200000"/>
          </a:lightRig>
        </a:scene3d>
        <a:sp3d z="-300000" prstMaterial="plastic"/>
      </dsp:spPr>
      <dsp:style>
        <a:lnRef idx="1">
          <a:scrgbClr r="0" g="0" b="0"/>
        </a:lnRef>
        <a:fillRef idx="1">
          <a:scrgbClr r="0" g="0" b="0"/>
        </a:fillRef>
        <a:effectRef idx="0">
          <a:scrgbClr r="0" g="0" b="0"/>
        </a:effectRef>
        <a:fontRef idx="minor"/>
      </dsp:style>
    </dsp:sp>
    <dsp:sp modelId="{49BF5701-0AA7-416B-BCDA-24308F724320}">
      <dsp:nvSpPr>
        <dsp:cNvPr id="0" name=""/>
        <dsp:cNvSpPr/>
      </dsp:nvSpPr>
      <dsp:spPr>
        <a:xfrm>
          <a:off x="1214441" y="642947"/>
          <a:ext cx="1968093" cy="914400"/>
        </a:xfrm>
        <a:prstGeom prst="rect">
          <a:avLst/>
        </a:prstGeom>
        <a:noFill/>
        <a:ln w="9525"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8016" tIns="128016" rIns="128016" bIns="128016" numCol="1" spcCol="1270" anchor="b" anchorCtr="0">
          <a:noAutofit/>
        </a:bodyPr>
        <a:lstStyle/>
        <a:p>
          <a:pPr lvl="0" algn="ctr" defTabSz="800100">
            <a:lnSpc>
              <a:spcPct val="90000"/>
            </a:lnSpc>
            <a:spcBef>
              <a:spcPct val="0"/>
            </a:spcBef>
            <a:spcAft>
              <a:spcPct val="35000"/>
            </a:spcAft>
          </a:pPr>
          <a:r>
            <a:rPr lang="en-US" altLang="zh-CN" sz="1800" kern="1200" dirty="0" smtClean="0"/>
            <a:t>1998</a:t>
          </a:r>
          <a:r>
            <a:rPr lang="zh-CN" altLang="en-US" sz="1800" kern="1200" dirty="0" smtClean="0"/>
            <a:t>年</a:t>
          </a:r>
          <a:endParaRPr lang="en-US" altLang="zh-CN" sz="1800" kern="1200" dirty="0" smtClean="0"/>
        </a:p>
        <a:p>
          <a:pPr lvl="0" algn="ctr" defTabSz="800100">
            <a:lnSpc>
              <a:spcPct val="90000"/>
            </a:lnSpc>
            <a:spcBef>
              <a:spcPct val="0"/>
            </a:spcBef>
            <a:spcAft>
              <a:spcPct val="35000"/>
            </a:spcAft>
          </a:pPr>
          <a:r>
            <a:rPr lang="zh-CN" altLang="en-US" sz="1800" b="1" kern="1200" dirty="0" smtClean="0"/>
            <a:t>北医等</a:t>
          </a:r>
          <a:endParaRPr lang="zh-CN" altLang="en-US" sz="1800" b="1" kern="1200" dirty="0"/>
        </a:p>
      </dsp:txBody>
      <dsp:txXfrm>
        <a:off x="1214441" y="642947"/>
        <a:ext cx="1968093" cy="914400"/>
      </dsp:txXfrm>
    </dsp:sp>
    <dsp:sp modelId="{30BE6E05-2078-4695-A1FD-5B108F1E1A5F}">
      <dsp:nvSpPr>
        <dsp:cNvPr id="0" name=""/>
        <dsp:cNvSpPr/>
      </dsp:nvSpPr>
      <dsp:spPr>
        <a:xfrm>
          <a:off x="1928824" y="1857386"/>
          <a:ext cx="407196" cy="407196"/>
        </a:xfrm>
        <a:prstGeom prst="ellipse">
          <a:avLst/>
        </a:prstGeom>
        <a:solidFill>
          <a:schemeClr val="l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667FB436-D482-4B2F-B82E-9A3EE010F4C7}">
      <dsp:nvSpPr>
        <dsp:cNvPr id="0" name=""/>
        <dsp:cNvSpPr/>
      </dsp:nvSpPr>
      <dsp:spPr>
        <a:xfrm>
          <a:off x="2786078" y="642947"/>
          <a:ext cx="1977474" cy="1628786"/>
        </a:xfrm>
        <a:prstGeom prst="rect">
          <a:avLst/>
        </a:prstGeom>
        <a:noFill/>
        <a:ln w="9525"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8016" tIns="128016" rIns="128016" bIns="128016" numCol="1" spcCol="1270" anchor="t" anchorCtr="0">
          <a:noAutofit/>
        </a:bodyPr>
        <a:lstStyle/>
        <a:p>
          <a:pPr lvl="0" algn="ctr" defTabSz="800100">
            <a:lnSpc>
              <a:spcPct val="90000"/>
            </a:lnSpc>
            <a:spcBef>
              <a:spcPct val="0"/>
            </a:spcBef>
            <a:spcAft>
              <a:spcPct val="35000"/>
            </a:spcAft>
          </a:pPr>
          <a:r>
            <a:rPr lang="en-US" altLang="zh-CN" sz="1800" kern="1200" dirty="0" smtClean="0"/>
            <a:t>2010</a:t>
          </a:r>
          <a:r>
            <a:rPr lang="zh-CN" altLang="en-US" sz="1800" kern="1200" dirty="0" smtClean="0"/>
            <a:t>年</a:t>
          </a:r>
          <a:endParaRPr lang="en-US" altLang="zh-CN" sz="1800" kern="1200" dirty="0" smtClean="0"/>
        </a:p>
        <a:p>
          <a:pPr lvl="0" algn="ctr" defTabSz="800100">
            <a:lnSpc>
              <a:spcPct val="90000"/>
            </a:lnSpc>
            <a:spcBef>
              <a:spcPct val="0"/>
            </a:spcBef>
            <a:spcAft>
              <a:spcPct val="35000"/>
            </a:spcAft>
          </a:pPr>
          <a:r>
            <a:rPr lang="zh-CN" altLang="en-US" sz="1800" b="1" kern="1200" dirty="0" smtClean="0"/>
            <a:t>上海市改革</a:t>
          </a:r>
        </a:p>
      </dsp:txBody>
      <dsp:txXfrm>
        <a:off x="2786078" y="642947"/>
        <a:ext cx="1977474" cy="1628786"/>
      </dsp:txXfrm>
    </dsp:sp>
    <dsp:sp modelId="{3606BB5F-01B6-4DD4-9BB8-620993AC39A8}">
      <dsp:nvSpPr>
        <dsp:cNvPr id="0" name=""/>
        <dsp:cNvSpPr/>
      </dsp:nvSpPr>
      <dsp:spPr>
        <a:xfrm>
          <a:off x="3571901" y="1857390"/>
          <a:ext cx="407196" cy="407196"/>
        </a:xfrm>
        <a:prstGeom prst="ellipse">
          <a:avLst/>
        </a:prstGeom>
        <a:solidFill>
          <a:schemeClr val="l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A06066BC-6529-4E04-8F9B-744952BBCE99}">
      <dsp:nvSpPr>
        <dsp:cNvPr id="0" name=""/>
        <dsp:cNvSpPr/>
      </dsp:nvSpPr>
      <dsp:spPr>
        <a:xfrm>
          <a:off x="4500594" y="0"/>
          <a:ext cx="1550919" cy="1628786"/>
        </a:xfrm>
        <a:prstGeom prst="rect">
          <a:avLst/>
        </a:prstGeom>
        <a:noFill/>
        <a:ln w="9525"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8016" tIns="128016" rIns="128016" bIns="128016" numCol="1" spcCol="1270" anchor="b" anchorCtr="0">
          <a:noAutofit/>
        </a:bodyPr>
        <a:lstStyle/>
        <a:p>
          <a:pPr lvl="0" algn="ctr" defTabSz="800100">
            <a:lnSpc>
              <a:spcPct val="90000"/>
            </a:lnSpc>
            <a:spcBef>
              <a:spcPct val="0"/>
            </a:spcBef>
            <a:spcAft>
              <a:spcPct val="35000"/>
            </a:spcAft>
          </a:pPr>
          <a:r>
            <a:rPr lang="en-US" altLang="zh-CN" sz="1800" kern="1200" dirty="0" smtClean="0"/>
            <a:t>2010-2011</a:t>
          </a:r>
          <a:r>
            <a:rPr lang="zh-CN" altLang="en-US" sz="1800" kern="1200" dirty="0" smtClean="0"/>
            <a:t>年</a:t>
          </a:r>
          <a:endParaRPr lang="en-US" altLang="zh-CN" sz="1800" kern="1200" dirty="0" smtClean="0"/>
        </a:p>
        <a:p>
          <a:pPr lvl="0" algn="ctr" defTabSz="800100">
            <a:lnSpc>
              <a:spcPct val="90000"/>
            </a:lnSpc>
            <a:spcBef>
              <a:spcPct val="0"/>
            </a:spcBef>
            <a:spcAft>
              <a:spcPct val="35000"/>
            </a:spcAft>
          </a:pPr>
          <a:r>
            <a:rPr lang="zh-CN" altLang="en-US" sz="1800" b="1" kern="1200" dirty="0" smtClean="0"/>
            <a:t>重庆医、</a:t>
          </a:r>
          <a:endParaRPr lang="en-US" altLang="zh-CN" sz="1800" b="1" kern="1200" dirty="0" smtClean="0"/>
        </a:p>
        <a:p>
          <a:pPr lvl="0" algn="ctr" defTabSz="800100">
            <a:lnSpc>
              <a:spcPct val="90000"/>
            </a:lnSpc>
            <a:spcBef>
              <a:spcPct val="0"/>
            </a:spcBef>
            <a:spcAft>
              <a:spcPct val="35000"/>
            </a:spcAft>
          </a:pPr>
          <a:r>
            <a:rPr lang="zh-CN" altLang="en-US" sz="1800" b="1" kern="1200" dirty="0" smtClean="0"/>
            <a:t>宁夏医、</a:t>
          </a:r>
          <a:endParaRPr lang="en-US" altLang="zh-CN" sz="1800" b="1" kern="1200" dirty="0" smtClean="0"/>
        </a:p>
        <a:p>
          <a:pPr lvl="0" algn="ctr" defTabSz="800100">
            <a:lnSpc>
              <a:spcPct val="90000"/>
            </a:lnSpc>
            <a:spcBef>
              <a:spcPct val="0"/>
            </a:spcBef>
            <a:spcAft>
              <a:spcPct val="35000"/>
            </a:spcAft>
          </a:pPr>
          <a:r>
            <a:rPr lang="zh-CN" altLang="en-US" sz="1800" b="1" kern="1200" dirty="0" smtClean="0"/>
            <a:t>南京医等</a:t>
          </a:r>
          <a:endParaRPr lang="zh-CN" altLang="en-US" sz="1800" b="1" kern="1200" dirty="0"/>
        </a:p>
      </dsp:txBody>
      <dsp:txXfrm>
        <a:off x="4500594" y="0"/>
        <a:ext cx="1550919" cy="1628786"/>
      </dsp:txXfrm>
    </dsp:sp>
    <dsp:sp modelId="{2F8DE0CD-AC78-495A-983F-D8ABD08E18EF}">
      <dsp:nvSpPr>
        <dsp:cNvPr id="0" name=""/>
        <dsp:cNvSpPr/>
      </dsp:nvSpPr>
      <dsp:spPr>
        <a:xfrm>
          <a:off x="5100669" y="1857390"/>
          <a:ext cx="407196" cy="407196"/>
        </a:xfrm>
        <a:prstGeom prst="ellipse">
          <a:avLst/>
        </a:prstGeom>
        <a:solidFill>
          <a:schemeClr val="l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8755E552-ACD4-4D8E-9A44-0A0F4DBBDA26}">
      <dsp:nvSpPr>
        <dsp:cNvPr id="0" name=""/>
        <dsp:cNvSpPr/>
      </dsp:nvSpPr>
      <dsp:spPr>
        <a:xfrm>
          <a:off x="5786474" y="285754"/>
          <a:ext cx="1446834" cy="1628786"/>
        </a:xfrm>
        <a:prstGeom prst="rect">
          <a:avLst/>
        </a:prstGeom>
        <a:noFill/>
        <a:ln w="9525"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8016" tIns="128016" rIns="128016" bIns="128016" numCol="1" spcCol="1270" anchor="t" anchorCtr="0">
          <a:noAutofit/>
        </a:bodyPr>
        <a:lstStyle/>
        <a:p>
          <a:pPr lvl="0" algn="ctr" defTabSz="800100">
            <a:lnSpc>
              <a:spcPct val="90000"/>
            </a:lnSpc>
            <a:spcBef>
              <a:spcPct val="0"/>
            </a:spcBef>
            <a:spcAft>
              <a:spcPct val="35000"/>
            </a:spcAft>
          </a:pPr>
          <a:r>
            <a:rPr lang="en-US" altLang="zh-CN" sz="1800" kern="1200" dirty="0" smtClean="0"/>
            <a:t>2013</a:t>
          </a:r>
          <a:r>
            <a:rPr lang="zh-CN" altLang="en-US" sz="1800" kern="1200" dirty="0" smtClean="0"/>
            <a:t>年</a:t>
          </a:r>
          <a:endParaRPr lang="en-US" altLang="zh-CN" sz="1800" kern="1200" dirty="0" smtClean="0"/>
        </a:p>
        <a:p>
          <a:pPr lvl="0" algn="ctr" defTabSz="800100">
            <a:lnSpc>
              <a:spcPct val="90000"/>
            </a:lnSpc>
            <a:spcBef>
              <a:spcPct val="0"/>
            </a:spcBef>
            <a:spcAft>
              <a:spcPct val="35000"/>
            </a:spcAft>
          </a:pPr>
          <a:r>
            <a:rPr lang="en-US" altLang="zh-CN" sz="1800" b="1" kern="1200" dirty="0" smtClean="0"/>
            <a:t>64</a:t>
          </a:r>
          <a:r>
            <a:rPr lang="zh-CN" altLang="en-US" sz="1800" b="1" kern="1200" dirty="0" smtClean="0"/>
            <a:t>所院校</a:t>
          </a:r>
          <a:endParaRPr lang="en-US" altLang="zh-CN" sz="1800" b="1" kern="1200" dirty="0" smtClean="0"/>
        </a:p>
        <a:p>
          <a:pPr lvl="0" algn="ctr" defTabSz="800100">
            <a:lnSpc>
              <a:spcPct val="90000"/>
            </a:lnSpc>
            <a:spcBef>
              <a:spcPct val="0"/>
            </a:spcBef>
            <a:spcAft>
              <a:spcPct val="35000"/>
            </a:spcAft>
          </a:pPr>
          <a:r>
            <a:rPr lang="zh-CN" altLang="en-US" sz="1800" b="1" kern="1200" dirty="0" smtClean="0"/>
            <a:t>试点</a:t>
          </a:r>
          <a:endParaRPr lang="zh-CN" altLang="en-US" sz="1800" b="1" kern="1200" dirty="0"/>
        </a:p>
      </dsp:txBody>
      <dsp:txXfrm>
        <a:off x="5786474" y="285754"/>
        <a:ext cx="1446834" cy="1628786"/>
      </dsp:txXfrm>
    </dsp:sp>
    <dsp:sp modelId="{F1618D7F-9B9F-42CA-8C0A-28ED2EB6BA63}">
      <dsp:nvSpPr>
        <dsp:cNvPr id="0" name=""/>
        <dsp:cNvSpPr/>
      </dsp:nvSpPr>
      <dsp:spPr>
        <a:xfrm>
          <a:off x="6429420" y="1857386"/>
          <a:ext cx="407196" cy="407196"/>
        </a:xfrm>
        <a:prstGeom prst="ellipse">
          <a:avLst/>
        </a:prstGeom>
        <a:solidFill>
          <a:schemeClr val="l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62D96C-33F3-4B18-84B5-CC0C10866C52}">
      <dsp:nvSpPr>
        <dsp:cNvPr id="0" name=""/>
        <dsp:cNvSpPr/>
      </dsp:nvSpPr>
      <dsp:spPr>
        <a:xfrm>
          <a:off x="376849" y="633"/>
          <a:ext cx="2765269" cy="487681"/>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3815" tIns="29210" rIns="43815" bIns="29210" numCol="1" spcCol="1270" anchor="ctr" anchorCtr="0">
          <a:noAutofit/>
        </a:bodyPr>
        <a:lstStyle/>
        <a:p>
          <a:pPr lvl="0" algn="ctr" defTabSz="1022350">
            <a:lnSpc>
              <a:spcPct val="90000"/>
            </a:lnSpc>
            <a:spcBef>
              <a:spcPct val="0"/>
            </a:spcBef>
            <a:spcAft>
              <a:spcPct val="35000"/>
            </a:spcAft>
          </a:pPr>
          <a:r>
            <a:rPr lang="zh-CN" altLang="en-US" sz="2300" b="1" kern="1200" dirty="0" smtClean="0"/>
            <a:t>住院医师规范化培训</a:t>
          </a:r>
          <a:endParaRPr lang="zh-CN" altLang="en-US" sz="2300" b="1" kern="1200" dirty="0"/>
        </a:p>
      </dsp:txBody>
      <dsp:txXfrm>
        <a:off x="391133" y="14917"/>
        <a:ext cx="2736701" cy="459113"/>
      </dsp:txXfrm>
    </dsp:sp>
    <dsp:sp modelId="{12EDE6F7-E25B-4109-9FCA-88AF6C228D3F}">
      <dsp:nvSpPr>
        <dsp:cNvPr id="0" name=""/>
        <dsp:cNvSpPr/>
      </dsp:nvSpPr>
      <dsp:spPr>
        <a:xfrm>
          <a:off x="653376" y="488314"/>
          <a:ext cx="276526" cy="365760"/>
        </a:xfrm>
        <a:custGeom>
          <a:avLst/>
          <a:gdLst/>
          <a:ahLst/>
          <a:cxnLst/>
          <a:rect l="0" t="0" r="0" b="0"/>
          <a:pathLst>
            <a:path>
              <a:moveTo>
                <a:pt x="0" y="0"/>
              </a:moveTo>
              <a:lnTo>
                <a:pt x="0" y="365760"/>
              </a:lnTo>
              <a:lnTo>
                <a:pt x="276526" y="36576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A92D210-76A1-4C00-8348-0F32E43183F5}">
      <dsp:nvSpPr>
        <dsp:cNvPr id="0" name=""/>
        <dsp:cNvSpPr/>
      </dsp:nvSpPr>
      <dsp:spPr>
        <a:xfrm>
          <a:off x="929903" y="610234"/>
          <a:ext cx="2043758" cy="487681"/>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1910" tIns="27940" rIns="41910" bIns="27940" numCol="1" spcCol="1270" anchor="ctr" anchorCtr="0">
          <a:noAutofit/>
        </a:bodyPr>
        <a:lstStyle/>
        <a:p>
          <a:pPr lvl="0" algn="ctr" defTabSz="977900">
            <a:lnSpc>
              <a:spcPct val="90000"/>
            </a:lnSpc>
            <a:spcBef>
              <a:spcPct val="0"/>
            </a:spcBef>
            <a:spcAft>
              <a:spcPct val="35000"/>
            </a:spcAft>
          </a:pPr>
          <a:r>
            <a:rPr lang="zh-CN" altLang="en-US" sz="2200" b="1" kern="1200" smtClean="0"/>
            <a:t>医院自筹</a:t>
          </a:r>
          <a:endParaRPr lang="zh-CN" altLang="en-US" sz="2200" b="1" kern="1200"/>
        </a:p>
      </dsp:txBody>
      <dsp:txXfrm>
        <a:off x="944187" y="624518"/>
        <a:ext cx="2015190" cy="459113"/>
      </dsp:txXfrm>
    </dsp:sp>
    <dsp:sp modelId="{EA8D00B2-2192-41BA-978F-0DA1D33B77C7}">
      <dsp:nvSpPr>
        <dsp:cNvPr id="0" name=""/>
        <dsp:cNvSpPr/>
      </dsp:nvSpPr>
      <dsp:spPr>
        <a:xfrm>
          <a:off x="653376" y="488314"/>
          <a:ext cx="276526" cy="975362"/>
        </a:xfrm>
        <a:custGeom>
          <a:avLst/>
          <a:gdLst/>
          <a:ahLst/>
          <a:cxnLst/>
          <a:rect l="0" t="0" r="0" b="0"/>
          <a:pathLst>
            <a:path>
              <a:moveTo>
                <a:pt x="0" y="0"/>
              </a:moveTo>
              <a:lnTo>
                <a:pt x="0" y="975362"/>
              </a:lnTo>
              <a:lnTo>
                <a:pt x="276526" y="975362"/>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8E59520-A486-4496-A911-A14E8F6D5CE4}">
      <dsp:nvSpPr>
        <dsp:cNvPr id="0" name=""/>
        <dsp:cNvSpPr/>
      </dsp:nvSpPr>
      <dsp:spPr>
        <a:xfrm>
          <a:off x="929903" y="1219836"/>
          <a:ext cx="2044858" cy="487681"/>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1910" tIns="27940" rIns="41910" bIns="27940" numCol="1" spcCol="1270" anchor="ctr" anchorCtr="0">
          <a:noAutofit/>
        </a:bodyPr>
        <a:lstStyle/>
        <a:p>
          <a:pPr lvl="0" algn="ctr" defTabSz="977900">
            <a:lnSpc>
              <a:spcPct val="90000"/>
            </a:lnSpc>
            <a:spcBef>
              <a:spcPct val="0"/>
            </a:spcBef>
            <a:spcAft>
              <a:spcPct val="35000"/>
            </a:spcAft>
          </a:pPr>
          <a:r>
            <a:rPr lang="zh-CN" altLang="en-US" sz="2200" b="1" kern="1200" dirty="0" smtClean="0"/>
            <a:t>卫生部门补助</a:t>
          </a:r>
          <a:endParaRPr lang="zh-CN" altLang="en-US" sz="2200" b="1" kern="1200" dirty="0"/>
        </a:p>
      </dsp:txBody>
      <dsp:txXfrm>
        <a:off x="944187" y="1234120"/>
        <a:ext cx="2016290" cy="459113"/>
      </dsp:txXfrm>
    </dsp:sp>
    <dsp:sp modelId="{357285DD-8A6E-4BC0-A313-997BA7896DB1}">
      <dsp:nvSpPr>
        <dsp:cNvPr id="0" name=""/>
        <dsp:cNvSpPr/>
      </dsp:nvSpPr>
      <dsp:spPr>
        <a:xfrm>
          <a:off x="653376" y="488314"/>
          <a:ext cx="276526" cy="1584963"/>
        </a:xfrm>
        <a:custGeom>
          <a:avLst/>
          <a:gdLst/>
          <a:ahLst/>
          <a:cxnLst/>
          <a:rect l="0" t="0" r="0" b="0"/>
          <a:pathLst>
            <a:path>
              <a:moveTo>
                <a:pt x="0" y="0"/>
              </a:moveTo>
              <a:lnTo>
                <a:pt x="0" y="1584963"/>
              </a:lnTo>
              <a:lnTo>
                <a:pt x="276526" y="158496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8783F7E-DF07-4D7D-8329-B814003BF9C5}">
      <dsp:nvSpPr>
        <dsp:cNvPr id="0" name=""/>
        <dsp:cNvSpPr/>
      </dsp:nvSpPr>
      <dsp:spPr>
        <a:xfrm>
          <a:off x="929903" y="1829437"/>
          <a:ext cx="2065045" cy="487681"/>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1910" tIns="27940" rIns="41910" bIns="27940" numCol="1" spcCol="1270" anchor="ctr" anchorCtr="0">
          <a:noAutofit/>
        </a:bodyPr>
        <a:lstStyle/>
        <a:p>
          <a:pPr lvl="0" algn="ctr" defTabSz="977900">
            <a:lnSpc>
              <a:spcPct val="90000"/>
            </a:lnSpc>
            <a:spcBef>
              <a:spcPct val="0"/>
            </a:spcBef>
            <a:spcAft>
              <a:spcPct val="35000"/>
            </a:spcAft>
          </a:pPr>
          <a:r>
            <a:rPr lang="zh-CN" altLang="en-US" sz="2200" b="1" kern="1200" smtClean="0"/>
            <a:t>学员自筹</a:t>
          </a:r>
          <a:endParaRPr lang="zh-CN" altLang="en-US" sz="2200" b="1" kern="1200"/>
        </a:p>
      </dsp:txBody>
      <dsp:txXfrm>
        <a:off x="944187" y="1843721"/>
        <a:ext cx="2036477" cy="459113"/>
      </dsp:txXfrm>
    </dsp:sp>
    <dsp:sp modelId="{29D2316C-F309-415B-A5A3-95606FE7BAEC}">
      <dsp:nvSpPr>
        <dsp:cNvPr id="0" name=""/>
        <dsp:cNvSpPr/>
      </dsp:nvSpPr>
      <dsp:spPr>
        <a:xfrm>
          <a:off x="3385959" y="633"/>
          <a:ext cx="2942560" cy="487681"/>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3815" tIns="29210" rIns="43815" bIns="29210" numCol="1" spcCol="1270" anchor="ctr" anchorCtr="0">
          <a:noAutofit/>
        </a:bodyPr>
        <a:lstStyle/>
        <a:p>
          <a:pPr lvl="0" algn="ctr" defTabSz="1022350">
            <a:lnSpc>
              <a:spcPct val="90000"/>
            </a:lnSpc>
            <a:spcBef>
              <a:spcPct val="0"/>
            </a:spcBef>
            <a:spcAft>
              <a:spcPct val="35000"/>
            </a:spcAft>
          </a:pPr>
          <a:r>
            <a:rPr lang="zh-CN" altLang="en-US" sz="2300" b="1" kern="1200" smtClean="0"/>
            <a:t>专业学位研究生培养</a:t>
          </a:r>
          <a:endParaRPr lang="zh-CN" altLang="en-US" sz="2300" b="1" kern="1200"/>
        </a:p>
      </dsp:txBody>
      <dsp:txXfrm>
        <a:off x="3400243" y="14917"/>
        <a:ext cx="2913992" cy="459113"/>
      </dsp:txXfrm>
    </dsp:sp>
    <dsp:sp modelId="{73E33E85-A507-46DF-9E49-515567F809FA}">
      <dsp:nvSpPr>
        <dsp:cNvPr id="0" name=""/>
        <dsp:cNvSpPr/>
      </dsp:nvSpPr>
      <dsp:spPr>
        <a:xfrm>
          <a:off x="3680215" y="488314"/>
          <a:ext cx="294256" cy="351769"/>
        </a:xfrm>
        <a:custGeom>
          <a:avLst/>
          <a:gdLst/>
          <a:ahLst/>
          <a:cxnLst/>
          <a:rect l="0" t="0" r="0" b="0"/>
          <a:pathLst>
            <a:path>
              <a:moveTo>
                <a:pt x="0" y="0"/>
              </a:moveTo>
              <a:lnTo>
                <a:pt x="0" y="351769"/>
              </a:lnTo>
              <a:lnTo>
                <a:pt x="294256" y="35176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7FFF314-EF96-4716-B9E0-0E1CA24D1AB2}">
      <dsp:nvSpPr>
        <dsp:cNvPr id="0" name=""/>
        <dsp:cNvSpPr/>
      </dsp:nvSpPr>
      <dsp:spPr>
        <a:xfrm>
          <a:off x="3974471" y="610234"/>
          <a:ext cx="2117449" cy="459698"/>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1910" tIns="27940" rIns="41910" bIns="27940" numCol="1" spcCol="1270" anchor="ctr" anchorCtr="0">
          <a:noAutofit/>
        </a:bodyPr>
        <a:lstStyle/>
        <a:p>
          <a:pPr lvl="0" algn="ctr" defTabSz="977900">
            <a:lnSpc>
              <a:spcPct val="90000"/>
            </a:lnSpc>
            <a:spcBef>
              <a:spcPct val="0"/>
            </a:spcBef>
            <a:spcAft>
              <a:spcPct val="35000"/>
            </a:spcAft>
          </a:pPr>
          <a:r>
            <a:rPr lang="zh-CN" altLang="en-US" sz="2200" b="1" kern="1200" dirty="0" smtClean="0"/>
            <a:t>教育经费</a:t>
          </a:r>
          <a:endParaRPr lang="zh-CN" altLang="en-US" sz="2200" b="1" kern="1200" dirty="0"/>
        </a:p>
      </dsp:txBody>
      <dsp:txXfrm>
        <a:off x="3987935" y="623698"/>
        <a:ext cx="2090521" cy="432770"/>
      </dsp:txXfrm>
    </dsp:sp>
    <dsp:sp modelId="{543B039A-6CFA-4539-A1CF-90DCAFCB790D}">
      <dsp:nvSpPr>
        <dsp:cNvPr id="0" name=""/>
        <dsp:cNvSpPr/>
      </dsp:nvSpPr>
      <dsp:spPr>
        <a:xfrm>
          <a:off x="3680215" y="488314"/>
          <a:ext cx="294256" cy="933387"/>
        </a:xfrm>
        <a:custGeom>
          <a:avLst/>
          <a:gdLst/>
          <a:ahLst/>
          <a:cxnLst/>
          <a:rect l="0" t="0" r="0" b="0"/>
          <a:pathLst>
            <a:path>
              <a:moveTo>
                <a:pt x="0" y="0"/>
              </a:moveTo>
              <a:lnTo>
                <a:pt x="0" y="933387"/>
              </a:lnTo>
              <a:lnTo>
                <a:pt x="294256" y="93338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582513F-963A-48DD-8D22-61DDD1AAD895}">
      <dsp:nvSpPr>
        <dsp:cNvPr id="0" name=""/>
        <dsp:cNvSpPr/>
      </dsp:nvSpPr>
      <dsp:spPr>
        <a:xfrm>
          <a:off x="3974471" y="1191853"/>
          <a:ext cx="2117449" cy="459698"/>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1910" tIns="27940" rIns="41910" bIns="27940" numCol="1" spcCol="1270" anchor="ctr" anchorCtr="0">
          <a:noAutofit/>
        </a:bodyPr>
        <a:lstStyle/>
        <a:p>
          <a:pPr lvl="0" algn="ctr" defTabSz="977900">
            <a:lnSpc>
              <a:spcPct val="90000"/>
            </a:lnSpc>
            <a:spcBef>
              <a:spcPct val="0"/>
            </a:spcBef>
            <a:spcAft>
              <a:spcPct val="35000"/>
            </a:spcAft>
          </a:pPr>
          <a:r>
            <a:rPr lang="zh-CN" altLang="en-US" sz="2200" b="1" kern="1200" smtClean="0"/>
            <a:t>学生学费</a:t>
          </a:r>
          <a:endParaRPr lang="zh-CN" altLang="en-US" sz="2200" b="1" kern="1200"/>
        </a:p>
      </dsp:txBody>
      <dsp:txXfrm>
        <a:off x="3987935" y="1205317"/>
        <a:ext cx="2090521" cy="432770"/>
      </dsp:txXfrm>
    </dsp:sp>
    <dsp:sp modelId="{10BF4BE1-51FE-4D71-A9CA-0EDE7828E511}">
      <dsp:nvSpPr>
        <dsp:cNvPr id="0" name=""/>
        <dsp:cNvSpPr/>
      </dsp:nvSpPr>
      <dsp:spPr>
        <a:xfrm>
          <a:off x="6572361" y="633"/>
          <a:ext cx="1492792" cy="487681"/>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solidFill>
            <a:srgbClr val="FFC000"/>
          </a:solid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3815" tIns="29210" rIns="43815" bIns="29210" numCol="1" spcCol="1270" anchor="ctr" anchorCtr="0">
          <a:noAutofit/>
        </a:bodyPr>
        <a:lstStyle/>
        <a:p>
          <a:pPr lvl="0" algn="ctr" defTabSz="1022350">
            <a:lnSpc>
              <a:spcPct val="90000"/>
            </a:lnSpc>
            <a:spcBef>
              <a:spcPct val="0"/>
            </a:spcBef>
            <a:spcAft>
              <a:spcPct val="35000"/>
            </a:spcAft>
          </a:pPr>
          <a:r>
            <a:rPr lang="zh-CN" altLang="en-US" sz="2300" b="1" kern="1200" smtClean="0"/>
            <a:t>支出</a:t>
          </a:r>
          <a:endParaRPr lang="zh-CN" altLang="en-US" sz="2300" b="1" kern="1200"/>
        </a:p>
      </dsp:txBody>
      <dsp:txXfrm>
        <a:off x="6586645" y="14917"/>
        <a:ext cx="1464224" cy="459113"/>
      </dsp:txXfrm>
    </dsp:sp>
    <dsp:sp modelId="{7966F6A0-243B-4966-B7C9-1DEDE1B93ED6}">
      <dsp:nvSpPr>
        <dsp:cNvPr id="0" name=""/>
        <dsp:cNvSpPr/>
      </dsp:nvSpPr>
      <dsp:spPr>
        <a:xfrm>
          <a:off x="6721640" y="488314"/>
          <a:ext cx="149279" cy="365760"/>
        </a:xfrm>
        <a:custGeom>
          <a:avLst/>
          <a:gdLst/>
          <a:ahLst/>
          <a:cxnLst/>
          <a:rect l="0" t="0" r="0" b="0"/>
          <a:pathLst>
            <a:path>
              <a:moveTo>
                <a:pt x="0" y="0"/>
              </a:moveTo>
              <a:lnTo>
                <a:pt x="0" y="365760"/>
              </a:lnTo>
              <a:lnTo>
                <a:pt x="149279" y="36576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10BE9E2-24C6-4190-B3C1-E610E35D7A79}">
      <dsp:nvSpPr>
        <dsp:cNvPr id="0" name=""/>
        <dsp:cNvSpPr/>
      </dsp:nvSpPr>
      <dsp:spPr>
        <a:xfrm>
          <a:off x="6870919" y="610234"/>
          <a:ext cx="1610510" cy="487681"/>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1910" tIns="27940" rIns="41910" bIns="27940" numCol="1" spcCol="1270" anchor="ctr" anchorCtr="0">
          <a:noAutofit/>
        </a:bodyPr>
        <a:lstStyle/>
        <a:p>
          <a:pPr lvl="0" algn="ctr" defTabSz="977900">
            <a:lnSpc>
              <a:spcPct val="90000"/>
            </a:lnSpc>
            <a:spcBef>
              <a:spcPct val="0"/>
            </a:spcBef>
            <a:spcAft>
              <a:spcPct val="35000"/>
            </a:spcAft>
          </a:pPr>
          <a:r>
            <a:rPr lang="zh-CN" altLang="en-US" sz="2200" b="1" kern="1200" smtClean="0"/>
            <a:t>教学条件</a:t>
          </a:r>
          <a:endParaRPr lang="zh-CN" altLang="en-US" sz="2200" b="1" kern="1200"/>
        </a:p>
      </dsp:txBody>
      <dsp:txXfrm>
        <a:off x="6885203" y="624518"/>
        <a:ext cx="1581942" cy="459113"/>
      </dsp:txXfrm>
    </dsp:sp>
    <dsp:sp modelId="{7DA2E2C8-F4BB-49CF-B066-7A6074038D13}">
      <dsp:nvSpPr>
        <dsp:cNvPr id="0" name=""/>
        <dsp:cNvSpPr/>
      </dsp:nvSpPr>
      <dsp:spPr>
        <a:xfrm>
          <a:off x="6721640" y="488314"/>
          <a:ext cx="149279" cy="975362"/>
        </a:xfrm>
        <a:custGeom>
          <a:avLst/>
          <a:gdLst/>
          <a:ahLst/>
          <a:cxnLst/>
          <a:rect l="0" t="0" r="0" b="0"/>
          <a:pathLst>
            <a:path>
              <a:moveTo>
                <a:pt x="0" y="0"/>
              </a:moveTo>
              <a:lnTo>
                <a:pt x="0" y="975362"/>
              </a:lnTo>
              <a:lnTo>
                <a:pt x="149279" y="975362"/>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90FD817-9893-4EA1-B589-671398D08DA5}">
      <dsp:nvSpPr>
        <dsp:cNvPr id="0" name=""/>
        <dsp:cNvSpPr/>
      </dsp:nvSpPr>
      <dsp:spPr>
        <a:xfrm>
          <a:off x="6870919" y="1219836"/>
          <a:ext cx="1610510" cy="487681"/>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1910" tIns="27940" rIns="41910" bIns="27940" numCol="1" spcCol="1270" anchor="ctr" anchorCtr="0">
          <a:noAutofit/>
        </a:bodyPr>
        <a:lstStyle/>
        <a:p>
          <a:pPr lvl="0" algn="ctr" defTabSz="977900">
            <a:lnSpc>
              <a:spcPct val="90000"/>
            </a:lnSpc>
            <a:spcBef>
              <a:spcPct val="0"/>
            </a:spcBef>
            <a:spcAft>
              <a:spcPct val="35000"/>
            </a:spcAft>
          </a:pPr>
          <a:r>
            <a:rPr lang="zh-CN" altLang="en-US" sz="2200" b="1" kern="1200" smtClean="0"/>
            <a:t>人员费</a:t>
          </a:r>
          <a:endParaRPr lang="zh-CN" altLang="en-US" sz="2200" b="1" kern="1200"/>
        </a:p>
      </dsp:txBody>
      <dsp:txXfrm>
        <a:off x="6885203" y="1234120"/>
        <a:ext cx="1581942" cy="459113"/>
      </dsp:txXfrm>
    </dsp:sp>
    <dsp:sp modelId="{F70E9097-864C-4889-9DE2-11A3FF25D48A}">
      <dsp:nvSpPr>
        <dsp:cNvPr id="0" name=""/>
        <dsp:cNvSpPr/>
      </dsp:nvSpPr>
      <dsp:spPr>
        <a:xfrm>
          <a:off x="6721640" y="488314"/>
          <a:ext cx="149279" cy="1584963"/>
        </a:xfrm>
        <a:custGeom>
          <a:avLst/>
          <a:gdLst/>
          <a:ahLst/>
          <a:cxnLst/>
          <a:rect l="0" t="0" r="0" b="0"/>
          <a:pathLst>
            <a:path>
              <a:moveTo>
                <a:pt x="0" y="0"/>
              </a:moveTo>
              <a:lnTo>
                <a:pt x="0" y="1584963"/>
              </a:lnTo>
              <a:lnTo>
                <a:pt x="149279" y="158496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2352800-1B06-4AF6-856E-2ABBC363B5FC}">
      <dsp:nvSpPr>
        <dsp:cNvPr id="0" name=""/>
        <dsp:cNvSpPr/>
      </dsp:nvSpPr>
      <dsp:spPr>
        <a:xfrm>
          <a:off x="6870919" y="1829437"/>
          <a:ext cx="1610510" cy="487681"/>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1910" tIns="27940" rIns="41910" bIns="27940" numCol="1" spcCol="1270" anchor="ctr" anchorCtr="0">
          <a:noAutofit/>
        </a:bodyPr>
        <a:lstStyle/>
        <a:p>
          <a:pPr lvl="0" algn="ctr" defTabSz="977900">
            <a:lnSpc>
              <a:spcPct val="90000"/>
            </a:lnSpc>
            <a:spcBef>
              <a:spcPct val="0"/>
            </a:spcBef>
            <a:spcAft>
              <a:spcPct val="35000"/>
            </a:spcAft>
          </a:pPr>
          <a:r>
            <a:rPr lang="zh-CN" altLang="en-US" sz="2200" b="1" kern="1200" smtClean="0"/>
            <a:t>学员补助</a:t>
          </a:r>
          <a:endParaRPr lang="zh-CN" altLang="en-US" sz="2200" b="1" kern="1200"/>
        </a:p>
      </dsp:txBody>
      <dsp:txXfrm>
        <a:off x="6885203" y="1843721"/>
        <a:ext cx="1581942" cy="45911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7F2CD33-19FE-4AAC-9AAE-779295C5A7C4}">
      <dsp:nvSpPr>
        <dsp:cNvPr id="0" name=""/>
        <dsp:cNvSpPr/>
      </dsp:nvSpPr>
      <dsp:spPr>
        <a:xfrm>
          <a:off x="2272" y="377084"/>
          <a:ext cx="2660676" cy="742998"/>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1910" tIns="27940" rIns="41910" bIns="27940" numCol="1" spcCol="1270" anchor="ctr" anchorCtr="0">
          <a:noAutofit/>
        </a:bodyPr>
        <a:lstStyle/>
        <a:p>
          <a:pPr lvl="0" algn="ctr" defTabSz="977900">
            <a:lnSpc>
              <a:spcPct val="90000"/>
            </a:lnSpc>
            <a:spcBef>
              <a:spcPct val="0"/>
            </a:spcBef>
            <a:spcAft>
              <a:spcPct val="35000"/>
            </a:spcAft>
          </a:pPr>
          <a:r>
            <a:rPr lang="zh-CN" altLang="en-US" sz="2200" b="1" kern="1200" smtClean="0"/>
            <a:t>科学研究</a:t>
          </a:r>
          <a:endParaRPr lang="zh-CN" altLang="en-US" sz="2200" b="1" kern="1200"/>
        </a:p>
      </dsp:txBody>
      <dsp:txXfrm>
        <a:off x="24034" y="398846"/>
        <a:ext cx="2617152" cy="699474"/>
      </dsp:txXfrm>
    </dsp:sp>
    <dsp:sp modelId="{400397DD-815D-4098-91AC-82D76785A5F6}">
      <dsp:nvSpPr>
        <dsp:cNvPr id="0" name=""/>
        <dsp:cNvSpPr/>
      </dsp:nvSpPr>
      <dsp:spPr>
        <a:xfrm>
          <a:off x="268340" y="1120083"/>
          <a:ext cx="232924" cy="576906"/>
        </a:xfrm>
        <a:custGeom>
          <a:avLst/>
          <a:gdLst/>
          <a:ahLst/>
          <a:cxnLst/>
          <a:rect l="0" t="0" r="0" b="0"/>
          <a:pathLst>
            <a:path>
              <a:moveTo>
                <a:pt x="0" y="0"/>
              </a:moveTo>
              <a:lnTo>
                <a:pt x="0" y="576906"/>
              </a:lnTo>
              <a:lnTo>
                <a:pt x="232924" y="57690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DD32D60-8219-4F12-B613-84CB696E69C2}">
      <dsp:nvSpPr>
        <dsp:cNvPr id="0" name=""/>
        <dsp:cNvSpPr/>
      </dsp:nvSpPr>
      <dsp:spPr>
        <a:xfrm>
          <a:off x="501264" y="1325490"/>
          <a:ext cx="2193401" cy="742998"/>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6670" tIns="17780" rIns="26670" bIns="17780" numCol="1" spcCol="1270" anchor="ctr" anchorCtr="0">
          <a:noAutofit/>
        </a:bodyPr>
        <a:lstStyle/>
        <a:p>
          <a:pPr lvl="0" algn="ctr" defTabSz="622300">
            <a:lnSpc>
              <a:spcPct val="90000"/>
            </a:lnSpc>
            <a:spcBef>
              <a:spcPct val="0"/>
            </a:spcBef>
            <a:spcAft>
              <a:spcPct val="35000"/>
            </a:spcAft>
          </a:pPr>
          <a:r>
            <a:rPr lang="zh-CN" altLang="en-US" sz="1400" b="1" kern="1200" smtClean="0"/>
            <a:t>学术水平</a:t>
          </a:r>
          <a:endParaRPr lang="zh-CN" altLang="en-US" sz="1400" b="1" kern="1200"/>
        </a:p>
      </dsp:txBody>
      <dsp:txXfrm>
        <a:off x="523026" y="1347252"/>
        <a:ext cx="2149877" cy="699474"/>
      </dsp:txXfrm>
    </dsp:sp>
    <dsp:sp modelId="{8A7DEE94-5482-4D5A-B512-2D676F134CD0}">
      <dsp:nvSpPr>
        <dsp:cNvPr id="0" name=""/>
        <dsp:cNvSpPr/>
      </dsp:nvSpPr>
      <dsp:spPr>
        <a:xfrm>
          <a:off x="268340" y="1120083"/>
          <a:ext cx="266067" cy="1560357"/>
        </a:xfrm>
        <a:custGeom>
          <a:avLst/>
          <a:gdLst/>
          <a:ahLst/>
          <a:cxnLst/>
          <a:rect l="0" t="0" r="0" b="0"/>
          <a:pathLst>
            <a:path>
              <a:moveTo>
                <a:pt x="0" y="0"/>
              </a:moveTo>
              <a:lnTo>
                <a:pt x="0" y="1560357"/>
              </a:lnTo>
              <a:lnTo>
                <a:pt x="266067" y="156035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93AFC4C-8272-488C-BA7D-F96469F78DB3}">
      <dsp:nvSpPr>
        <dsp:cNvPr id="0" name=""/>
        <dsp:cNvSpPr/>
      </dsp:nvSpPr>
      <dsp:spPr>
        <a:xfrm>
          <a:off x="534408" y="2308940"/>
          <a:ext cx="2128540" cy="742998"/>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6670" tIns="17780" rIns="26670" bIns="17780" numCol="1" spcCol="1270" anchor="ctr" anchorCtr="0">
          <a:noAutofit/>
        </a:bodyPr>
        <a:lstStyle/>
        <a:p>
          <a:pPr lvl="0" algn="ctr" defTabSz="622300">
            <a:lnSpc>
              <a:spcPct val="90000"/>
            </a:lnSpc>
            <a:spcBef>
              <a:spcPct val="0"/>
            </a:spcBef>
            <a:spcAft>
              <a:spcPct val="35000"/>
            </a:spcAft>
          </a:pPr>
          <a:r>
            <a:rPr lang="zh-CN" altLang="en-US" sz="1400" b="1" kern="1200" smtClean="0"/>
            <a:t>学术学位研究生</a:t>
          </a:r>
          <a:endParaRPr lang="zh-CN" altLang="en-US" sz="1400" b="1" kern="1200"/>
        </a:p>
      </dsp:txBody>
      <dsp:txXfrm>
        <a:off x="556170" y="2330702"/>
        <a:ext cx="2085016" cy="699474"/>
      </dsp:txXfrm>
    </dsp:sp>
    <dsp:sp modelId="{33506540-8B60-4A2D-A836-E0624C7599F2}">
      <dsp:nvSpPr>
        <dsp:cNvPr id="0" name=""/>
        <dsp:cNvSpPr/>
      </dsp:nvSpPr>
      <dsp:spPr>
        <a:xfrm>
          <a:off x="3108808" y="377084"/>
          <a:ext cx="1783438" cy="891719"/>
        </a:xfrm>
        <a:prstGeom prst="leftRightArrow">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1910" tIns="27940" rIns="41910" bIns="27940" numCol="1" spcCol="1270" anchor="ctr" anchorCtr="0">
          <a:noAutofit/>
        </a:bodyPr>
        <a:lstStyle/>
        <a:p>
          <a:pPr lvl="0" algn="ctr" defTabSz="977900">
            <a:lnSpc>
              <a:spcPct val="90000"/>
            </a:lnSpc>
            <a:spcBef>
              <a:spcPct val="0"/>
            </a:spcBef>
            <a:spcAft>
              <a:spcPct val="35000"/>
            </a:spcAft>
          </a:pPr>
          <a:r>
            <a:rPr lang="zh-CN" altLang="en-US" sz="2200" b="1" kern="1200" smtClean="0"/>
            <a:t>高校职责</a:t>
          </a:r>
          <a:endParaRPr lang="zh-CN" altLang="en-US" sz="2200" b="1" kern="1200"/>
        </a:p>
      </dsp:txBody>
      <dsp:txXfrm>
        <a:off x="3331738" y="600014"/>
        <a:ext cx="1337578" cy="445859"/>
      </dsp:txXfrm>
    </dsp:sp>
    <dsp:sp modelId="{C36966BE-6A68-491D-A0BA-66662C18EE29}">
      <dsp:nvSpPr>
        <dsp:cNvPr id="0" name=""/>
        <dsp:cNvSpPr/>
      </dsp:nvSpPr>
      <dsp:spPr>
        <a:xfrm>
          <a:off x="3241432" y="1268803"/>
          <a:ext cx="91440" cy="509470"/>
        </a:xfrm>
        <a:custGeom>
          <a:avLst/>
          <a:gdLst/>
          <a:ahLst/>
          <a:cxnLst/>
          <a:rect l="0" t="0" r="0" b="0"/>
          <a:pathLst>
            <a:path>
              <a:moveTo>
                <a:pt x="45720" y="0"/>
              </a:moveTo>
              <a:lnTo>
                <a:pt x="45720" y="509470"/>
              </a:lnTo>
              <a:lnTo>
                <a:pt x="116158" y="509470"/>
              </a:lnTo>
            </a:path>
          </a:pathLst>
        </a:custGeom>
        <a:noFill/>
        <a:ln w="25400" cap="flat" cmpd="sng" algn="ctr">
          <a:noFill/>
          <a:prstDash val="solid"/>
        </a:ln>
        <a:effectLst/>
        <a:scene3d>
          <a:camera prst="orthographicFront">
            <a:rot lat="0" lon="0" rev="0"/>
          </a:camera>
          <a:lightRig rig="chilly" dir="t">
            <a:rot lat="0" lon="0" rev="18480000"/>
          </a:lightRig>
        </a:scene3d>
        <a:sp3d prstMaterial="clear">
          <a:bevelT h="63500"/>
        </a:sp3d>
      </dsp:spPr>
      <dsp:style>
        <a:lnRef idx="2">
          <a:scrgbClr r="0" g="0" b="0"/>
        </a:lnRef>
        <a:fillRef idx="0">
          <a:scrgbClr r="0" g="0" b="0"/>
        </a:fillRef>
        <a:effectRef idx="0">
          <a:scrgbClr r="0" g="0" b="0"/>
        </a:effectRef>
        <a:fontRef idx="minor"/>
      </dsp:style>
    </dsp:sp>
    <dsp:sp modelId="{8AFD7976-1A0D-45D7-ACBD-399DD4C86F4A}">
      <dsp:nvSpPr>
        <dsp:cNvPr id="0" name=""/>
        <dsp:cNvSpPr/>
      </dsp:nvSpPr>
      <dsp:spPr>
        <a:xfrm>
          <a:off x="3357591" y="1500196"/>
          <a:ext cx="1426750" cy="556156"/>
        </a:xfrm>
        <a:prstGeom prst="leftRightArrow">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6670" tIns="17780" rIns="26670" bIns="17780" numCol="1" spcCol="1270" anchor="ctr" anchorCtr="0">
          <a:noAutofit/>
        </a:bodyPr>
        <a:lstStyle/>
        <a:p>
          <a:pPr lvl="0" algn="ctr" defTabSz="622300">
            <a:lnSpc>
              <a:spcPct val="90000"/>
            </a:lnSpc>
            <a:spcBef>
              <a:spcPct val="0"/>
            </a:spcBef>
            <a:spcAft>
              <a:spcPct val="35000"/>
            </a:spcAft>
          </a:pPr>
          <a:r>
            <a:rPr lang="zh-CN" altLang="en-US" sz="1400" b="1" kern="1200" smtClean="0"/>
            <a:t>学科水平</a:t>
          </a:r>
          <a:endParaRPr lang="zh-CN" altLang="en-US" sz="1400" b="1" kern="1200"/>
        </a:p>
      </dsp:txBody>
      <dsp:txXfrm>
        <a:off x="3496630" y="1639235"/>
        <a:ext cx="1148672" cy="278078"/>
      </dsp:txXfrm>
    </dsp:sp>
    <dsp:sp modelId="{F5AAE496-CADC-45AF-BF21-F6A058448BFA}">
      <dsp:nvSpPr>
        <dsp:cNvPr id="0" name=""/>
        <dsp:cNvSpPr/>
      </dsp:nvSpPr>
      <dsp:spPr>
        <a:xfrm>
          <a:off x="3241432" y="1268803"/>
          <a:ext cx="91440" cy="1383966"/>
        </a:xfrm>
        <a:custGeom>
          <a:avLst/>
          <a:gdLst/>
          <a:ahLst/>
          <a:cxnLst/>
          <a:rect l="0" t="0" r="0" b="0"/>
          <a:pathLst>
            <a:path>
              <a:moveTo>
                <a:pt x="45720" y="0"/>
              </a:moveTo>
              <a:lnTo>
                <a:pt x="45720" y="1383966"/>
              </a:lnTo>
              <a:lnTo>
                <a:pt x="116158" y="1383966"/>
              </a:lnTo>
            </a:path>
          </a:pathLst>
        </a:custGeom>
        <a:noFill/>
        <a:ln w="9525" cap="flat" cmpd="sng" algn="ctr">
          <a:noFill/>
          <a:prstDash val="solid"/>
        </a:ln>
        <a:effectLst/>
        <a:scene3d>
          <a:camera prst="orthographicFront">
            <a:rot lat="0" lon="0" rev="0"/>
          </a:camera>
          <a:lightRig rig="chilly" dir="t">
            <a:rot lat="0" lon="0" rev="18480000"/>
          </a:lightRig>
        </a:scene3d>
        <a:sp3d prstMaterial="clear">
          <a:bevelT h="63500"/>
        </a:sp3d>
      </dsp:spPr>
      <dsp:style>
        <a:lnRef idx="1">
          <a:schemeClr val="accent2"/>
        </a:lnRef>
        <a:fillRef idx="0">
          <a:schemeClr val="accent2"/>
        </a:fillRef>
        <a:effectRef idx="0">
          <a:schemeClr val="accent2"/>
        </a:effectRef>
        <a:fontRef idx="minor">
          <a:schemeClr val="tx1"/>
        </a:fontRef>
      </dsp:style>
    </dsp:sp>
    <dsp:sp modelId="{A7092D2A-0DEA-4114-9FCC-E53E6FD360EC}">
      <dsp:nvSpPr>
        <dsp:cNvPr id="0" name=""/>
        <dsp:cNvSpPr/>
      </dsp:nvSpPr>
      <dsp:spPr>
        <a:xfrm>
          <a:off x="3357591" y="2357459"/>
          <a:ext cx="1426750" cy="590621"/>
        </a:xfrm>
        <a:prstGeom prst="leftRightArrow">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6670" tIns="17780" rIns="26670" bIns="17780" numCol="1" spcCol="1270" anchor="ctr" anchorCtr="0">
          <a:noAutofit/>
        </a:bodyPr>
        <a:lstStyle/>
        <a:p>
          <a:pPr lvl="0" algn="ctr" defTabSz="622300">
            <a:lnSpc>
              <a:spcPct val="90000"/>
            </a:lnSpc>
            <a:spcBef>
              <a:spcPct val="0"/>
            </a:spcBef>
            <a:spcAft>
              <a:spcPct val="35000"/>
            </a:spcAft>
          </a:pPr>
          <a:r>
            <a:rPr lang="zh-CN" altLang="en-US" sz="1400" b="1" kern="1200" smtClean="0"/>
            <a:t>分轨培养</a:t>
          </a:r>
          <a:endParaRPr lang="zh-CN" altLang="en-US" sz="1400" b="1" kern="1200"/>
        </a:p>
      </dsp:txBody>
      <dsp:txXfrm>
        <a:off x="3505246" y="2505114"/>
        <a:ext cx="1131440" cy="295311"/>
      </dsp:txXfrm>
    </dsp:sp>
    <dsp:sp modelId="{A7C6D634-7D06-4740-82D5-AA4C1B0B70F0}">
      <dsp:nvSpPr>
        <dsp:cNvPr id="0" name=""/>
        <dsp:cNvSpPr/>
      </dsp:nvSpPr>
      <dsp:spPr>
        <a:xfrm>
          <a:off x="5338106" y="377084"/>
          <a:ext cx="2660676" cy="742998"/>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1910" tIns="27940" rIns="41910" bIns="27940" numCol="1" spcCol="1270" anchor="ctr" anchorCtr="0">
          <a:noAutofit/>
        </a:bodyPr>
        <a:lstStyle/>
        <a:p>
          <a:pPr lvl="0" algn="ctr" defTabSz="977900">
            <a:lnSpc>
              <a:spcPct val="90000"/>
            </a:lnSpc>
            <a:spcBef>
              <a:spcPct val="0"/>
            </a:spcBef>
            <a:spcAft>
              <a:spcPct val="35000"/>
            </a:spcAft>
          </a:pPr>
          <a:r>
            <a:rPr lang="zh-CN" altLang="en-US" sz="2200" b="1" kern="1200" smtClean="0"/>
            <a:t>服务社会</a:t>
          </a:r>
          <a:endParaRPr lang="zh-CN" altLang="en-US" sz="2200" b="1" kern="1200"/>
        </a:p>
      </dsp:txBody>
      <dsp:txXfrm>
        <a:off x="5359868" y="398846"/>
        <a:ext cx="2617152" cy="699474"/>
      </dsp:txXfrm>
    </dsp:sp>
    <dsp:sp modelId="{1D4E348D-99E7-488E-853A-34888E33C70E}">
      <dsp:nvSpPr>
        <dsp:cNvPr id="0" name=""/>
        <dsp:cNvSpPr/>
      </dsp:nvSpPr>
      <dsp:spPr>
        <a:xfrm>
          <a:off x="5604174" y="1120083"/>
          <a:ext cx="266067" cy="594428"/>
        </a:xfrm>
        <a:custGeom>
          <a:avLst/>
          <a:gdLst/>
          <a:ahLst/>
          <a:cxnLst/>
          <a:rect l="0" t="0" r="0" b="0"/>
          <a:pathLst>
            <a:path>
              <a:moveTo>
                <a:pt x="0" y="0"/>
              </a:moveTo>
              <a:lnTo>
                <a:pt x="0" y="594428"/>
              </a:lnTo>
              <a:lnTo>
                <a:pt x="266067" y="59442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94EA859-7EB8-4754-A9CA-64946BE23468}">
      <dsp:nvSpPr>
        <dsp:cNvPr id="0" name=""/>
        <dsp:cNvSpPr/>
      </dsp:nvSpPr>
      <dsp:spPr>
        <a:xfrm>
          <a:off x="5870242" y="1343012"/>
          <a:ext cx="2128540" cy="742998"/>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6670" tIns="17780" rIns="26670" bIns="17780" numCol="1" spcCol="1270" anchor="ctr" anchorCtr="0">
          <a:noAutofit/>
        </a:bodyPr>
        <a:lstStyle/>
        <a:p>
          <a:pPr lvl="0" algn="ctr" defTabSz="622300">
            <a:lnSpc>
              <a:spcPct val="90000"/>
            </a:lnSpc>
            <a:spcBef>
              <a:spcPct val="0"/>
            </a:spcBef>
            <a:spcAft>
              <a:spcPct val="35000"/>
            </a:spcAft>
          </a:pPr>
          <a:r>
            <a:rPr lang="zh-CN" altLang="en-US" sz="1400" b="1" kern="1200" smtClean="0"/>
            <a:t>临床诊疗水平</a:t>
          </a:r>
          <a:endParaRPr lang="zh-CN" altLang="en-US" sz="1400" b="1" kern="1200"/>
        </a:p>
      </dsp:txBody>
      <dsp:txXfrm>
        <a:off x="5892004" y="1364774"/>
        <a:ext cx="2085016" cy="699474"/>
      </dsp:txXfrm>
    </dsp:sp>
    <dsp:sp modelId="{1F693841-ECDF-4098-BAA7-C7533F8EFAD4}">
      <dsp:nvSpPr>
        <dsp:cNvPr id="0" name=""/>
        <dsp:cNvSpPr/>
      </dsp:nvSpPr>
      <dsp:spPr>
        <a:xfrm>
          <a:off x="5604174" y="1120083"/>
          <a:ext cx="268340" cy="1602214"/>
        </a:xfrm>
        <a:custGeom>
          <a:avLst/>
          <a:gdLst/>
          <a:ahLst/>
          <a:cxnLst/>
          <a:rect l="0" t="0" r="0" b="0"/>
          <a:pathLst>
            <a:path>
              <a:moveTo>
                <a:pt x="0" y="0"/>
              </a:moveTo>
              <a:lnTo>
                <a:pt x="0" y="1602214"/>
              </a:lnTo>
              <a:lnTo>
                <a:pt x="268340" y="160221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14E72E7-8B54-4D25-B0F9-F6B6973DAF5A}">
      <dsp:nvSpPr>
        <dsp:cNvPr id="0" name=""/>
        <dsp:cNvSpPr/>
      </dsp:nvSpPr>
      <dsp:spPr>
        <a:xfrm>
          <a:off x="5872515" y="2350798"/>
          <a:ext cx="2128540" cy="742998"/>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6670" tIns="17780" rIns="26670" bIns="17780" numCol="1" spcCol="1270" anchor="ctr" anchorCtr="0">
          <a:noAutofit/>
        </a:bodyPr>
        <a:lstStyle/>
        <a:p>
          <a:pPr lvl="0" algn="ctr" defTabSz="622300">
            <a:lnSpc>
              <a:spcPct val="90000"/>
            </a:lnSpc>
            <a:spcBef>
              <a:spcPct val="0"/>
            </a:spcBef>
            <a:spcAft>
              <a:spcPct val="35000"/>
            </a:spcAft>
          </a:pPr>
          <a:r>
            <a:rPr lang="zh-CN" altLang="en-US" sz="1400" b="1" kern="1200" smtClean="0"/>
            <a:t>专业学位研究生</a:t>
          </a:r>
          <a:endParaRPr lang="zh-CN" altLang="en-US" sz="1400" b="1" kern="1200"/>
        </a:p>
      </dsp:txBody>
      <dsp:txXfrm>
        <a:off x="5894277" y="2372560"/>
        <a:ext cx="2085016" cy="699474"/>
      </dsp:txXfrm>
    </dsp:sp>
  </dsp:spTree>
</dsp:drawing>
</file>

<file path=ppt/diagrams/layout1.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D8E1A2E-280C-4BD5-8C8F-19533B33D620}" type="datetimeFigureOut">
              <a:rPr lang="zh-CN" altLang="en-US" smtClean="0"/>
              <a:pPr/>
              <a:t>2014/1/2</a:t>
            </a:fld>
            <a:endParaRPr lang="zh-CN" altLang="en-US"/>
          </a:p>
        </p:txBody>
      </p:sp>
      <p:sp>
        <p:nvSpPr>
          <p:cNvPr id="4" name="幻灯片图像占位符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03024EF-9E39-4906-A25A-DD6611D29024}" type="slidenum">
              <a:rPr lang="zh-CN" altLang="en-US" smtClean="0"/>
              <a:pPr/>
              <a:t>‹#›</a:t>
            </a:fld>
            <a:endParaRPr lang="zh-CN" altLang="en-US"/>
          </a:p>
        </p:txBody>
      </p:sp>
    </p:spTree>
    <p:extLst>
      <p:ext uri="{BB962C8B-B14F-4D97-AF65-F5344CB8AC3E}">
        <p14:creationId xmlns:p14="http://schemas.microsoft.com/office/powerpoint/2010/main" val="10227188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2011</a:t>
            </a:r>
            <a:r>
              <a:rPr lang="zh-CN" altLang="en-US" dirty="0" smtClean="0"/>
              <a:t>年工程为</a:t>
            </a:r>
            <a:r>
              <a:rPr lang="en-US" altLang="zh-CN" dirty="0" smtClean="0"/>
              <a:t>11.2</a:t>
            </a:r>
            <a:r>
              <a:rPr lang="zh-CN" altLang="en-US" dirty="0" smtClean="0"/>
              <a:t>万人，工商管理为</a:t>
            </a:r>
            <a:r>
              <a:rPr lang="en-US" altLang="zh-CN" dirty="0" smtClean="0"/>
              <a:t>3.6</a:t>
            </a:r>
            <a:r>
              <a:rPr lang="zh-CN" altLang="en-US" dirty="0" smtClean="0"/>
              <a:t>万人，临床医学为</a:t>
            </a:r>
            <a:r>
              <a:rPr lang="en-US" altLang="zh-CN" dirty="0" smtClean="0"/>
              <a:t>1.86</a:t>
            </a:r>
            <a:r>
              <a:rPr lang="zh-CN" altLang="en-US" dirty="0" smtClean="0"/>
              <a:t>万人</a:t>
            </a:r>
            <a:endParaRPr lang="en-US" altLang="zh-CN" dirty="0" smtClean="0"/>
          </a:p>
          <a:p>
            <a:endParaRPr lang="zh-CN" altLang="en-US" dirty="0"/>
          </a:p>
        </p:txBody>
      </p:sp>
      <p:sp>
        <p:nvSpPr>
          <p:cNvPr id="4" name="灯片编号占位符 3"/>
          <p:cNvSpPr>
            <a:spLocks noGrp="1"/>
          </p:cNvSpPr>
          <p:nvPr>
            <p:ph type="sldNum" sz="quarter" idx="10"/>
          </p:nvPr>
        </p:nvSpPr>
        <p:spPr/>
        <p:txBody>
          <a:bodyPr/>
          <a:lstStyle/>
          <a:p>
            <a:fld id="{303024EF-9E39-4906-A25A-DD6611D29024}" type="slidenum">
              <a:rPr lang="zh-CN" altLang="en-US" smtClean="0"/>
              <a:pPr/>
              <a:t>18</a:t>
            </a:fld>
            <a:endParaRPr lang="zh-CN" altLang="en-US"/>
          </a:p>
        </p:txBody>
      </p:sp>
    </p:spTree>
    <p:extLst>
      <p:ext uri="{BB962C8B-B14F-4D97-AF65-F5344CB8AC3E}">
        <p14:creationId xmlns:p14="http://schemas.microsoft.com/office/powerpoint/2010/main" val="335303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03024EF-9E39-4906-A25A-DD6611D29024}" type="slidenum">
              <a:rPr lang="zh-CN" altLang="en-US" smtClean="0"/>
              <a:pPr/>
              <a:t>31</a:t>
            </a:fld>
            <a:endParaRPr lang="zh-CN" altLang="en-US"/>
          </a:p>
        </p:txBody>
      </p:sp>
    </p:spTree>
    <p:extLst>
      <p:ext uri="{BB962C8B-B14F-4D97-AF65-F5344CB8AC3E}">
        <p14:creationId xmlns:p14="http://schemas.microsoft.com/office/powerpoint/2010/main" val="6267715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727" y="2130426"/>
            <a:ext cx="7772547" cy="1470025"/>
          </a:xfrm>
          <a:prstGeom prst="rect">
            <a:avLst/>
          </a:prstGeo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453" y="3886200"/>
            <a:ext cx="6401094"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Tree>
    <p:extLst>
      <p:ext uri="{BB962C8B-B14F-4D97-AF65-F5344CB8AC3E}">
        <p14:creationId xmlns:p14="http://schemas.microsoft.com/office/powerpoint/2010/main" val="2181788254"/>
      </p:ext>
    </p:extLst>
  </p:cSld>
  <p:clrMapOvr>
    <a:masterClrMapping/>
  </p:clrMapOvr>
  <p:transition spd="slow"/>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642" y="274638"/>
            <a:ext cx="8228717" cy="114300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457642" y="1600201"/>
            <a:ext cx="8228717" cy="4525963"/>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143143935"/>
      </p:ext>
    </p:extLst>
  </p:cSld>
  <p:clrMapOvr>
    <a:masterClrMapping/>
  </p:clrMapOvr>
  <p:transition spd="slow"/>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515" y="4406901"/>
            <a:ext cx="7772547" cy="1362075"/>
          </a:xfrm>
          <a:prstGeom prst="rect">
            <a:avLst/>
          </a:prstGeo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515" y="2906713"/>
            <a:ext cx="7772547"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extLst>
      <p:ext uri="{BB962C8B-B14F-4D97-AF65-F5344CB8AC3E}">
        <p14:creationId xmlns:p14="http://schemas.microsoft.com/office/powerpoint/2010/main" val="2914898917"/>
      </p:ext>
    </p:extLst>
  </p:cSld>
  <p:clrMapOvr>
    <a:masterClrMapping/>
  </p:clrMapOvr>
  <p:transition spd="slow"/>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642" y="274638"/>
            <a:ext cx="8228717" cy="114300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642" y="1600201"/>
            <a:ext cx="4043726"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2633" y="1600201"/>
            <a:ext cx="4043726"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111828792"/>
      </p:ext>
    </p:extLst>
  </p:cSld>
  <p:clrMapOvr>
    <a:masterClrMapping/>
  </p:clrMapOvr>
  <p:transition spd="slow"/>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642" y="274638"/>
            <a:ext cx="8228717" cy="1143000"/>
          </a:xfrm>
          <a:prstGeom prst="rect">
            <a:avLst/>
          </a:prstGeo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642" y="1535113"/>
            <a:ext cx="4039311"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642" y="2174875"/>
            <a:ext cx="4039311"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577" y="1535113"/>
            <a:ext cx="4040783"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577" y="2174875"/>
            <a:ext cx="4040783"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006569069"/>
      </p:ext>
    </p:extLst>
  </p:cSld>
  <p:clrMapOvr>
    <a:masterClrMapping/>
  </p:clrMapOvr>
  <p:transition spd="slow"/>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642" y="274638"/>
            <a:ext cx="8228717" cy="1143000"/>
          </a:xfrm>
          <a:prstGeom prst="rect">
            <a:avLst/>
          </a:prstGeom>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2390966484"/>
      </p:ext>
    </p:extLst>
  </p:cSld>
  <p:clrMapOvr>
    <a:masterClrMapping/>
  </p:clrMapOvr>
  <p:transition spd="slow"/>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69483912"/>
      </p:ext>
    </p:extLst>
  </p:cSld>
  <p:clrMapOvr>
    <a:masterClrMapping/>
  </p:clrMapOvr>
  <p:transition spd="slow"/>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642" y="273050"/>
            <a:ext cx="3007779" cy="1162050"/>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784" y="273051"/>
            <a:ext cx="5110575"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642" y="1435101"/>
            <a:ext cx="3007779"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4077713796"/>
      </p:ext>
    </p:extLst>
  </p:cSld>
  <p:clrMapOvr>
    <a:masterClrMapping/>
  </p:clrMapOvr>
  <p:transition spd="slow"/>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307" y="4800600"/>
            <a:ext cx="5485811" cy="566738"/>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307" y="612775"/>
            <a:ext cx="5485811"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1792307" y="5367338"/>
            <a:ext cx="5485811"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2211696101"/>
      </p:ext>
    </p:extLst>
  </p:cSld>
  <p:clrMapOvr>
    <a:masterClrMapping/>
  </p:clrMapOvr>
  <p:transition spd="slow"/>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642" y="274638"/>
            <a:ext cx="8228717" cy="1143000"/>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642" y="1600201"/>
            <a:ext cx="8228717" cy="4525963"/>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217273423"/>
      </p:ext>
    </p:extLst>
  </p:cSld>
  <p:clrMapOvr>
    <a:masterClrMapping/>
  </p:clrMapOvr>
  <p:transition spd="slow"/>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180" y="274639"/>
            <a:ext cx="2057179" cy="5851525"/>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643" y="274639"/>
            <a:ext cx="6030272" cy="5851525"/>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574858839"/>
      </p:ext>
    </p:extLst>
  </p:cSld>
  <p:clrMapOvr>
    <a:masterClrMapping/>
  </p:clrMapOvr>
  <p:transition spd="slow"/>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标题和图示或组织结构图">
    <p:spTree>
      <p:nvGrpSpPr>
        <p:cNvPr id="1" name=""/>
        <p:cNvGrpSpPr/>
        <p:nvPr/>
      </p:nvGrpSpPr>
      <p:grpSpPr>
        <a:xfrm>
          <a:off x="0" y="0"/>
          <a:ext cx="0" cy="0"/>
          <a:chOff x="0" y="0"/>
          <a:chExt cx="0" cy="0"/>
        </a:xfrm>
      </p:grpSpPr>
      <p:sp>
        <p:nvSpPr>
          <p:cNvPr id="2" name="标题 1"/>
          <p:cNvSpPr>
            <a:spLocks noGrp="1"/>
          </p:cNvSpPr>
          <p:nvPr>
            <p:ph type="title"/>
          </p:nvPr>
        </p:nvSpPr>
        <p:spPr>
          <a:xfrm>
            <a:off x="457642" y="274638"/>
            <a:ext cx="8228717" cy="1143000"/>
          </a:xfrm>
          <a:prstGeom prst="rect">
            <a:avLst/>
          </a:prstGeom>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3975147841"/>
      </p:ext>
    </p:extLst>
  </p:cSld>
  <p:clrMapOvr>
    <a:masterClrMapping/>
  </p:clrMapOvr>
  <p:transition spd="slow"/>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7" descr="ppt图-1"/>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0" y="-1588"/>
            <a:ext cx="9144000" cy="685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 Box 71"/>
          <p:cNvSpPr txBox="1">
            <a:spLocks noChangeArrowheads="1"/>
          </p:cNvSpPr>
          <p:nvPr/>
        </p:nvSpPr>
        <p:spPr bwMode="auto">
          <a:xfrm>
            <a:off x="6858737" y="6500814"/>
            <a:ext cx="2433887" cy="230187"/>
          </a:xfrm>
          <a:prstGeom prst="rect">
            <a:avLst/>
          </a:prstGeom>
          <a:noFill/>
          <a:ln w="9525">
            <a:noFill/>
            <a:miter lim="800000"/>
            <a:headEnd/>
            <a:tailEnd/>
          </a:ln>
        </p:spPr>
        <p:txBody>
          <a:bodyPr>
            <a:spAutoFit/>
          </a:bodyPr>
          <a:lstStyle/>
          <a:p>
            <a:pPr fontAlgn="base">
              <a:spcBef>
                <a:spcPct val="50000"/>
              </a:spcBef>
              <a:spcAft>
                <a:spcPct val="0"/>
              </a:spcAft>
              <a:defRPr/>
            </a:pPr>
            <a:r>
              <a:rPr lang="en-US" altLang="zh-CN" sz="900" b="1" i="1" dirty="0">
                <a:solidFill>
                  <a:srgbClr val="005696"/>
                </a:solidFill>
              </a:rPr>
              <a:t>Network Optimization Expert Team</a:t>
            </a:r>
          </a:p>
        </p:txBody>
      </p:sp>
      <p:sp>
        <p:nvSpPr>
          <p:cNvPr id="4" name="矩形 3"/>
          <p:cNvSpPr/>
          <p:nvPr/>
        </p:nvSpPr>
        <p:spPr bwMode="auto">
          <a:xfrm>
            <a:off x="0" y="0"/>
            <a:ext cx="9144000" cy="6858000"/>
          </a:xfrm>
          <a:prstGeom prst="rect">
            <a:avLst/>
          </a:prstGeom>
          <a:solidFill>
            <a:schemeClr val="bg1"/>
          </a:solidFill>
          <a:ln w="9525" cap="flat" cmpd="sng" algn="ctr">
            <a:noFill/>
            <a:prstDash val="solid"/>
            <a:round/>
            <a:headEnd type="none" w="med" len="med"/>
            <a:tailEnd type="none" w="med" len="med"/>
          </a:ln>
          <a:effectLst/>
        </p:spPr>
        <p:txBody>
          <a:bodyPr/>
          <a:lstStyle/>
          <a:p>
            <a:pPr fontAlgn="base">
              <a:spcBef>
                <a:spcPct val="0"/>
              </a:spcBef>
              <a:spcAft>
                <a:spcPct val="0"/>
              </a:spcAft>
              <a:defRPr/>
            </a:pPr>
            <a:endParaRPr lang="zh-CN" altLang="en-US" sz="2400" b="1">
              <a:solidFill>
                <a:srgbClr val="000000"/>
              </a:solidFill>
            </a:endParaRPr>
          </a:p>
        </p:txBody>
      </p:sp>
      <p:sp>
        <p:nvSpPr>
          <p:cNvPr id="5" name="矩形 12"/>
          <p:cNvSpPr>
            <a:spLocks noChangeArrowheads="1"/>
          </p:cNvSpPr>
          <p:nvPr/>
        </p:nvSpPr>
        <p:spPr bwMode="auto">
          <a:xfrm>
            <a:off x="0" y="785813"/>
            <a:ext cx="9144000" cy="214312"/>
          </a:xfrm>
          <a:prstGeom prst="rect">
            <a:avLst/>
          </a:prstGeom>
          <a:solidFill>
            <a:srgbClr val="EBFFFF"/>
          </a:solidFill>
          <a:ln w="9525" algn="ctr">
            <a:noFill/>
            <a:round/>
            <a:headEnd/>
            <a:tailEnd/>
          </a:ln>
        </p:spPr>
        <p:txBody>
          <a:bodyPr/>
          <a:lstStyle/>
          <a:p>
            <a:pPr fontAlgn="base">
              <a:spcBef>
                <a:spcPct val="0"/>
              </a:spcBef>
              <a:spcAft>
                <a:spcPct val="0"/>
              </a:spcAft>
              <a:defRPr/>
            </a:pPr>
            <a:endParaRPr lang="zh-CN" altLang="en-US" sz="2400" b="1">
              <a:solidFill>
                <a:srgbClr val="000000"/>
              </a:solidFill>
            </a:endParaRPr>
          </a:p>
        </p:txBody>
      </p:sp>
      <p:sp>
        <p:nvSpPr>
          <p:cNvPr id="6" name="矩形 5"/>
          <p:cNvSpPr/>
          <p:nvPr/>
        </p:nvSpPr>
        <p:spPr bwMode="auto">
          <a:xfrm>
            <a:off x="464" y="1000108"/>
            <a:ext cx="9143073" cy="5857892"/>
          </a:xfrm>
          <a:prstGeom prst="rect">
            <a:avLst/>
          </a:prstGeom>
          <a:gradFill flip="none" rotWithShape="1">
            <a:gsLst>
              <a:gs pos="0">
                <a:srgbClr val="D9F2F7"/>
              </a:gs>
              <a:gs pos="50000">
                <a:srgbClr val="D9F2F7">
                  <a:alpha val="44000"/>
                </a:srgbClr>
              </a:gs>
              <a:gs pos="100000">
                <a:srgbClr val="EBFFFF">
                  <a:alpha val="42000"/>
                </a:srgbClr>
              </a:gs>
            </a:gsLst>
            <a:lin ang="5400000" scaled="1"/>
            <a:tileRect/>
          </a:gradFill>
          <a:ln w="9525" cap="flat" cmpd="sng" algn="ctr">
            <a:noFill/>
            <a:prstDash val="solid"/>
            <a:round/>
            <a:headEnd type="none" w="med" len="med"/>
            <a:tailEnd type="none" w="med" len="med"/>
          </a:ln>
          <a:effectLst/>
        </p:spPr>
        <p:txBody>
          <a:bodyPr/>
          <a:lstStyle/>
          <a:p>
            <a:pPr fontAlgn="base">
              <a:spcBef>
                <a:spcPct val="0"/>
              </a:spcBef>
              <a:spcAft>
                <a:spcPct val="0"/>
              </a:spcAft>
              <a:defRPr/>
            </a:pPr>
            <a:endParaRPr lang="zh-CN" altLang="en-US" sz="2400" b="1">
              <a:solidFill>
                <a:srgbClr val="000000"/>
              </a:solidFill>
            </a:endParaRPr>
          </a:p>
        </p:txBody>
      </p:sp>
      <p:sp>
        <p:nvSpPr>
          <p:cNvPr id="7" name="矩形 8"/>
          <p:cNvSpPr>
            <a:spLocks noChangeArrowheads="1"/>
          </p:cNvSpPr>
          <p:nvPr/>
        </p:nvSpPr>
        <p:spPr bwMode="auto">
          <a:xfrm>
            <a:off x="0" y="6715126"/>
            <a:ext cx="7857895" cy="142875"/>
          </a:xfrm>
          <a:prstGeom prst="rect">
            <a:avLst/>
          </a:prstGeom>
          <a:solidFill>
            <a:srgbClr val="D9F2F7"/>
          </a:solidFill>
          <a:ln w="9525" algn="ctr">
            <a:noFill/>
            <a:round/>
            <a:headEnd/>
            <a:tailEnd/>
          </a:ln>
        </p:spPr>
        <p:txBody>
          <a:bodyPr/>
          <a:lstStyle/>
          <a:p>
            <a:pPr fontAlgn="base">
              <a:spcBef>
                <a:spcPct val="0"/>
              </a:spcBef>
              <a:spcAft>
                <a:spcPct val="0"/>
              </a:spcAft>
              <a:defRPr/>
            </a:pPr>
            <a:endParaRPr lang="zh-CN" altLang="en-US" sz="2400" b="1">
              <a:solidFill>
                <a:srgbClr val="000000"/>
              </a:solidFill>
            </a:endParaRPr>
          </a:p>
        </p:txBody>
      </p:sp>
      <p:sp>
        <p:nvSpPr>
          <p:cNvPr id="8" name="矩形 9"/>
          <p:cNvSpPr>
            <a:spLocks noChangeArrowheads="1"/>
          </p:cNvSpPr>
          <p:nvPr/>
        </p:nvSpPr>
        <p:spPr bwMode="auto">
          <a:xfrm flipV="1">
            <a:off x="7715158" y="6715126"/>
            <a:ext cx="1428842" cy="142875"/>
          </a:xfrm>
          <a:prstGeom prst="rect">
            <a:avLst/>
          </a:prstGeom>
          <a:solidFill>
            <a:srgbClr val="FFCC00"/>
          </a:solidFill>
          <a:ln w="9525" algn="ctr">
            <a:noFill/>
            <a:round/>
            <a:headEnd/>
            <a:tailEnd/>
          </a:ln>
        </p:spPr>
        <p:txBody>
          <a:bodyPr rot="10800000"/>
          <a:lstStyle/>
          <a:p>
            <a:pPr fontAlgn="base">
              <a:spcBef>
                <a:spcPct val="0"/>
              </a:spcBef>
              <a:spcAft>
                <a:spcPct val="0"/>
              </a:spcAft>
              <a:defRPr/>
            </a:pPr>
            <a:endParaRPr lang="zh-CN" altLang="en-US" sz="2400" b="1">
              <a:solidFill>
                <a:srgbClr val="000000"/>
              </a:solidFill>
            </a:endParaRPr>
          </a:p>
        </p:txBody>
      </p:sp>
      <p:grpSp>
        <p:nvGrpSpPr>
          <p:cNvPr id="1035" name="矩形 9"/>
          <p:cNvGrpSpPr>
            <a:grpSpLocks/>
          </p:cNvGrpSpPr>
          <p:nvPr/>
        </p:nvGrpSpPr>
        <p:grpSpPr bwMode="auto">
          <a:xfrm>
            <a:off x="281060" y="993775"/>
            <a:ext cx="7083878" cy="60325"/>
            <a:chOff x="177" y="626"/>
            <a:chExt cx="4462" cy="38"/>
          </a:xfrm>
        </p:grpSpPr>
        <p:pic>
          <p:nvPicPr>
            <p:cNvPr id="1037" name="矩形 9"/>
            <p:cNvPicPr>
              <a:picLocks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177" y="626"/>
              <a:ext cx="4462" cy="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2349" name="Text Box 13"/>
            <p:cNvSpPr txBox="1">
              <a:spLocks noChangeArrowheads="1"/>
            </p:cNvSpPr>
            <p:nvPr/>
          </p:nvSpPr>
          <p:spPr bwMode="auto">
            <a:xfrm rot="10800000">
              <a:off x="180" y="630"/>
              <a:ext cx="4456" cy="29"/>
            </a:xfrm>
            <a:prstGeom prst="rect">
              <a:avLst/>
            </a:prstGeom>
            <a:noFill/>
            <a:ln w="9525">
              <a:noFill/>
              <a:miter lim="800000"/>
              <a:headEnd/>
              <a:tailEnd/>
            </a:ln>
          </p:spPr>
          <p:txBody>
            <a:bodyPr rot="10800000"/>
            <a:lstStyle/>
            <a:p>
              <a:pPr fontAlgn="base">
                <a:spcBef>
                  <a:spcPct val="0"/>
                </a:spcBef>
                <a:spcAft>
                  <a:spcPct val="0"/>
                </a:spcAft>
                <a:defRPr/>
              </a:pPr>
              <a:endParaRPr lang="zh-CN" altLang="zh-CN" sz="2400" b="1">
                <a:solidFill>
                  <a:srgbClr val="000000"/>
                </a:solidFill>
              </a:endParaRPr>
            </a:p>
          </p:txBody>
        </p:sp>
      </p:grpSp>
      <p:sp>
        <p:nvSpPr>
          <p:cNvPr id="11" name="矩形 10"/>
          <p:cNvSpPr>
            <a:spLocks noChangeArrowheads="1"/>
          </p:cNvSpPr>
          <p:nvPr/>
        </p:nvSpPr>
        <p:spPr bwMode="auto">
          <a:xfrm flipV="1">
            <a:off x="0" y="981076"/>
            <a:ext cx="428212" cy="74613"/>
          </a:xfrm>
          <a:prstGeom prst="rect">
            <a:avLst/>
          </a:prstGeom>
          <a:solidFill>
            <a:srgbClr val="F6C700"/>
          </a:solidFill>
          <a:ln w="9525" algn="ctr">
            <a:noFill/>
            <a:round/>
            <a:headEnd/>
            <a:tailEnd/>
          </a:ln>
        </p:spPr>
        <p:txBody>
          <a:bodyPr rot="10800000"/>
          <a:lstStyle/>
          <a:p>
            <a:pPr fontAlgn="base">
              <a:spcBef>
                <a:spcPct val="0"/>
              </a:spcBef>
              <a:spcAft>
                <a:spcPct val="0"/>
              </a:spcAft>
              <a:defRPr/>
            </a:pPr>
            <a:endParaRPr lang="zh-CN" altLang="en-US" sz="2400" b="1">
              <a:solidFill>
                <a:srgbClr val="000000"/>
              </a:solidFill>
            </a:endParaRPr>
          </a:p>
        </p:txBody>
      </p:sp>
    </p:spTree>
    <p:extLst>
      <p:ext uri="{BB962C8B-B14F-4D97-AF65-F5344CB8AC3E}">
        <p14:creationId xmlns:p14="http://schemas.microsoft.com/office/powerpoint/2010/main" val="2484136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ransition spd="slow"/>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ea typeface="宋体" pitchFamily="2" charset="-122"/>
        </a:defRPr>
      </a:lvl2pPr>
      <a:lvl3pPr algn="ctr" rtl="0" eaLnBrk="0" fontAlgn="base" hangingPunct="0">
        <a:spcBef>
          <a:spcPct val="0"/>
        </a:spcBef>
        <a:spcAft>
          <a:spcPct val="0"/>
        </a:spcAft>
        <a:defRPr sz="4400">
          <a:solidFill>
            <a:schemeClr val="tx2"/>
          </a:solidFill>
          <a:latin typeface="Times New Roman" pitchFamily="18" charset="0"/>
          <a:ea typeface="宋体" pitchFamily="2" charset="-122"/>
        </a:defRPr>
      </a:lvl3pPr>
      <a:lvl4pPr algn="ctr" rtl="0" eaLnBrk="0" fontAlgn="base" hangingPunct="0">
        <a:spcBef>
          <a:spcPct val="0"/>
        </a:spcBef>
        <a:spcAft>
          <a:spcPct val="0"/>
        </a:spcAft>
        <a:defRPr sz="4400">
          <a:solidFill>
            <a:schemeClr val="tx2"/>
          </a:solidFill>
          <a:latin typeface="Times New Roman" pitchFamily="18" charset="0"/>
          <a:ea typeface="宋体" pitchFamily="2" charset="-122"/>
        </a:defRPr>
      </a:lvl4pPr>
      <a:lvl5pPr algn="ctr" rtl="0" eaLnBrk="0" fontAlgn="base" hangingPunct="0">
        <a:spcBef>
          <a:spcPct val="0"/>
        </a:spcBef>
        <a:spcAft>
          <a:spcPct val="0"/>
        </a:spcAft>
        <a:defRPr sz="4400">
          <a:solidFill>
            <a:schemeClr val="tx2"/>
          </a:solidFill>
          <a:latin typeface="Times New Roman" pitchFamily="18" charset="0"/>
          <a:ea typeface="宋体" pitchFamily="2" charset="-122"/>
        </a:defRPr>
      </a:lvl5pPr>
      <a:lvl6pPr marL="457200" algn="ctr" rtl="0" eaLnBrk="0" fontAlgn="base" hangingPunct="0">
        <a:spcBef>
          <a:spcPct val="0"/>
        </a:spcBef>
        <a:spcAft>
          <a:spcPct val="0"/>
        </a:spcAft>
        <a:defRPr sz="4400">
          <a:solidFill>
            <a:schemeClr val="tx2"/>
          </a:solidFill>
          <a:latin typeface="Times New Roman" pitchFamily="18" charset="0"/>
          <a:ea typeface="宋体" pitchFamily="2" charset="-122"/>
        </a:defRPr>
      </a:lvl6pPr>
      <a:lvl7pPr marL="914400" algn="ctr" rtl="0" eaLnBrk="0" fontAlgn="base" hangingPunct="0">
        <a:spcBef>
          <a:spcPct val="0"/>
        </a:spcBef>
        <a:spcAft>
          <a:spcPct val="0"/>
        </a:spcAft>
        <a:defRPr sz="4400">
          <a:solidFill>
            <a:schemeClr val="tx2"/>
          </a:solidFill>
          <a:latin typeface="Times New Roman" pitchFamily="18" charset="0"/>
          <a:ea typeface="宋体" pitchFamily="2" charset="-122"/>
        </a:defRPr>
      </a:lvl7pPr>
      <a:lvl8pPr marL="1371600" algn="ctr" rtl="0" eaLnBrk="0" fontAlgn="base" hangingPunct="0">
        <a:spcBef>
          <a:spcPct val="0"/>
        </a:spcBef>
        <a:spcAft>
          <a:spcPct val="0"/>
        </a:spcAft>
        <a:defRPr sz="4400">
          <a:solidFill>
            <a:schemeClr val="tx2"/>
          </a:solidFill>
          <a:latin typeface="Times New Roman" pitchFamily="18" charset="0"/>
          <a:ea typeface="宋体" pitchFamily="2" charset="-122"/>
        </a:defRPr>
      </a:lvl8pPr>
      <a:lvl9pPr marL="1828800" algn="ctr" rtl="0" eaLnBrk="0" fontAlgn="base" hangingPunct="0">
        <a:spcBef>
          <a:spcPct val="0"/>
        </a:spcBef>
        <a:spcAft>
          <a:spcPct val="0"/>
        </a:spcAft>
        <a:defRPr sz="4400">
          <a:solidFill>
            <a:schemeClr val="tx2"/>
          </a:solidFill>
          <a:latin typeface="Times New Roman" pitchFamily="18" charset="0"/>
          <a:ea typeface="宋体" pitchFamily="2" charset="-122"/>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eaLnBrk="0" fontAlgn="base" hangingPunct="0">
        <a:spcBef>
          <a:spcPct val="20000"/>
        </a:spcBef>
        <a:spcAft>
          <a:spcPct val="0"/>
        </a:spcAft>
        <a:buChar char="»"/>
        <a:defRPr sz="2000">
          <a:solidFill>
            <a:schemeClr val="tx1"/>
          </a:solidFill>
          <a:latin typeface="+mn-lt"/>
          <a:ea typeface="+mn-ea"/>
        </a:defRPr>
      </a:lvl6pPr>
      <a:lvl7pPr marL="2971800" indent="-228600" algn="l" rtl="0" eaLnBrk="0" fontAlgn="base" hangingPunct="0">
        <a:spcBef>
          <a:spcPct val="20000"/>
        </a:spcBef>
        <a:spcAft>
          <a:spcPct val="0"/>
        </a:spcAft>
        <a:buChar char="»"/>
        <a:defRPr sz="2000">
          <a:solidFill>
            <a:schemeClr val="tx1"/>
          </a:solidFill>
          <a:latin typeface="+mn-lt"/>
          <a:ea typeface="+mn-ea"/>
        </a:defRPr>
      </a:lvl7pPr>
      <a:lvl8pPr marL="3429000" indent="-228600" algn="l" rtl="0" eaLnBrk="0" fontAlgn="base" hangingPunct="0">
        <a:spcBef>
          <a:spcPct val="20000"/>
        </a:spcBef>
        <a:spcAft>
          <a:spcPct val="0"/>
        </a:spcAft>
        <a:buChar char="»"/>
        <a:defRPr sz="2000">
          <a:solidFill>
            <a:schemeClr val="tx1"/>
          </a:solidFill>
          <a:latin typeface="+mn-lt"/>
          <a:ea typeface="+mn-ea"/>
        </a:defRPr>
      </a:lvl8pPr>
      <a:lvl9pPr marL="3886200" indent="-228600" algn="l" rtl="0" eaLnBrk="0" fontAlgn="base" hangingPunct="0">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5.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7" name="Text Box 10"/>
          <p:cNvSpPr txBox="1">
            <a:spLocks noChangeArrowheads="1"/>
          </p:cNvSpPr>
          <p:nvPr/>
        </p:nvSpPr>
        <p:spPr bwMode="auto">
          <a:xfrm>
            <a:off x="1261091" y="4071940"/>
            <a:ext cx="2258776"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858838" eaLnBrk="0" hangingPunct="0">
              <a:defRPr sz="2400" b="1">
                <a:solidFill>
                  <a:schemeClr val="tx1"/>
                </a:solidFill>
                <a:latin typeface="Times New Roman" pitchFamily="18" charset="0"/>
                <a:ea typeface="宋体" pitchFamily="2" charset="-122"/>
              </a:defRPr>
            </a:lvl1pPr>
            <a:lvl2pPr marL="742950" indent="-285750" defTabSz="858838" eaLnBrk="0" hangingPunct="0">
              <a:defRPr sz="2400" b="1">
                <a:solidFill>
                  <a:schemeClr val="tx1"/>
                </a:solidFill>
                <a:latin typeface="Times New Roman" pitchFamily="18" charset="0"/>
                <a:ea typeface="宋体" pitchFamily="2" charset="-122"/>
              </a:defRPr>
            </a:lvl2pPr>
            <a:lvl3pPr marL="1143000" indent="-228600" defTabSz="858838" eaLnBrk="0" hangingPunct="0">
              <a:defRPr sz="2400" b="1">
                <a:solidFill>
                  <a:schemeClr val="tx1"/>
                </a:solidFill>
                <a:latin typeface="Times New Roman" pitchFamily="18" charset="0"/>
                <a:ea typeface="宋体" pitchFamily="2" charset="-122"/>
              </a:defRPr>
            </a:lvl3pPr>
            <a:lvl4pPr marL="1600200" indent="-228600" defTabSz="858838" eaLnBrk="0" hangingPunct="0">
              <a:defRPr sz="2400" b="1">
                <a:solidFill>
                  <a:schemeClr val="tx1"/>
                </a:solidFill>
                <a:latin typeface="Times New Roman" pitchFamily="18" charset="0"/>
                <a:ea typeface="宋体" pitchFamily="2" charset="-122"/>
              </a:defRPr>
            </a:lvl4pPr>
            <a:lvl5pPr marL="2057400" indent="-228600" defTabSz="858838" eaLnBrk="0" hangingPunct="0">
              <a:defRPr sz="2400" b="1">
                <a:solidFill>
                  <a:schemeClr val="tx1"/>
                </a:solidFill>
                <a:latin typeface="Times New Roman" pitchFamily="18" charset="0"/>
                <a:ea typeface="宋体" pitchFamily="2" charset="-122"/>
              </a:defRPr>
            </a:lvl5pPr>
            <a:lvl6pPr marL="2514600" indent="-228600" defTabSz="858838" eaLnBrk="0" fontAlgn="base" hangingPunct="0">
              <a:spcBef>
                <a:spcPct val="0"/>
              </a:spcBef>
              <a:spcAft>
                <a:spcPct val="0"/>
              </a:spcAft>
              <a:defRPr sz="2400" b="1">
                <a:solidFill>
                  <a:schemeClr val="tx1"/>
                </a:solidFill>
                <a:latin typeface="Times New Roman" pitchFamily="18" charset="0"/>
                <a:ea typeface="宋体" pitchFamily="2" charset="-122"/>
              </a:defRPr>
            </a:lvl6pPr>
            <a:lvl7pPr marL="2971800" indent="-228600" defTabSz="858838" eaLnBrk="0" fontAlgn="base" hangingPunct="0">
              <a:spcBef>
                <a:spcPct val="0"/>
              </a:spcBef>
              <a:spcAft>
                <a:spcPct val="0"/>
              </a:spcAft>
              <a:defRPr sz="2400" b="1">
                <a:solidFill>
                  <a:schemeClr val="tx1"/>
                </a:solidFill>
                <a:latin typeface="Times New Roman" pitchFamily="18" charset="0"/>
                <a:ea typeface="宋体" pitchFamily="2" charset="-122"/>
              </a:defRPr>
            </a:lvl7pPr>
            <a:lvl8pPr marL="3429000" indent="-228600" defTabSz="858838" eaLnBrk="0" fontAlgn="base" hangingPunct="0">
              <a:spcBef>
                <a:spcPct val="0"/>
              </a:spcBef>
              <a:spcAft>
                <a:spcPct val="0"/>
              </a:spcAft>
              <a:defRPr sz="2400" b="1">
                <a:solidFill>
                  <a:schemeClr val="tx1"/>
                </a:solidFill>
                <a:latin typeface="Times New Roman" pitchFamily="18" charset="0"/>
                <a:ea typeface="宋体" pitchFamily="2" charset="-122"/>
              </a:defRPr>
            </a:lvl8pPr>
            <a:lvl9pPr marL="3886200" indent="-228600" defTabSz="858838" eaLnBrk="0" fontAlgn="base" hangingPunct="0">
              <a:spcBef>
                <a:spcPct val="0"/>
              </a:spcBef>
              <a:spcAft>
                <a:spcPct val="0"/>
              </a:spcAft>
              <a:defRPr sz="2400" b="1">
                <a:solidFill>
                  <a:schemeClr val="tx1"/>
                </a:solidFill>
                <a:latin typeface="Times New Roman" pitchFamily="18" charset="0"/>
                <a:ea typeface="宋体" pitchFamily="2" charset="-122"/>
              </a:defRPr>
            </a:lvl9pPr>
          </a:lstStyle>
          <a:p>
            <a:pPr algn="ctr" fontAlgn="base">
              <a:spcBef>
                <a:spcPct val="50000"/>
              </a:spcBef>
              <a:spcAft>
                <a:spcPct val="0"/>
              </a:spcAft>
            </a:pPr>
            <a:r>
              <a:rPr lang="zh-CN" altLang="en-US" sz="1400" smtClean="0">
                <a:solidFill>
                  <a:srgbClr val="FFFFFF"/>
                </a:solidFill>
                <a:latin typeface="微软雅黑" pitchFamily="34" charset="-122"/>
                <a:ea typeface="微软雅黑" pitchFamily="34" charset="-122"/>
              </a:rPr>
              <a:t>潜规则</a:t>
            </a:r>
          </a:p>
        </p:txBody>
      </p:sp>
      <p:sp>
        <p:nvSpPr>
          <p:cNvPr id="2068" name="Text Box 11"/>
          <p:cNvSpPr txBox="1">
            <a:spLocks noChangeArrowheads="1"/>
          </p:cNvSpPr>
          <p:nvPr/>
        </p:nvSpPr>
        <p:spPr bwMode="auto">
          <a:xfrm>
            <a:off x="1261091" y="5143503"/>
            <a:ext cx="2329409"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858838" eaLnBrk="0" hangingPunct="0">
              <a:defRPr sz="2400" b="1">
                <a:solidFill>
                  <a:schemeClr val="tx1"/>
                </a:solidFill>
                <a:latin typeface="Times New Roman" pitchFamily="18" charset="0"/>
                <a:ea typeface="宋体" pitchFamily="2" charset="-122"/>
              </a:defRPr>
            </a:lvl1pPr>
            <a:lvl2pPr marL="742950" indent="-285750" defTabSz="858838" eaLnBrk="0" hangingPunct="0">
              <a:defRPr sz="2400" b="1">
                <a:solidFill>
                  <a:schemeClr val="tx1"/>
                </a:solidFill>
                <a:latin typeface="Times New Roman" pitchFamily="18" charset="0"/>
                <a:ea typeface="宋体" pitchFamily="2" charset="-122"/>
              </a:defRPr>
            </a:lvl2pPr>
            <a:lvl3pPr marL="1143000" indent="-228600" defTabSz="858838" eaLnBrk="0" hangingPunct="0">
              <a:defRPr sz="2400" b="1">
                <a:solidFill>
                  <a:schemeClr val="tx1"/>
                </a:solidFill>
                <a:latin typeface="Times New Roman" pitchFamily="18" charset="0"/>
                <a:ea typeface="宋体" pitchFamily="2" charset="-122"/>
              </a:defRPr>
            </a:lvl3pPr>
            <a:lvl4pPr marL="1600200" indent="-228600" defTabSz="858838" eaLnBrk="0" hangingPunct="0">
              <a:defRPr sz="2400" b="1">
                <a:solidFill>
                  <a:schemeClr val="tx1"/>
                </a:solidFill>
                <a:latin typeface="Times New Roman" pitchFamily="18" charset="0"/>
                <a:ea typeface="宋体" pitchFamily="2" charset="-122"/>
              </a:defRPr>
            </a:lvl4pPr>
            <a:lvl5pPr marL="2057400" indent="-228600" defTabSz="858838" eaLnBrk="0" hangingPunct="0">
              <a:defRPr sz="2400" b="1">
                <a:solidFill>
                  <a:schemeClr val="tx1"/>
                </a:solidFill>
                <a:latin typeface="Times New Roman" pitchFamily="18" charset="0"/>
                <a:ea typeface="宋体" pitchFamily="2" charset="-122"/>
              </a:defRPr>
            </a:lvl5pPr>
            <a:lvl6pPr marL="2514600" indent="-228600" defTabSz="858838" eaLnBrk="0" fontAlgn="base" hangingPunct="0">
              <a:spcBef>
                <a:spcPct val="0"/>
              </a:spcBef>
              <a:spcAft>
                <a:spcPct val="0"/>
              </a:spcAft>
              <a:defRPr sz="2400" b="1">
                <a:solidFill>
                  <a:schemeClr val="tx1"/>
                </a:solidFill>
                <a:latin typeface="Times New Roman" pitchFamily="18" charset="0"/>
                <a:ea typeface="宋体" pitchFamily="2" charset="-122"/>
              </a:defRPr>
            </a:lvl6pPr>
            <a:lvl7pPr marL="2971800" indent="-228600" defTabSz="858838" eaLnBrk="0" fontAlgn="base" hangingPunct="0">
              <a:spcBef>
                <a:spcPct val="0"/>
              </a:spcBef>
              <a:spcAft>
                <a:spcPct val="0"/>
              </a:spcAft>
              <a:defRPr sz="2400" b="1">
                <a:solidFill>
                  <a:schemeClr val="tx1"/>
                </a:solidFill>
                <a:latin typeface="Times New Roman" pitchFamily="18" charset="0"/>
                <a:ea typeface="宋体" pitchFamily="2" charset="-122"/>
              </a:defRPr>
            </a:lvl7pPr>
            <a:lvl8pPr marL="3429000" indent="-228600" defTabSz="858838" eaLnBrk="0" fontAlgn="base" hangingPunct="0">
              <a:spcBef>
                <a:spcPct val="0"/>
              </a:spcBef>
              <a:spcAft>
                <a:spcPct val="0"/>
              </a:spcAft>
              <a:defRPr sz="2400" b="1">
                <a:solidFill>
                  <a:schemeClr val="tx1"/>
                </a:solidFill>
                <a:latin typeface="Times New Roman" pitchFamily="18" charset="0"/>
                <a:ea typeface="宋体" pitchFamily="2" charset="-122"/>
              </a:defRPr>
            </a:lvl8pPr>
            <a:lvl9pPr marL="3886200" indent="-228600" defTabSz="858838" eaLnBrk="0" fontAlgn="base" hangingPunct="0">
              <a:spcBef>
                <a:spcPct val="0"/>
              </a:spcBef>
              <a:spcAft>
                <a:spcPct val="0"/>
              </a:spcAft>
              <a:defRPr sz="2400" b="1">
                <a:solidFill>
                  <a:schemeClr val="tx1"/>
                </a:solidFill>
                <a:latin typeface="Times New Roman" pitchFamily="18" charset="0"/>
                <a:ea typeface="宋体" pitchFamily="2" charset="-122"/>
              </a:defRPr>
            </a:lvl9pPr>
          </a:lstStyle>
          <a:p>
            <a:pPr algn="ctr" fontAlgn="base">
              <a:spcBef>
                <a:spcPct val="50000"/>
              </a:spcBef>
              <a:spcAft>
                <a:spcPct val="0"/>
              </a:spcAft>
            </a:pPr>
            <a:r>
              <a:rPr lang="zh-CN" altLang="en-US" sz="1400" smtClean="0">
                <a:solidFill>
                  <a:srgbClr val="FFFFFF"/>
                </a:solidFill>
                <a:latin typeface="微软雅黑" pitchFamily="34" charset="-122"/>
                <a:ea typeface="微软雅黑" pitchFamily="34" charset="-122"/>
              </a:rPr>
              <a:t>人</a:t>
            </a:r>
            <a:r>
              <a:rPr lang="en-US" altLang="zh-CN" sz="1400" smtClean="0">
                <a:solidFill>
                  <a:srgbClr val="FFFFFF"/>
                </a:solidFill>
                <a:latin typeface="微软雅黑" pitchFamily="34" charset="-122"/>
                <a:ea typeface="微软雅黑" pitchFamily="34" charset="-122"/>
              </a:rPr>
              <a:t>/</a:t>
            </a:r>
            <a:r>
              <a:rPr lang="zh-CN" altLang="en-US" sz="1400" smtClean="0">
                <a:solidFill>
                  <a:srgbClr val="FFFFFF"/>
                </a:solidFill>
                <a:latin typeface="微软雅黑" pitchFamily="34" charset="-122"/>
                <a:ea typeface="微软雅黑" pitchFamily="34" charset="-122"/>
              </a:rPr>
              <a:t>企业文化</a:t>
            </a:r>
          </a:p>
        </p:txBody>
      </p:sp>
      <p:sp>
        <p:nvSpPr>
          <p:cNvPr id="39" name="标题 6"/>
          <p:cNvSpPr txBox="1">
            <a:spLocks/>
          </p:cNvSpPr>
          <p:nvPr/>
        </p:nvSpPr>
        <p:spPr>
          <a:xfrm>
            <a:off x="693707" y="1700808"/>
            <a:ext cx="7602041" cy="1352178"/>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ea typeface="宋体" pitchFamily="2" charset="-122"/>
              </a:defRPr>
            </a:lvl2pPr>
            <a:lvl3pPr algn="ctr" rtl="0" eaLnBrk="0" fontAlgn="base" hangingPunct="0">
              <a:spcBef>
                <a:spcPct val="0"/>
              </a:spcBef>
              <a:spcAft>
                <a:spcPct val="0"/>
              </a:spcAft>
              <a:defRPr sz="4400">
                <a:solidFill>
                  <a:schemeClr val="tx2"/>
                </a:solidFill>
                <a:latin typeface="Times New Roman" pitchFamily="18" charset="0"/>
                <a:ea typeface="宋体" pitchFamily="2" charset="-122"/>
              </a:defRPr>
            </a:lvl3pPr>
            <a:lvl4pPr algn="ctr" rtl="0" eaLnBrk="0" fontAlgn="base" hangingPunct="0">
              <a:spcBef>
                <a:spcPct val="0"/>
              </a:spcBef>
              <a:spcAft>
                <a:spcPct val="0"/>
              </a:spcAft>
              <a:defRPr sz="4400">
                <a:solidFill>
                  <a:schemeClr val="tx2"/>
                </a:solidFill>
                <a:latin typeface="Times New Roman" pitchFamily="18" charset="0"/>
                <a:ea typeface="宋体" pitchFamily="2" charset="-122"/>
              </a:defRPr>
            </a:lvl4pPr>
            <a:lvl5pPr algn="ctr" rtl="0" eaLnBrk="0" fontAlgn="base" hangingPunct="0">
              <a:spcBef>
                <a:spcPct val="0"/>
              </a:spcBef>
              <a:spcAft>
                <a:spcPct val="0"/>
              </a:spcAft>
              <a:defRPr sz="4400">
                <a:solidFill>
                  <a:schemeClr val="tx2"/>
                </a:solidFill>
                <a:latin typeface="Times New Roman" pitchFamily="18" charset="0"/>
                <a:ea typeface="宋体" pitchFamily="2" charset="-122"/>
              </a:defRPr>
            </a:lvl5pPr>
            <a:lvl6pPr marL="457200" algn="ctr" rtl="0" eaLnBrk="0" fontAlgn="base" hangingPunct="0">
              <a:spcBef>
                <a:spcPct val="0"/>
              </a:spcBef>
              <a:spcAft>
                <a:spcPct val="0"/>
              </a:spcAft>
              <a:defRPr sz="4400">
                <a:solidFill>
                  <a:schemeClr val="tx2"/>
                </a:solidFill>
                <a:latin typeface="Times New Roman" pitchFamily="18" charset="0"/>
                <a:ea typeface="宋体" pitchFamily="2" charset="-122"/>
              </a:defRPr>
            </a:lvl6pPr>
            <a:lvl7pPr marL="914400" algn="ctr" rtl="0" eaLnBrk="0" fontAlgn="base" hangingPunct="0">
              <a:spcBef>
                <a:spcPct val="0"/>
              </a:spcBef>
              <a:spcAft>
                <a:spcPct val="0"/>
              </a:spcAft>
              <a:defRPr sz="4400">
                <a:solidFill>
                  <a:schemeClr val="tx2"/>
                </a:solidFill>
                <a:latin typeface="Times New Roman" pitchFamily="18" charset="0"/>
                <a:ea typeface="宋体" pitchFamily="2" charset="-122"/>
              </a:defRPr>
            </a:lvl7pPr>
            <a:lvl8pPr marL="1371600" algn="ctr" rtl="0" eaLnBrk="0" fontAlgn="base" hangingPunct="0">
              <a:spcBef>
                <a:spcPct val="0"/>
              </a:spcBef>
              <a:spcAft>
                <a:spcPct val="0"/>
              </a:spcAft>
              <a:defRPr sz="4400">
                <a:solidFill>
                  <a:schemeClr val="tx2"/>
                </a:solidFill>
                <a:latin typeface="Times New Roman" pitchFamily="18" charset="0"/>
                <a:ea typeface="宋体" pitchFamily="2" charset="-122"/>
              </a:defRPr>
            </a:lvl8pPr>
            <a:lvl9pPr marL="1828800" algn="ctr" rtl="0" eaLnBrk="0" fontAlgn="base" hangingPunct="0">
              <a:spcBef>
                <a:spcPct val="0"/>
              </a:spcBef>
              <a:spcAft>
                <a:spcPct val="0"/>
              </a:spcAft>
              <a:defRPr sz="4400">
                <a:solidFill>
                  <a:schemeClr val="tx2"/>
                </a:solidFill>
                <a:latin typeface="Times New Roman" pitchFamily="18" charset="0"/>
                <a:ea typeface="宋体" pitchFamily="2" charset="-122"/>
              </a:defRPr>
            </a:lvl9pPr>
          </a:lstStyle>
          <a:p>
            <a:pPr eaLnBrk="1" hangingPunct="1"/>
            <a:r>
              <a:rPr lang="zh-CN" altLang="en-US" sz="4000" b="1" kern="0" dirty="0" smtClean="0">
                <a:solidFill>
                  <a:schemeClr val="tx1"/>
                </a:solidFill>
                <a:latin typeface="黑体" pitchFamily="49" charset="-122"/>
                <a:ea typeface="黑体" pitchFamily="49" charset="-122"/>
              </a:rPr>
              <a:t>医学学位与研究生教育的挑战、机遇与发展</a:t>
            </a:r>
          </a:p>
        </p:txBody>
      </p:sp>
      <p:sp>
        <p:nvSpPr>
          <p:cNvPr id="41" name="副标题 7"/>
          <p:cNvSpPr txBox="1">
            <a:spLocks/>
          </p:cNvSpPr>
          <p:nvPr/>
        </p:nvSpPr>
        <p:spPr bwMode="auto">
          <a:xfrm>
            <a:off x="763716" y="3560764"/>
            <a:ext cx="7715250" cy="2820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charset="0"/>
              <a:buNone/>
              <a:defRPr sz="3200" kern="1200">
                <a:solidFill>
                  <a:schemeClr val="tx1">
                    <a:tint val="75000"/>
                  </a:schemeClr>
                </a:solidFill>
                <a:latin typeface="+mn-lt"/>
                <a:ea typeface="+mn-ea"/>
                <a:cs typeface="+mn-cs"/>
              </a:defRPr>
            </a:lvl1pPr>
            <a:lvl2pPr marL="457200" indent="0" algn="ctr" rtl="0" eaLnBrk="0" fontAlgn="base" hangingPunct="0">
              <a:spcBef>
                <a:spcPct val="20000"/>
              </a:spcBef>
              <a:spcAft>
                <a:spcPct val="0"/>
              </a:spcAft>
              <a:buFont typeface="Arial" charset="0"/>
              <a:buNone/>
              <a:defRPr sz="2800" kern="1200">
                <a:solidFill>
                  <a:schemeClr val="tx1">
                    <a:tint val="75000"/>
                  </a:schemeClr>
                </a:solidFill>
                <a:latin typeface="+mn-lt"/>
                <a:ea typeface="+mn-ea"/>
                <a:cs typeface="+mn-cs"/>
              </a:defRPr>
            </a:lvl2pPr>
            <a:lvl3pPr marL="914400" indent="0" algn="ctr" rtl="0" eaLnBrk="0" fontAlgn="base" hangingPunct="0">
              <a:spcBef>
                <a:spcPct val="20000"/>
              </a:spcBef>
              <a:spcAft>
                <a:spcPct val="0"/>
              </a:spcAft>
              <a:buFont typeface="Arial" charset="0"/>
              <a:buNone/>
              <a:defRPr sz="2400" kern="1200">
                <a:solidFill>
                  <a:schemeClr val="tx1">
                    <a:tint val="75000"/>
                  </a:schemeClr>
                </a:solidFill>
                <a:latin typeface="+mn-lt"/>
                <a:ea typeface="+mn-ea"/>
                <a:cs typeface="+mn-cs"/>
              </a:defRPr>
            </a:lvl3pPr>
            <a:lvl4pPr marL="1371600" indent="0" algn="ctr" rtl="0" eaLnBrk="0" fontAlgn="base" hangingPunct="0">
              <a:spcBef>
                <a:spcPct val="20000"/>
              </a:spcBef>
              <a:spcAft>
                <a:spcPct val="0"/>
              </a:spcAft>
              <a:buFont typeface="Arial" charset="0"/>
              <a:buNone/>
              <a:defRPr sz="2000" kern="1200">
                <a:solidFill>
                  <a:schemeClr val="tx1">
                    <a:tint val="75000"/>
                  </a:schemeClr>
                </a:solidFill>
                <a:latin typeface="+mn-lt"/>
                <a:ea typeface="+mn-ea"/>
                <a:cs typeface="+mn-cs"/>
              </a:defRPr>
            </a:lvl4pPr>
            <a:lvl5pPr marL="1828800" indent="0" algn="ctr" rtl="0" eaLnBrk="0" fontAlgn="base" hangingPunct="0">
              <a:spcBef>
                <a:spcPct val="20000"/>
              </a:spcBef>
              <a:spcAft>
                <a:spcPct val="0"/>
              </a:spcAft>
              <a:buFont typeface="Arial"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0" marR="0" lvl="0" indent="0" algn="ctr" defTabSz="914400" rtl="0" eaLnBrk="1" fontAlgn="base" latinLnBrk="0" hangingPunct="1">
              <a:spcBef>
                <a:spcPts val="0"/>
              </a:spcBef>
              <a:spcAft>
                <a:spcPct val="0"/>
              </a:spcAft>
              <a:buClrTx/>
              <a:buSzTx/>
              <a:buFont typeface="Arial" charset="0"/>
              <a:buNone/>
              <a:tabLst/>
              <a:defRPr/>
            </a:pPr>
            <a:r>
              <a:rPr kumimoji="0" lang="zh-CN" altLang="en-US" sz="3200" b="1" i="0" u="none" strike="noStrike" kern="1200" cap="none" spc="0" normalizeH="0" baseline="0" noProof="0" dirty="0" smtClean="0">
                <a:ln>
                  <a:noFill/>
                </a:ln>
                <a:solidFill>
                  <a:schemeClr val="tx1"/>
                </a:solidFill>
                <a:effectLst/>
                <a:uLnTx/>
                <a:uFillTx/>
                <a:latin typeface="+mn-ea"/>
              </a:rPr>
              <a:t>柯  杨</a:t>
            </a:r>
            <a:endParaRPr kumimoji="0" lang="en-US" altLang="zh-CN" sz="3200" b="1" i="0" u="none" strike="noStrike" kern="1200" cap="none" spc="0" normalizeH="0" baseline="0" noProof="0" dirty="0" smtClean="0">
              <a:ln>
                <a:noFill/>
              </a:ln>
              <a:solidFill>
                <a:schemeClr val="tx1"/>
              </a:solidFill>
              <a:effectLst/>
              <a:uLnTx/>
              <a:uFillTx/>
              <a:latin typeface="+mn-ea"/>
            </a:endParaRPr>
          </a:p>
          <a:p>
            <a:pPr marL="0" marR="0" lvl="0" indent="0" algn="ctr" defTabSz="914400" rtl="0" eaLnBrk="1" fontAlgn="base" latinLnBrk="0" hangingPunct="1">
              <a:spcBef>
                <a:spcPts val="0"/>
              </a:spcBef>
              <a:spcAft>
                <a:spcPct val="0"/>
              </a:spcAft>
              <a:buClrTx/>
              <a:buSzTx/>
              <a:buFont typeface="Arial" charset="0"/>
              <a:buNone/>
              <a:tabLst/>
              <a:defRPr/>
            </a:pPr>
            <a:endParaRPr kumimoji="0" lang="en-US" altLang="zh-CN" sz="2400" b="1" i="0" u="none" strike="noStrike" kern="1200" cap="none" spc="0" normalizeH="0" baseline="0" noProof="0" dirty="0" smtClean="0">
              <a:ln>
                <a:noFill/>
              </a:ln>
              <a:solidFill>
                <a:schemeClr val="tx1"/>
              </a:solidFill>
              <a:effectLst/>
              <a:uLnTx/>
              <a:uFillTx/>
              <a:latin typeface="+mn-ea"/>
            </a:endParaRPr>
          </a:p>
          <a:p>
            <a:pPr marL="0" marR="0" lvl="0" indent="0" algn="ctr" defTabSz="914400" rtl="0" eaLnBrk="1" fontAlgn="base" latinLnBrk="0" hangingPunct="1">
              <a:spcBef>
                <a:spcPts val="800"/>
              </a:spcBef>
              <a:spcAft>
                <a:spcPct val="0"/>
              </a:spcAft>
              <a:buClrTx/>
              <a:buSzTx/>
              <a:buFont typeface="Arial" charset="0"/>
              <a:buNone/>
              <a:tabLst/>
              <a:defRPr/>
            </a:pPr>
            <a:r>
              <a:rPr kumimoji="0" lang="zh-CN" altLang="en-US" sz="2400" b="1" i="0" u="none" strike="noStrike" kern="1200" cap="none" spc="0" normalizeH="0" baseline="0" noProof="0" dirty="0" smtClean="0">
                <a:ln>
                  <a:noFill/>
                </a:ln>
                <a:solidFill>
                  <a:schemeClr val="tx1"/>
                </a:solidFill>
                <a:effectLst/>
                <a:uLnTx/>
                <a:uFillTx/>
                <a:latin typeface="+mn-ea"/>
              </a:rPr>
              <a:t>中国学位与研究生教育学会医药科工作委员会</a:t>
            </a:r>
            <a:endParaRPr kumimoji="0" lang="en-US" altLang="zh-CN" sz="2400" b="1" i="0" u="none" strike="noStrike" kern="1200" cap="none" spc="0" normalizeH="0" baseline="0" noProof="0" dirty="0" smtClean="0">
              <a:ln>
                <a:noFill/>
              </a:ln>
              <a:solidFill>
                <a:schemeClr val="tx1"/>
              </a:solidFill>
              <a:effectLst/>
              <a:uLnTx/>
              <a:uFillTx/>
              <a:latin typeface="+mn-ea"/>
            </a:endParaRPr>
          </a:p>
          <a:p>
            <a:pPr eaLnBrk="1" hangingPunct="1">
              <a:spcBef>
                <a:spcPts val="800"/>
              </a:spcBef>
              <a:defRPr/>
            </a:pPr>
            <a:r>
              <a:rPr lang="zh-CN" altLang="en-US" sz="2400" b="1" dirty="0" smtClean="0">
                <a:solidFill>
                  <a:schemeClr val="tx1"/>
                </a:solidFill>
                <a:latin typeface="+mn-ea"/>
              </a:rPr>
              <a:t>北京大学</a:t>
            </a:r>
            <a:r>
              <a:rPr lang="zh-CN" altLang="en-US" sz="2400" b="1" dirty="0">
                <a:solidFill>
                  <a:schemeClr val="tx1"/>
                </a:solidFill>
                <a:latin typeface="+mn-ea"/>
              </a:rPr>
              <a:t>医学部</a:t>
            </a:r>
            <a:endParaRPr lang="en-US" altLang="zh-CN" sz="2400" b="1" dirty="0">
              <a:solidFill>
                <a:schemeClr val="tx1"/>
              </a:solidFill>
              <a:latin typeface="+mn-ea"/>
            </a:endParaRPr>
          </a:p>
          <a:p>
            <a:pPr marL="0" marR="0" lvl="0" indent="0" algn="ctr" defTabSz="914400" rtl="0" eaLnBrk="1" fontAlgn="base" latinLnBrk="0" hangingPunct="1">
              <a:spcBef>
                <a:spcPts val="800"/>
              </a:spcBef>
              <a:spcAft>
                <a:spcPct val="0"/>
              </a:spcAft>
              <a:buClrTx/>
              <a:buSzTx/>
              <a:buFont typeface="Arial" charset="0"/>
              <a:buNone/>
              <a:tabLst/>
              <a:defRPr/>
            </a:pPr>
            <a:r>
              <a:rPr kumimoji="0" lang="en-US" altLang="zh-CN" sz="2400" b="1" i="0" u="none" strike="noStrike" kern="1200" cap="none" spc="0" normalizeH="0" baseline="0" noProof="0" dirty="0" smtClean="0">
                <a:ln>
                  <a:noFill/>
                </a:ln>
                <a:solidFill>
                  <a:schemeClr val="tx1"/>
                </a:solidFill>
                <a:effectLst/>
                <a:uLnTx/>
                <a:uFillTx/>
                <a:latin typeface="+mn-ea"/>
              </a:rPr>
              <a:t>2013</a:t>
            </a:r>
            <a:r>
              <a:rPr kumimoji="0" lang="zh-CN" altLang="en-US" sz="2400" b="1" i="0" u="none" strike="noStrike" kern="1200" cap="none" spc="0" normalizeH="0" baseline="0" noProof="0" dirty="0" smtClean="0">
                <a:ln>
                  <a:noFill/>
                </a:ln>
                <a:solidFill>
                  <a:schemeClr val="tx1"/>
                </a:solidFill>
                <a:effectLst/>
                <a:uLnTx/>
                <a:uFillTx/>
                <a:latin typeface="+mn-ea"/>
              </a:rPr>
              <a:t>年</a:t>
            </a:r>
            <a:r>
              <a:rPr kumimoji="0" lang="en-US" altLang="zh-CN" sz="2400" b="1" i="0" u="none" strike="noStrike" kern="1200" cap="none" spc="0" normalizeH="0" baseline="0" noProof="0" dirty="0" smtClean="0">
                <a:ln>
                  <a:noFill/>
                </a:ln>
                <a:solidFill>
                  <a:schemeClr val="tx1"/>
                </a:solidFill>
                <a:effectLst/>
                <a:uLnTx/>
                <a:uFillTx/>
                <a:latin typeface="+mn-ea"/>
              </a:rPr>
              <a:t>12</a:t>
            </a:r>
            <a:r>
              <a:rPr kumimoji="0" lang="zh-CN" altLang="en-US" sz="2400" b="1" i="0" u="none" strike="noStrike" kern="1200" cap="none" spc="0" normalizeH="0" baseline="0" noProof="0" dirty="0" smtClean="0">
                <a:ln>
                  <a:noFill/>
                </a:ln>
                <a:solidFill>
                  <a:schemeClr val="tx1"/>
                </a:solidFill>
                <a:effectLst/>
                <a:uLnTx/>
                <a:uFillTx/>
                <a:latin typeface="+mn-ea"/>
              </a:rPr>
              <a:t>月</a:t>
            </a:r>
            <a:r>
              <a:rPr kumimoji="0" lang="en-US" altLang="zh-CN" sz="2400" b="1" i="0" u="none" strike="noStrike" kern="1200" cap="none" spc="0" normalizeH="0" baseline="0" noProof="0" dirty="0" smtClean="0">
                <a:ln>
                  <a:noFill/>
                </a:ln>
                <a:solidFill>
                  <a:schemeClr val="tx1"/>
                </a:solidFill>
                <a:effectLst/>
                <a:uLnTx/>
                <a:uFillTx/>
                <a:latin typeface="+mn-ea"/>
              </a:rPr>
              <a:t>28</a:t>
            </a:r>
            <a:r>
              <a:rPr kumimoji="0" lang="zh-CN" altLang="en-US" sz="2400" b="1" i="0" u="none" strike="noStrike" kern="1200" cap="none" spc="0" normalizeH="0" baseline="0" noProof="0" dirty="0" smtClean="0">
                <a:ln>
                  <a:noFill/>
                </a:ln>
                <a:solidFill>
                  <a:schemeClr val="tx1"/>
                </a:solidFill>
                <a:effectLst/>
                <a:uLnTx/>
                <a:uFillTx/>
                <a:latin typeface="+mn-ea"/>
              </a:rPr>
              <a:t>日</a:t>
            </a:r>
          </a:p>
          <a:p>
            <a:pPr marL="0" marR="0" lvl="0" indent="0" algn="ctr" defTabSz="914400" rtl="0" eaLnBrk="1" fontAlgn="base" latinLnBrk="0" hangingPunct="1">
              <a:lnSpc>
                <a:spcPct val="100000"/>
              </a:lnSpc>
              <a:spcBef>
                <a:spcPct val="20000"/>
              </a:spcBef>
              <a:spcAft>
                <a:spcPct val="0"/>
              </a:spcAft>
              <a:buClrTx/>
              <a:buSzTx/>
              <a:buFont typeface="Arial" charset="0"/>
              <a:buNone/>
              <a:tabLst/>
              <a:defRPr/>
            </a:pPr>
            <a:endParaRPr kumimoji="0" lang="zh-CN" altLang="en-US" sz="3200" b="1" i="0" u="none" strike="noStrike" kern="1200" cap="none" spc="0" normalizeH="0" baseline="0" noProof="0" dirty="0">
              <a:ln>
                <a:noFill/>
              </a:ln>
              <a:solidFill>
                <a:schemeClr val="tx1"/>
              </a:solidFill>
              <a:effectLst/>
              <a:uLnTx/>
              <a:uFillTx/>
              <a:latin typeface="仿宋_GB2312" pitchFamily="49" charset="-122"/>
              <a:ea typeface="仿宋_GB2312" pitchFamily="49" charset="-122"/>
            </a:endParaRPr>
          </a:p>
        </p:txBody>
      </p:sp>
    </p:spTree>
    <p:extLst>
      <p:ext uri="{BB962C8B-B14F-4D97-AF65-F5344CB8AC3E}">
        <p14:creationId xmlns:p14="http://schemas.microsoft.com/office/powerpoint/2010/main" val="187846971"/>
      </p:ext>
    </p:extLst>
  </p:cSld>
  <p:clrMapOvr>
    <a:masterClrMapping/>
  </p:clrMapOvr>
  <p:transition spd="slow"/>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zh-CN" altLang="en-US" dirty="0" smtClean="0"/>
              <a:t>主要内容</a:t>
            </a:r>
            <a:endParaRPr lang="zh-CN" altLang="en-US" dirty="0"/>
          </a:p>
        </p:txBody>
      </p:sp>
      <p:sp>
        <p:nvSpPr>
          <p:cNvPr id="4" name="内容占位符 3"/>
          <p:cNvSpPr>
            <a:spLocks noGrp="1"/>
          </p:cNvSpPr>
          <p:nvPr>
            <p:ph idx="1"/>
          </p:nvPr>
        </p:nvSpPr>
        <p:spPr/>
        <p:txBody>
          <a:bodyPr/>
          <a:lstStyle/>
          <a:p>
            <a:pPr>
              <a:lnSpc>
                <a:spcPts val="4500"/>
              </a:lnSpc>
            </a:pPr>
            <a:r>
              <a:rPr lang="zh-CN" altLang="en-US" b="1" dirty="0" smtClean="0"/>
              <a:t>我国医学研究生教育基本情况</a:t>
            </a:r>
            <a:endParaRPr lang="en-US" altLang="zh-CN" b="1" dirty="0" smtClean="0"/>
          </a:p>
          <a:p>
            <a:pPr>
              <a:lnSpc>
                <a:spcPts val="4500"/>
              </a:lnSpc>
            </a:pPr>
            <a:r>
              <a:rPr lang="zh-CN" altLang="en-US" b="1" dirty="0" smtClean="0"/>
              <a:t>我国医学研究生教育面临的挑战</a:t>
            </a:r>
            <a:endParaRPr lang="en-US" altLang="zh-CN" b="1" dirty="0" smtClean="0"/>
          </a:p>
          <a:p>
            <a:pPr>
              <a:lnSpc>
                <a:spcPts val="4500"/>
              </a:lnSpc>
            </a:pPr>
            <a:r>
              <a:rPr lang="zh-CN" altLang="en-US" b="1" dirty="0" smtClean="0"/>
              <a:t>关于医学专业学位</a:t>
            </a:r>
            <a:r>
              <a:rPr lang="en-US" altLang="zh-CN" b="1" dirty="0" smtClean="0"/>
              <a:t>——</a:t>
            </a:r>
            <a:r>
              <a:rPr lang="zh-CN" altLang="en-US" b="1" dirty="0" smtClean="0"/>
              <a:t>以临床医学培养模式改革为例</a:t>
            </a:r>
            <a:endParaRPr lang="en-US" altLang="zh-CN" b="1" dirty="0" smtClean="0"/>
          </a:p>
          <a:p>
            <a:pPr>
              <a:lnSpc>
                <a:spcPts val="4500"/>
              </a:lnSpc>
            </a:pPr>
            <a:r>
              <a:rPr lang="zh-CN" altLang="en-US" b="1" dirty="0" smtClean="0"/>
              <a:t>医学</a:t>
            </a:r>
            <a:r>
              <a:rPr lang="zh-CN" altLang="en-US" b="1" dirty="0" smtClean="0"/>
              <a:t>学位与研究生教育的机遇与发展</a:t>
            </a:r>
            <a:endParaRPr lang="en-US" altLang="zh-CN" b="1" dirty="0" smtClean="0"/>
          </a:p>
        </p:txBody>
      </p:sp>
    </p:spTree>
    <p:extLst>
      <p:ext uri="{BB962C8B-B14F-4D97-AF65-F5344CB8AC3E}">
        <p14:creationId xmlns:p14="http://schemas.microsoft.com/office/powerpoint/2010/main" val="3785834340"/>
      </p:ext>
    </p:extLst>
  </p:cSld>
  <p:clrMapOvr>
    <a:masterClrMapping/>
  </p:clrMapOvr>
  <p:transition spd="slow"/>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endParaRPr lang="zh-CN" altLang="en-US" dirty="0"/>
          </a:p>
        </p:txBody>
      </p:sp>
      <p:sp>
        <p:nvSpPr>
          <p:cNvPr id="4" name="内容占位符 3"/>
          <p:cNvSpPr>
            <a:spLocks noGrp="1"/>
          </p:cNvSpPr>
          <p:nvPr>
            <p:ph idx="1"/>
          </p:nvPr>
        </p:nvSpPr>
        <p:spPr/>
        <p:txBody>
          <a:bodyPr/>
          <a:lstStyle/>
          <a:p>
            <a:r>
              <a:rPr lang="zh-CN" altLang="en-US" sz="2800" dirty="0" smtClean="0"/>
              <a:t>“医药</a:t>
            </a:r>
            <a:r>
              <a:rPr lang="zh-CN" altLang="en-US" sz="2800" dirty="0"/>
              <a:t>卫生事业关系亿万人民的健康，关系千家万户的幸福，是重大民生问题</a:t>
            </a:r>
            <a:r>
              <a:rPr lang="zh-CN" altLang="en-US" sz="2800" dirty="0" smtClean="0"/>
              <a:t>。”</a:t>
            </a:r>
            <a:r>
              <a:rPr lang="en-US" altLang="zh-CN" sz="2800" dirty="0" smtClean="0"/>
              <a:t>——</a:t>
            </a:r>
            <a:r>
              <a:rPr lang="zh-CN" altLang="en-US" sz="2800" dirty="0"/>
              <a:t>中共中央国务院关于深化医药卫生体制改革的</a:t>
            </a:r>
            <a:r>
              <a:rPr lang="zh-CN" altLang="en-US" sz="2800" dirty="0" smtClean="0"/>
              <a:t>意见。</a:t>
            </a:r>
            <a:endParaRPr lang="en-US" altLang="zh-CN" sz="2800" dirty="0" smtClean="0"/>
          </a:p>
          <a:p>
            <a:endParaRPr lang="en-US" altLang="zh-CN" sz="2800" dirty="0" smtClean="0"/>
          </a:p>
          <a:p>
            <a:r>
              <a:rPr lang="zh-CN" altLang="en-US" sz="2800" dirty="0" smtClean="0"/>
              <a:t>卫生</a:t>
            </a:r>
            <a:r>
              <a:rPr lang="zh-CN" altLang="en-US" sz="2800" dirty="0"/>
              <a:t>人力资源是一个国家或地区</a:t>
            </a:r>
            <a:r>
              <a:rPr lang="zh-CN" altLang="en-US" sz="2800" dirty="0" smtClean="0"/>
              <a:t>卫生</a:t>
            </a:r>
            <a:r>
              <a:rPr lang="zh-CN" altLang="en-US" sz="2800" dirty="0"/>
              <a:t>系统重要的组成部分，是卫生事业</a:t>
            </a:r>
            <a:r>
              <a:rPr lang="zh-CN" altLang="en-US" sz="2800" dirty="0" smtClean="0"/>
              <a:t>发展的</a:t>
            </a:r>
            <a:r>
              <a:rPr lang="zh-CN" altLang="en-US" sz="2800" dirty="0"/>
              <a:t>决定性因素之一。大量证据表明，</a:t>
            </a:r>
            <a:r>
              <a:rPr lang="zh-CN" altLang="en-US" sz="2800" dirty="0" smtClean="0"/>
              <a:t>卫生人力</a:t>
            </a:r>
            <a:r>
              <a:rPr lang="zh-CN" altLang="en-US" sz="2800" dirty="0"/>
              <a:t>数量是否充足，质量是否过关，</a:t>
            </a:r>
            <a:r>
              <a:rPr lang="zh-CN" altLang="en-US" sz="2800" dirty="0" smtClean="0"/>
              <a:t>结构及</a:t>
            </a:r>
            <a:r>
              <a:rPr lang="zh-CN" altLang="en-US" sz="2800" dirty="0"/>
              <a:t>分布是否合理，影响着卫生服务的</a:t>
            </a:r>
            <a:r>
              <a:rPr lang="zh-CN" altLang="en-US" sz="2800" dirty="0" smtClean="0"/>
              <a:t>总体质量</a:t>
            </a:r>
            <a:r>
              <a:rPr lang="zh-CN" altLang="en-US" sz="2800" dirty="0"/>
              <a:t>。</a:t>
            </a:r>
          </a:p>
          <a:p>
            <a:endParaRPr lang="en-US" altLang="zh-CN" sz="2800" dirty="0" smtClean="0"/>
          </a:p>
        </p:txBody>
      </p:sp>
    </p:spTree>
    <p:extLst>
      <p:ext uri="{BB962C8B-B14F-4D97-AF65-F5344CB8AC3E}">
        <p14:creationId xmlns:p14="http://schemas.microsoft.com/office/powerpoint/2010/main" val="3785834340"/>
      </p:ext>
    </p:extLst>
  </p:cSld>
  <p:clrMapOvr>
    <a:masterClrMapping/>
  </p:clrMapOvr>
  <p:transition spd="slow"/>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827584" y="2348880"/>
            <a:ext cx="7772547" cy="1470025"/>
          </a:xfrm>
        </p:spPr>
        <p:txBody>
          <a:bodyPr/>
          <a:lstStyle/>
          <a:p>
            <a:r>
              <a:rPr lang="zh-CN" altLang="en-US" sz="3600" dirty="0" smtClean="0"/>
              <a:t>一、我国医学研究生教育基本情况</a:t>
            </a:r>
            <a:endParaRPr lang="zh-CN" altLang="en-US" sz="3600" dirty="0"/>
          </a:p>
        </p:txBody>
      </p:sp>
    </p:spTree>
    <p:extLst>
      <p:ext uri="{BB962C8B-B14F-4D97-AF65-F5344CB8AC3E}">
        <p14:creationId xmlns:p14="http://schemas.microsoft.com/office/powerpoint/2010/main" val="1094964941"/>
      </p:ext>
    </p:extLst>
  </p:cSld>
  <p:clrMapOvr>
    <a:masterClrMapping/>
  </p:clrMapOvr>
  <p:transition spd="slow"/>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3600" dirty="0" smtClean="0"/>
              <a:t>一、基本情况</a:t>
            </a:r>
            <a:endParaRPr lang="zh-CN" altLang="en-US" sz="3600" dirty="0"/>
          </a:p>
        </p:txBody>
      </p:sp>
      <p:sp>
        <p:nvSpPr>
          <p:cNvPr id="3" name="内容占位符 2"/>
          <p:cNvSpPr>
            <a:spLocks noGrp="1"/>
          </p:cNvSpPr>
          <p:nvPr>
            <p:ph idx="1"/>
          </p:nvPr>
        </p:nvSpPr>
        <p:spPr>
          <a:xfrm>
            <a:off x="457642" y="1600201"/>
            <a:ext cx="8228717" cy="4525963"/>
          </a:xfrm>
        </p:spPr>
        <p:txBody>
          <a:bodyPr/>
          <a:lstStyle/>
          <a:p>
            <a:pPr marL="0" indent="0">
              <a:lnSpc>
                <a:spcPct val="150000"/>
              </a:lnSpc>
              <a:buNone/>
            </a:pPr>
            <a:r>
              <a:rPr lang="en-US" altLang="zh-CN" sz="2800" dirty="0" smtClean="0"/>
              <a:t>1.</a:t>
            </a:r>
            <a:r>
              <a:rPr lang="zh-CN" altLang="en-US" sz="2800" dirty="0" smtClean="0"/>
              <a:t>医学研究生教育事业持续健康发展，培养了大批高层次医学人才。</a:t>
            </a:r>
            <a:endParaRPr lang="en-US" altLang="zh-CN" sz="2800" dirty="0" smtClean="0"/>
          </a:p>
          <a:p>
            <a:pPr marL="0" indent="0">
              <a:lnSpc>
                <a:spcPct val="150000"/>
              </a:lnSpc>
              <a:buNone/>
            </a:pPr>
            <a:r>
              <a:rPr lang="en-US" altLang="zh-CN" sz="2400" dirty="0" smtClean="0"/>
              <a:t>2003</a:t>
            </a:r>
            <a:r>
              <a:rPr lang="zh-CN" altLang="en-US" sz="2400" dirty="0" smtClean="0"/>
              <a:t>年</a:t>
            </a:r>
            <a:r>
              <a:rPr lang="en-US" altLang="zh-CN" sz="2400" dirty="0" smtClean="0"/>
              <a:t>-2012</a:t>
            </a:r>
            <a:r>
              <a:rPr lang="zh-CN" altLang="en-US" sz="2400" dirty="0" smtClean="0"/>
              <a:t>年间：</a:t>
            </a:r>
            <a:endParaRPr lang="en-US" altLang="zh-CN" sz="2400" dirty="0" smtClean="0"/>
          </a:p>
          <a:p>
            <a:pPr>
              <a:lnSpc>
                <a:spcPct val="150000"/>
              </a:lnSpc>
            </a:pPr>
            <a:r>
              <a:rPr lang="zh-CN" altLang="en-US" sz="2400" dirty="0" smtClean="0"/>
              <a:t>硕士研究生毕业生：从</a:t>
            </a:r>
            <a:r>
              <a:rPr lang="en-US" altLang="zh-CN" sz="2400" dirty="0" smtClean="0"/>
              <a:t>9382</a:t>
            </a:r>
            <a:r>
              <a:rPr lang="zh-CN" altLang="en-US" sz="2400" dirty="0" smtClean="0"/>
              <a:t> 人增加到</a:t>
            </a:r>
            <a:r>
              <a:rPr lang="en-US" altLang="zh-CN" sz="2400" dirty="0" smtClean="0"/>
              <a:t>48188</a:t>
            </a:r>
            <a:r>
              <a:rPr lang="zh-CN" altLang="en-US" sz="2400" dirty="0" smtClean="0"/>
              <a:t>人，增长</a:t>
            </a:r>
            <a:r>
              <a:rPr lang="en-US" altLang="zh-CN" sz="2400" dirty="0" smtClean="0"/>
              <a:t>4.1</a:t>
            </a:r>
            <a:r>
              <a:rPr lang="zh-CN" altLang="en-US" sz="2400" dirty="0" smtClean="0"/>
              <a:t>倍</a:t>
            </a:r>
            <a:endParaRPr lang="en-US" altLang="zh-CN" sz="2400" dirty="0" smtClean="0"/>
          </a:p>
          <a:p>
            <a:pPr>
              <a:lnSpc>
                <a:spcPct val="150000"/>
              </a:lnSpc>
            </a:pPr>
            <a:r>
              <a:rPr lang="zh-CN" altLang="en-US" sz="2400" dirty="0" smtClean="0"/>
              <a:t>博士研究生毕业生：从</a:t>
            </a:r>
            <a:r>
              <a:rPr lang="en-US" altLang="zh-CN" sz="2400" dirty="0" smtClean="0"/>
              <a:t>2825</a:t>
            </a:r>
            <a:r>
              <a:rPr lang="zh-CN" altLang="en-US" sz="2400" dirty="0" smtClean="0"/>
              <a:t>人增加到</a:t>
            </a:r>
            <a:r>
              <a:rPr lang="en-US" altLang="zh-CN" sz="2400" dirty="0" smtClean="0"/>
              <a:t>7813</a:t>
            </a:r>
            <a:r>
              <a:rPr lang="zh-CN" altLang="en-US" sz="2400" dirty="0" smtClean="0"/>
              <a:t>人，增长</a:t>
            </a:r>
            <a:r>
              <a:rPr lang="en-US" altLang="zh-CN" sz="2400" dirty="0" smtClean="0"/>
              <a:t>1.8</a:t>
            </a:r>
            <a:r>
              <a:rPr lang="zh-CN" altLang="en-US" sz="2400" dirty="0" smtClean="0"/>
              <a:t>倍。</a:t>
            </a:r>
            <a:endParaRPr lang="en-US" altLang="zh-CN" sz="2400" dirty="0" smtClean="0"/>
          </a:p>
          <a:p>
            <a:pPr>
              <a:lnSpc>
                <a:spcPct val="150000"/>
              </a:lnSpc>
            </a:pPr>
            <a:r>
              <a:rPr lang="zh-CN" altLang="en-US" sz="2400" dirty="0" smtClean="0"/>
              <a:t>从行业从业人员情况来看：执业医师中拥有研究生学历比例从</a:t>
            </a:r>
            <a:r>
              <a:rPr lang="en-US" altLang="zh-CN" sz="2400" dirty="0" smtClean="0"/>
              <a:t>3.5%</a:t>
            </a:r>
            <a:r>
              <a:rPr lang="zh-CN" altLang="en-US" sz="2400" dirty="0" smtClean="0"/>
              <a:t>上升至</a:t>
            </a:r>
            <a:r>
              <a:rPr lang="en-US" altLang="zh-CN" sz="2400" dirty="0" smtClean="0"/>
              <a:t>7.2%</a:t>
            </a:r>
            <a:r>
              <a:rPr lang="zh-CN" altLang="en-US" sz="2400" dirty="0" smtClean="0"/>
              <a:t>。（</a:t>
            </a:r>
            <a:r>
              <a:rPr lang="en-US" altLang="zh-CN" sz="2400" dirty="0" smtClean="0"/>
              <a:t>2005</a:t>
            </a:r>
            <a:r>
              <a:rPr lang="zh-CN" altLang="en-US" sz="2400" dirty="0" smtClean="0"/>
              <a:t>到</a:t>
            </a:r>
            <a:r>
              <a:rPr lang="en-US" altLang="zh-CN" sz="2400" dirty="0" smtClean="0"/>
              <a:t>2011</a:t>
            </a:r>
            <a:r>
              <a:rPr lang="zh-CN" altLang="en-US" sz="2400" dirty="0" smtClean="0"/>
              <a:t>年）</a:t>
            </a:r>
            <a:endParaRPr lang="en-US" altLang="zh-CN" sz="2400" dirty="0" smtClean="0"/>
          </a:p>
          <a:p>
            <a:endParaRPr lang="en-US" altLang="zh-CN" sz="2800" dirty="0"/>
          </a:p>
          <a:p>
            <a:endParaRPr lang="en-US" altLang="zh-CN" sz="2800" dirty="0" smtClean="0"/>
          </a:p>
        </p:txBody>
      </p:sp>
    </p:spTree>
  </p:cSld>
  <p:clrMapOvr>
    <a:masterClrMapping/>
  </p:clrMapOvr>
  <p:transition spd="slow"/>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3600" dirty="0"/>
              <a:t>一、基本情况</a:t>
            </a:r>
          </a:p>
        </p:txBody>
      </p:sp>
      <p:sp>
        <p:nvSpPr>
          <p:cNvPr id="3" name="内容占位符 2"/>
          <p:cNvSpPr>
            <a:spLocks noGrp="1"/>
          </p:cNvSpPr>
          <p:nvPr>
            <p:ph idx="1"/>
          </p:nvPr>
        </p:nvSpPr>
        <p:spPr/>
        <p:txBody>
          <a:bodyPr/>
          <a:lstStyle/>
          <a:p>
            <a:pPr marL="0" indent="0">
              <a:lnSpc>
                <a:spcPct val="150000"/>
              </a:lnSpc>
              <a:buNone/>
            </a:pPr>
            <a:r>
              <a:rPr lang="en-US" altLang="zh-CN" sz="2800" dirty="0" smtClean="0">
                <a:latin typeface="楷体" panose="02010609060101010101" pitchFamily="49" charset="-122"/>
                <a:ea typeface="楷体" panose="02010609060101010101" pitchFamily="49" charset="-122"/>
              </a:rPr>
              <a:t>2.</a:t>
            </a:r>
            <a:r>
              <a:rPr lang="zh-CN" altLang="en-US" sz="2800" dirty="0" smtClean="0">
                <a:latin typeface="楷体" panose="02010609060101010101" pitchFamily="49" charset="-122"/>
                <a:ea typeface="楷体" panose="02010609060101010101" pitchFamily="49" charset="-122"/>
              </a:rPr>
              <a:t>医学研究生教育教学改革不断深化，学科门类不断丰富，类型不断增加。</a:t>
            </a:r>
            <a:endParaRPr lang="en-US" altLang="zh-CN" sz="2800" dirty="0" smtClean="0">
              <a:latin typeface="楷体" panose="02010609060101010101" pitchFamily="49" charset="-122"/>
              <a:ea typeface="楷体" panose="02010609060101010101" pitchFamily="49" charset="-122"/>
            </a:endParaRPr>
          </a:p>
          <a:p>
            <a:pPr marL="0" indent="0">
              <a:buNone/>
            </a:pPr>
            <a:endParaRPr lang="en-US" altLang="zh-CN" sz="2800" dirty="0" smtClean="0">
              <a:latin typeface="楷体" panose="02010609060101010101" pitchFamily="49" charset="-122"/>
              <a:ea typeface="楷体" panose="02010609060101010101" pitchFamily="49" charset="-122"/>
            </a:endParaRPr>
          </a:p>
          <a:p>
            <a:pPr>
              <a:lnSpc>
                <a:spcPct val="150000"/>
              </a:lnSpc>
            </a:pPr>
            <a:r>
              <a:rPr lang="zh-CN" altLang="en-US" sz="2400" dirty="0" smtClean="0">
                <a:latin typeface="楷体" panose="02010609060101010101" pitchFamily="49" charset="-122"/>
                <a:ea typeface="楷体" panose="02010609060101010101" pitchFamily="49" charset="-122"/>
              </a:rPr>
              <a:t>学术性学位：自主设置二级学科，丰富了学科内涵</a:t>
            </a:r>
            <a:endParaRPr lang="en-US" altLang="zh-CN" sz="2400" dirty="0" smtClean="0">
              <a:latin typeface="楷体" panose="02010609060101010101" pitchFamily="49" charset="-122"/>
              <a:ea typeface="楷体" panose="02010609060101010101" pitchFamily="49" charset="-122"/>
            </a:endParaRPr>
          </a:p>
          <a:p>
            <a:pPr>
              <a:lnSpc>
                <a:spcPct val="150000"/>
              </a:lnSpc>
            </a:pPr>
            <a:r>
              <a:rPr lang="zh-CN" altLang="en-US" sz="2400" dirty="0" smtClean="0">
                <a:latin typeface="楷体" panose="02010609060101010101" pitchFamily="49" charset="-122"/>
                <a:ea typeface="楷体" panose="02010609060101010101" pitchFamily="49" charset="-122"/>
              </a:rPr>
              <a:t>专业学位：临床医学（博士、硕士）、口腔医学、公共卫生、药学、护理专业学位</a:t>
            </a:r>
            <a:endParaRPr lang="en-US" altLang="zh-CN" sz="2400" dirty="0" smtClean="0">
              <a:latin typeface="楷体" panose="02010609060101010101" pitchFamily="49" charset="-122"/>
              <a:ea typeface="楷体" panose="02010609060101010101" pitchFamily="49" charset="-122"/>
            </a:endParaRPr>
          </a:p>
          <a:p>
            <a:pPr marL="0" indent="0">
              <a:buNone/>
            </a:pPr>
            <a:endParaRPr lang="zh-CN" altLang="en-US" sz="2800" dirty="0">
              <a:latin typeface="楷体" panose="02010609060101010101" pitchFamily="49" charset="-122"/>
              <a:ea typeface="楷体" panose="02010609060101010101" pitchFamily="49" charset="-122"/>
            </a:endParaRPr>
          </a:p>
        </p:txBody>
      </p:sp>
    </p:spTree>
  </p:cSld>
  <p:clrMapOvr>
    <a:masterClrMapping/>
  </p:clrMapOvr>
  <p:transition spd="slow"/>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3600" dirty="0"/>
              <a:t>一、基本情况</a:t>
            </a:r>
          </a:p>
        </p:txBody>
      </p:sp>
      <p:sp>
        <p:nvSpPr>
          <p:cNvPr id="3" name="内容占位符 2"/>
          <p:cNvSpPr>
            <a:spLocks noGrp="1"/>
          </p:cNvSpPr>
          <p:nvPr>
            <p:ph idx="1"/>
          </p:nvPr>
        </p:nvSpPr>
        <p:spPr>
          <a:xfrm>
            <a:off x="457642" y="1600201"/>
            <a:ext cx="8434838" cy="4525963"/>
          </a:xfrm>
        </p:spPr>
        <p:txBody>
          <a:bodyPr/>
          <a:lstStyle/>
          <a:p>
            <a:pPr marL="0" indent="0">
              <a:lnSpc>
                <a:spcPct val="150000"/>
              </a:lnSpc>
              <a:buNone/>
            </a:pPr>
            <a:r>
              <a:rPr lang="en-US" altLang="zh-CN" sz="2800" dirty="0" smtClean="0"/>
              <a:t>3.</a:t>
            </a:r>
            <a:r>
              <a:rPr lang="zh-CN" altLang="en-US" sz="2800" dirty="0" smtClean="0"/>
              <a:t>医学教育体制改革成效显著，初步形成了多层次、多规格的医学教育体系。</a:t>
            </a:r>
            <a:endParaRPr lang="en-US" altLang="zh-CN" sz="2800" dirty="0" smtClean="0"/>
          </a:p>
          <a:p>
            <a:pPr>
              <a:lnSpc>
                <a:spcPct val="150000"/>
              </a:lnSpc>
            </a:pPr>
            <a:r>
              <a:rPr lang="en-US" altLang="zh-CN" sz="2400" dirty="0" smtClean="0"/>
              <a:t>2001</a:t>
            </a:r>
            <a:r>
              <a:rPr lang="zh-CN" altLang="en-US" sz="2400" dirty="0" smtClean="0"/>
              <a:t>年起开展八年制医学人才培养</a:t>
            </a:r>
            <a:r>
              <a:rPr lang="en-US" altLang="zh-CN" sz="2400" dirty="0" smtClean="0"/>
              <a:t>——</a:t>
            </a:r>
            <a:r>
              <a:rPr lang="zh-CN" altLang="en-US" sz="2400" dirty="0" smtClean="0"/>
              <a:t>拔尖创新人才</a:t>
            </a:r>
            <a:endParaRPr lang="en-US" altLang="zh-CN" sz="2400" dirty="0" smtClean="0"/>
          </a:p>
          <a:p>
            <a:pPr>
              <a:lnSpc>
                <a:spcPct val="150000"/>
              </a:lnSpc>
            </a:pPr>
            <a:r>
              <a:rPr lang="zh-CN" altLang="en-US" sz="2400" dirty="0"/>
              <a:t>在教育层次结构</a:t>
            </a:r>
            <a:r>
              <a:rPr lang="zh-CN" altLang="en-US" sz="2400" dirty="0" smtClean="0"/>
              <a:t>上：博士、硕士二</a:t>
            </a:r>
            <a:r>
              <a:rPr lang="zh-CN" altLang="en-US" sz="2400" dirty="0"/>
              <a:t>个</a:t>
            </a:r>
            <a:r>
              <a:rPr lang="zh-CN" altLang="en-US" sz="2400" dirty="0" smtClean="0"/>
              <a:t>层次</a:t>
            </a:r>
            <a:endParaRPr lang="en-US" altLang="zh-CN" sz="2400" dirty="0" smtClean="0"/>
          </a:p>
          <a:p>
            <a:pPr>
              <a:lnSpc>
                <a:spcPct val="150000"/>
              </a:lnSpc>
            </a:pPr>
            <a:r>
              <a:rPr lang="zh-CN" altLang="en-US" sz="2400" dirty="0" smtClean="0"/>
              <a:t>在</a:t>
            </a:r>
            <a:r>
              <a:rPr lang="zh-CN" altLang="en-US" sz="2400" dirty="0"/>
              <a:t>培养规格</a:t>
            </a:r>
            <a:r>
              <a:rPr lang="zh-CN" altLang="en-US" sz="2400" dirty="0" smtClean="0"/>
              <a:t>上：</a:t>
            </a:r>
            <a:endParaRPr lang="en-US" altLang="zh-CN" sz="2400" dirty="0" smtClean="0"/>
          </a:p>
          <a:p>
            <a:pPr marL="0" indent="0">
              <a:lnSpc>
                <a:spcPct val="150000"/>
              </a:lnSpc>
              <a:buNone/>
            </a:pPr>
            <a:r>
              <a:rPr lang="zh-CN" altLang="en-US" sz="2400" dirty="0" smtClean="0"/>
              <a:t>         学术学位研究生</a:t>
            </a:r>
            <a:r>
              <a:rPr lang="en-US" altLang="zh-CN" sz="2400" dirty="0" smtClean="0"/>
              <a:t>——</a:t>
            </a:r>
            <a:r>
              <a:rPr lang="zh-CN" altLang="en-US" sz="2400" dirty="0" smtClean="0"/>
              <a:t>科学研究型人才</a:t>
            </a:r>
            <a:endParaRPr lang="en-US" altLang="zh-CN" sz="2400" dirty="0" smtClean="0"/>
          </a:p>
          <a:p>
            <a:pPr marL="0" indent="0">
              <a:lnSpc>
                <a:spcPct val="150000"/>
              </a:lnSpc>
              <a:buNone/>
            </a:pPr>
            <a:r>
              <a:rPr lang="zh-CN" altLang="en-US" sz="2400" dirty="0" smtClean="0"/>
              <a:t>        专业学位研究生</a:t>
            </a:r>
            <a:r>
              <a:rPr lang="en-US" altLang="zh-CN" sz="2400" dirty="0" smtClean="0"/>
              <a:t>——</a:t>
            </a:r>
            <a:r>
              <a:rPr lang="zh-CN" altLang="en-US" sz="2400" dirty="0" smtClean="0"/>
              <a:t>应用型人才</a:t>
            </a:r>
            <a:endParaRPr lang="zh-CN" altLang="en-US" sz="2400" dirty="0"/>
          </a:p>
        </p:txBody>
      </p:sp>
    </p:spTree>
  </p:cSld>
  <p:clrMapOvr>
    <a:masterClrMapping/>
  </p:clrMapOvr>
  <p:transition spd="slow"/>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3600" dirty="0"/>
              <a:t>一、基本情况</a:t>
            </a:r>
          </a:p>
        </p:txBody>
      </p:sp>
      <p:sp>
        <p:nvSpPr>
          <p:cNvPr id="3" name="内容占位符 2"/>
          <p:cNvSpPr>
            <a:spLocks noGrp="1"/>
          </p:cNvSpPr>
          <p:nvPr>
            <p:ph idx="1"/>
          </p:nvPr>
        </p:nvSpPr>
        <p:spPr/>
        <p:txBody>
          <a:bodyPr/>
          <a:lstStyle/>
          <a:p>
            <a:pPr marL="0" indent="0">
              <a:lnSpc>
                <a:spcPct val="150000"/>
              </a:lnSpc>
              <a:buNone/>
            </a:pPr>
            <a:r>
              <a:rPr lang="en-US" altLang="zh-CN" sz="3000" dirty="0" smtClean="0"/>
              <a:t>4.</a:t>
            </a:r>
            <a:r>
              <a:rPr lang="zh-CN" altLang="en-US" sz="3000" dirty="0" smtClean="0"/>
              <a:t>医学研究生培养体系不断完善，培养能力不断提高</a:t>
            </a:r>
            <a:endParaRPr lang="en-US" altLang="zh-CN" sz="3000" dirty="0" smtClean="0"/>
          </a:p>
          <a:p>
            <a:pPr marL="0" indent="0">
              <a:lnSpc>
                <a:spcPct val="150000"/>
              </a:lnSpc>
              <a:buNone/>
            </a:pPr>
            <a:r>
              <a:rPr lang="zh-CN" altLang="en-US" sz="2400" dirty="0" smtClean="0"/>
              <a:t>医学门类下：</a:t>
            </a:r>
            <a:endParaRPr lang="en-US" altLang="zh-CN" sz="2400" dirty="0" smtClean="0"/>
          </a:p>
          <a:p>
            <a:pPr>
              <a:lnSpc>
                <a:spcPct val="150000"/>
              </a:lnSpc>
            </a:pPr>
            <a:r>
              <a:rPr lang="zh-CN" altLang="en-US" sz="2400" dirty="0" smtClean="0"/>
              <a:t>学术学位研究生招生单位</a:t>
            </a:r>
            <a:r>
              <a:rPr lang="en-US" altLang="zh-CN" sz="2400" dirty="0" smtClean="0"/>
              <a:t>210</a:t>
            </a:r>
            <a:r>
              <a:rPr lang="zh-CN" altLang="en-US" sz="2400" dirty="0" smtClean="0"/>
              <a:t>所。</a:t>
            </a:r>
            <a:endParaRPr lang="en-US" altLang="zh-CN" sz="2400" dirty="0" smtClean="0"/>
          </a:p>
          <a:p>
            <a:pPr>
              <a:lnSpc>
                <a:spcPct val="150000"/>
              </a:lnSpc>
            </a:pPr>
            <a:r>
              <a:rPr lang="zh-CN" altLang="en-US" sz="2400" dirty="0" smtClean="0"/>
              <a:t>专业学位培养单位</a:t>
            </a:r>
            <a:r>
              <a:rPr lang="en-US" altLang="zh-CN" sz="2400" dirty="0" smtClean="0"/>
              <a:t>110</a:t>
            </a:r>
            <a:r>
              <a:rPr lang="zh-CN" altLang="en-US" sz="2400" dirty="0" smtClean="0"/>
              <a:t>所。</a:t>
            </a:r>
            <a:endParaRPr lang="zh-CN" altLang="en-US" sz="2400" dirty="0"/>
          </a:p>
        </p:txBody>
      </p:sp>
    </p:spTree>
    <p:extLst>
      <p:ext uri="{BB962C8B-B14F-4D97-AF65-F5344CB8AC3E}">
        <p14:creationId xmlns:p14="http://schemas.microsoft.com/office/powerpoint/2010/main" val="3560790946"/>
      </p:ext>
    </p:extLst>
  </p:cSld>
  <p:clrMapOvr>
    <a:masterClrMapping/>
  </p:clrMapOvr>
  <p:transition spd="slow"/>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ctrTitle"/>
          </p:nvPr>
        </p:nvSpPr>
        <p:spPr/>
        <p:txBody>
          <a:bodyPr/>
          <a:lstStyle/>
          <a:p>
            <a:r>
              <a:rPr lang="zh-CN" altLang="en-US" sz="3600" dirty="0" smtClean="0"/>
              <a:t>二、</a:t>
            </a:r>
            <a:r>
              <a:rPr lang="zh-CN" altLang="en-US" sz="3600" dirty="0"/>
              <a:t>我国医学研究生</a:t>
            </a:r>
            <a:r>
              <a:rPr lang="zh-CN" altLang="en-US" sz="3600" dirty="0" smtClean="0"/>
              <a:t>教育面临的挑战</a:t>
            </a:r>
            <a:endParaRPr lang="zh-CN" altLang="en-US" sz="3600" dirty="0"/>
          </a:p>
        </p:txBody>
      </p:sp>
    </p:spTree>
    <p:extLst>
      <p:ext uri="{BB962C8B-B14F-4D97-AF65-F5344CB8AC3E}">
        <p14:creationId xmlns:p14="http://schemas.microsoft.com/office/powerpoint/2010/main" val="3357328731"/>
      </p:ext>
    </p:extLst>
  </p:cSld>
  <p:clrMapOvr>
    <a:masterClrMapping/>
  </p:clrMapOvr>
  <p:transition spd="slow"/>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3600" dirty="0"/>
              <a:t>二、面临的挑战</a:t>
            </a:r>
          </a:p>
        </p:txBody>
      </p:sp>
      <p:sp>
        <p:nvSpPr>
          <p:cNvPr id="3" name="内容占位符 2"/>
          <p:cNvSpPr>
            <a:spLocks noGrp="1"/>
          </p:cNvSpPr>
          <p:nvPr>
            <p:ph idx="1"/>
          </p:nvPr>
        </p:nvSpPr>
        <p:spPr>
          <a:xfrm>
            <a:off x="457642" y="1421861"/>
            <a:ext cx="8228717" cy="4525963"/>
          </a:xfrm>
        </p:spPr>
        <p:txBody>
          <a:bodyPr/>
          <a:lstStyle/>
          <a:p>
            <a:pPr marL="0" indent="0">
              <a:buNone/>
            </a:pPr>
            <a:r>
              <a:rPr lang="en-US" altLang="zh-CN" sz="2800" dirty="0" smtClean="0"/>
              <a:t>1.</a:t>
            </a:r>
            <a:r>
              <a:rPr lang="zh-CN" altLang="en-US" sz="2800" dirty="0" smtClean="0"/>
              <a:t>医学模式</a:t>
            </a:r>
            <a:r>
              <a:rPr lang="zh-CN" altLang="en-US" sz="2800" dirty="0"/>
              <a:t>演变的</a:t>
            </a:r>
            <a:r>
              <a:rPr lang="zh-CN" altLang="en-US" sz="2800" dirty="0" smtClean="0"/>
              <a:t>影响</a:t>
            </a:r>
            <a:endParaRPr lang="en-US" altLang="zh-CN" sz="2400" dirty="0" smtClean="0"/>
          </a:p>
          <a:p>
            <a:pPr marL="0" indent="0">
              <a:lnSpc>
                <a:spcPct val="150000"/>
              </a:lnSpc>
              <a:buNone/>
            </a:pPr>
            <a:r>
              <a:rPr lang="zh-CN" altLang="en-US" sz="2400" dirty="0" smtClean="0"/>
              <a:t>生物医学模式：</a:t>
            </a:r>
            <a:r>
              <a:rPr lang="zh-CN" altLang="en-US" sz="2400" dirty="0"/>
              <a:t>人们运用生物与医学联系的观点认识生命、健康与疾病</a:t>
            </a:r>
            <a:r>
              <a:rPr lang="zh-CN" altLang="en-US" sz="2400" dirty="0" smtClean="0"/>
              <a:t>。是</a:t>
            </a:r>
            <a:r>
              <a:rPr lang="zh-CN" altLang="en-US" sz="2400" dirty="0"/>
              <a:t>绝大多数专科医生处理各自领域内医学问题的基本方法</a:t>
            </a:r>
            <a:r>
              <a:rPr lang="zh-CN" altLang="en-US" sz="2400" dirty="0" smtClean="0"/>
              <a:t>。</a:t>
            </a:r>
            <a:endParaRPr lang="en-US" altLang="zh-CN" sz="2400" dirty="0" smtClean="0"/>
          </a:p>
          <a:p>
            <a:pPr marL="0" indent="0">
              <a:lnSpc>
                <a:spcPct val="150000"/>
              </a:lnSpc>
              <a:buNone/>
            </a:pPr>
            <a:r>
              <a:rPr lang="zh-CN" altLang="en-US" sz="2400" dirty="0" smtClean="0"/>
              <a:t>生物</a:t>
            </a:r>
            <a:r>
              <a:rPr lang="en-US" altLang="zh-CN" sz="2400" dirty="0"/>
              <a:t>—</a:t>
            </a:r>
            <a:r>
              <a:rPr lang="zh-CN" altLang="en-US" sz="2400" dirty="0"/>
              <a:t>心理</a:t>
            </a:r>
            <a:r>
              <a:rPr lang="en-US" altLang="zh-CN" sz="2400" dirty="0"/>
              <a:t>—</a:t>
            </a:r>
            <a:r>
              <a:rPr lang="zh-CN" altLang="en-US" sz="2400" dirty="0"/>
              <a:t>社会医学</a:t>
            </a:r>
            <a:r>
              <a:rPr lang="zh-CN" altLang="en-US" sz="2400" dirty="0" smtClean="0"/>
              <a:t>模式：</a:t>
            </a:r>
            <a:r>
              <a:rPr lang="zh-CN" altLang="en-US" sz="2400" dirty="0"/>
              <a:t>综合生理、心理和社会因素对人类健康与疾病影响的医学观</a:t>
            </a:r>
            <a:r>
              <a:rPr lang="zh-CN" altLang="en-US" sz="2400" dirty="0" smtClean="0"/>
              <a:t>。体现了疾病发生、发展的复杂性，也更</a:t>
            </a:r>
            <a:r>
              <a:rPr lang="zh-CN" altLang="en-US" sz="2400" dirty="0"/>
              <a:t>高层次上实现了对人的尊重</a:t>
            </a:r>
            <a:r>
              <a:rPr lang="zh-CN" altLang="en-US" sz="2400" dirty="0" smtClean="0"/>
              <a:t>。</a:t>
            </a:r>
            <a:endParaRPr lang="en-US" altLang="zh-CN" sz="2400" dirty="0" smtClean="0"/>
          </a:p>
        </p:txBody>
      </p:sp>
    </p:spTree>
    <p:extLst>
      <p:ext uri="{BB962C8B-B14F-4D97-AF65-F5344CB8AC3E}">
        <p14:creationId xmlns:p14="http://schemas.microsoft.com/office/powerpoint/2010/main" val="731969613"/>
      </p:ext>
    </p:extLst>
  </p:cSld>
  <p:clrMapOvr>
    <a:masterClrMapping/>
  </p:clrMapOvr>
  <p:transition spd="slow"/>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3600" dirty="0"/>
              <a:t>二、面临的挑战</a:t>
            </a:r>
          </a:p>
        </p:txBody>
      </p:sp>
      <p:sp>
        <p:nvSpPr>
          <p:cNvPr id="3" name="内容占位符 2"/>
          <p:cNvSpPr>
            <a:spLocks noGrp="1"/>
          </p:cNvSpPr>
          <p:nvPr>
            <p:ph idx="1"/>
          </p:nvPr>
        </p:nvSpPr>
        <p:spPr/>
        <p:txBody>
          <a:bodyPr/>
          <a:lstStyle/>
          <a:p>
            <a:pPr marL="0" indent="0">
              <a:buNone/>
            </a:pPr>
            <a:r>
              <a:rPr lang="zh-CN" altLang="en-US" dirty="0">
                <a:solidFill>
                  <a:srgbClr val="FF0000"/>
                </a:solidFill>
              </a:rPr>
              <a:t>医学模式的转变对医学研究生教育提出了更高的要求</a:t>
            </a:r>
            <a:r>
              <a:rPr lang="zh-CN" altLang="en-US" dirty="0" smtClean="0">
                <a:solidFill>
                  <a:srgbClr val="FF0000"/>
                </a:solidFill>
              </a:rPr>
              <a:t>！</a:t>
            </a:r>
            <a:endParaRPr lang="en-US" altLang="zh-CN" dirty="0" smtClean="0">
              <a:solidFill>
                <a:srgbClr val="FF0000"/>
              </a:solidFill>
            </a:endParaRPr>
          </a:p>
          <a:p>
            <a:pPr marL="0" indent="0">
              <a:buNone/>
            </a:pPr>
            <a:endParaRPr lang="en-US" altLang="zh-CN" dirty="0" smtClean="0"/>
          </a:p>
          <a:p>
            <a:r>
              <a:rPr lang="zh-CN" altLang="en-US" sz="2400" dirty="0" smtClean="0"/>
              <a:t>医疗</a:t>
            </a:r>
            <a:r>
              <a:rPr lang="zh-CN" altLang="en-US" sz="2400" dirty="0"/>
              <a:t>模式的改变持续性地</a:t>
            </a:r>
            <a:r>
              <a:rPr lang="zh-CN" altLang="en-US" sz="2400" dirty="0" smtClean="0"/>
              <a:t>要求在医学研究教育</a:t>
            </a:r>
            <a:r>
              <a:rPr lang="zh-CN" altLang="en-US" sz="2400" dirty="0"/>
              <a:t>上进行相应的调整</a:t>
            </a:r>
            <a:r>
              <a:rPr lang="zh-CN" altLang="en-US" sz="2400" dirty="0" smtClean="0"/>
              <a:t>。生命科学研究的加速度发展，使人们对生命、健康和疾病的认识大为提高，医学知识的内容大为扩展。</a:t>
            </a:r>
            <a:endParaRPr lang="en-US" altLang="zh-CN" sz="2400" dirty="0" smtClean="0"/>
          </a:p>
          <a:p>
            <a:r>
              <a:rPr lang="zh-CN" altLang="en-US" sz="2400" dirty="0" smtClean="0"/>
              <a:t>在基础医学方面：学科之间界限越来越模糊</a:t>
            </a:r>
            <a:endParaRPr lang="en-US" altLang="zh-CN" sz="2400" dirty="0" smtClean="0"/>
          </a:p>
          <a:p>
            <a:r>
              <a:rPr lang="zh-CN" altLang="en-US" sz="2400" dirty="0" smtClean="0"/>
              <a:t>在临床医学方面：分科却越来越细，专业化程度越来越高</a:t>
            </a:r>
          </a:p>
          <a:p>
            <a:endParaRPr lang="en-US" altLang="zh-CN" dirty="0" smtClean="0"/>
          </a:p>
          <a:p>
            <a:endParaRPr lang="en-US" altLang="zh-CN" dirty="0"/>
          </a:p>
          <a:p>
            <a:endParaRPr lang="zh-CN" altLang="en-US" dirty="0"/>
          </a:p>
        </p:txBody>
      </p:sp>
    </p:spTree>
    <p:extLst>
      <p:ext uri="{BB962C8B-B14F-4D97-AF65-F5344CB8AC3E}">
        <p14:creationId xmlns:p14="http://schemas.microsoft.com/office/powerpoint/2010/main" val="3627962425"/>
      </p:ext>
    </p:extLst>
  </p:cSld>
  <p:clrMapOvr>
    <a:masterClrMapping/>
  </p:clrMapOvr>
  <p:transition spd="slow"/>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3600" dirty="0"/>
              <a:t>二、面临的挑战</a:t>
            </a:r>
          </a:p>
        </p:txBody>
      </p:sp>
      <p:sp>
        <p:nvSpPr>
          <p:cNvPr id="3" name="内容占位符 2"/>
          <p:cNvSpPr>
            <a:spLocks noGrp="1"/>
          </p:cNvSpPr>
          <p:nvPr>
            <p:ph idx="1"/>
          </p:nvPr>
        </p:nvSpPr>
        <p:spPr>
          <a:xfrm>
            <a:off x="457642" y="1600201"/>
            <a:ext cx="8228717" cy="4781127"/>
          </a:xfrm>
        </p:spPr>
        <p:txBody>
          <a:bodyPr/>
          <a:lstStyle/>
          <a:p>
            <a:pPr marL="0" indent="0">
              <a:lnSpc>
                <a:spcPct val="150000"/>
              </a:lnSpc>
              <a:buNone/>
            </a:pPr>
            <a:r>
              <a:rPr lang="en-US" altLang="zh-CN" sz="2800" dirty="0" smtClean="0"/>
              <a:t>2.</a:t>
            </a:r>
            <a:r>
              <a:rPr lang="zh-CN" altLang="en-US" sz="2800" dirty="0" smtClean="0"/>
              <a:t>环境</a:t>
            </a:r>
            <a:r>
              <a:rPr lang="zh-CN" altLang="en-US" sz="2800" dirty="0"/>
              <a:t>的改变及生活方式的改变、老龄化及疾病谱</a:t>
            </a:r>
            <a:r>
              <a:rPr lang="zh-CN" altLang="en-US" sz="2800" dirty="0" smtClean="0"/>
              <a:t>变化对医学研究生教育提出新需求。</a:t>
            </a:r>
            <a:endParaRPr lang="en-US" altLang="zh-CN" sz="2800" dirty="0" smtClean="0"/>
          </a:p>
          <a:p>
            <a:r>
              <a:rPr lang="zh-CN" altLang="en-US" sz="2400" dirty="0" smtClean="0"/>
              <a:t>在</a:t>
            </a:r>
            <a:r>
              <a:rPr lang="zh-CN" altLang="en-US" sz="2400" dirty="0"/>
              <a:t>医学教育上</a:t>
            </a:r>
            <a:r>
              <a:rPr lang="zh-CN" altLang="en-US" sz="2400" dirty="0" smtClean="0"/>
              <a:t>，整体观</a:t>
            </a:r>
            <a:r>
              <a:rPr lang="zh-CN" altLang="en-US" sz="2400" dirty="0"/>
              <a:t>、预防观、康复观、综合性、个体化</a:t>
            </a:r>
            <a:r>
              <a:rPr lang="zh-CN" altLang="en-US" sz="2400" dirty="0" smtClean="0"/>
              <a:t>等要求更高。研究</a:t>
            </a:r>
            <a:r>
              <a:rPr lang="zh-CN" altLang="en-US" sz="2400" dirty="0"/>
              <a:t>和诊治手段</a:t>
            </a:r>
            <a:r>
              <a:rPr lang="zh-CN" altLang="en-US" sz="2400" dirty="0" smtClean="0"/>
              <a:t>上要有临床</a:t>
            </a:r>
            <a:r>
              <a:rPr lang="zh-CN" altLang="en-US" sz="2400" dirty="0"/>
              <a:t>流行病学思维</a:t>
            </a:r>
            <a:r>
              <a:rPr lang="zh-CN" altLang="en-US" sz="2400" dirty="0" smtClean="0"/>
              <a:t>方式和循</a:t>
            </a:r>
            <a:r>
              <a:rPr lang="zh-CN" altLang="en-US" sz="2400" dirty="0"/>
              <a:t>证医学的</a:t>
            </a:r>
            <a:r>
              <a:rPr lang="zh-CN" altLang="en-US" sz="2400" dirty="0" smtClean="0"/>
              <a:t>理念。</a:t>
            </a:r>
            <a:endParaRPr lang="en-US" altLang="zh-CN" sz="2400" dirty="0"/>
          </a:p>
          <a:p>
            <a:r>
              <a:rPr lang="zh-CN" altLang="en-US" sz="2400" dirty="0" smtClean="0"/>
              <a:t>医学</a:t>
            </a:r>
            <a:r>
              <a:rPr lang="zh-CN" altLang="en-US" sz="2400" dirty="0"/>
              <a:t>生的科研能力提高</a:t>
            </a:r>
            <a:r>
              <a:rPr lang="zh-CN" altLang="en-US" sz="2400" dirty="0" smtClean="0"/>
              <a:t>往往</a:t>
            </a:r>
            <a:r>
              <a:rPr lang="zh-CN" altLang="en-US" sz="2400" dirty="0"/>
              <a:t>主要是实验室分子生物学方法的分子机理的研究</a:t>
            </a:r>
            <a:r>
              <a:rPr lang="zh-CN" altLang="en-US" sz="2400" dirty="0" smtClean="0"/>
              <a:t>。缺乏面对</a:t>
            </a:r>
            <a:r>
              <a:rPr lang="zh-CN" altLang="en-US" sz="2400" dirty="0"/>
              <a:t>复杂性疾病的病因诊治效果的临床</a:t>
            </a:r>
            <a:r>
              <a:rPr lang="zh-CN" altLang="en-US" sz="2400" dirty="0" smtClean="0"/>
              <a:t>证据研究</a:t>
            </a:r>
            <a:r>
              <a:rPr lang="zh-CN" altLang="en-US" sz="2400" dirty="0"/>
              <a:t>与</a:t>
            </a:r>
            <a:r>
              <a:rPr lang="zh-CN" altLang="en-US" sz="2400" dirty="0" smtClean="0"/>
              <a:t>提供。</a:t>
            </a:r>
            <a:endParaRPr lang="en-US" altLang="zh-CN" sz="2400" dirty="0" smtClean="0"/>
          </a:p>
          <a:p>
            <a:r>
              <a:rPr lang="zh-CN" altLang="en-US" sz="2400" dirty="0" smtClean="0">
                <a:solidFill>
                  <a:srgbClr val="FF0000"/>
                </a:solidFill>
              </a:rPr>
              <a:t>对医学研究生的培养</a:t>
            </a:r>
            <a:r>
              <a:rPr lang="zh-CN" altLang="en-US" sz="2400" dirty="0">
                <a:solidFill>
                  <a:srgbClr val="FF0000"/>
                </a:solidFill>
              </a:rPr>
              <a:t>模式、教学内容、课程</a:t>
            </a:r>
            <a:r>
              <a:rPr lang="zh-CN" altLang="en-US" sz="2400" dirty="0" smtClean="0">
                <a:solidFill>
                  <a:srgbClr val="FF0000"/>
                </a:solidFill>
              </a:rPr>
              <a:t>体系等提出新要求</a:t>
            </a:r>
            <a:endParaRPr lang="zh-CN" altLang="en-US" sz="2600" dirty="0">
              <a:solidFill>
                <a:srgbClr val="FF0000"/>
              </a:solidFill>
            </a:endParaRPr>
          </a:p>
        </p:txBody>
      </p:sp>
    </p:spTree>
    <p:extLst>
      <p:ext uri="{BB962C8B-B14F-4D97-AF65-F5344CB8AC3E}">
        <p14:creationId xmlns:p14="http://schemas.microsoft.com/office/powerpoint/2010/main" val="924200604"/>
      </p:ext>
    </p:extLst>
  </p:cSld>
  <p:clrMapOvr>
    <a:masterClrMapping/>
  </p:clrMapOvr>
  <p:transition spd="slow"/>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3600" dirty="0"/>
              <a:t>二、面临的挑战</a:t>
            </a:r>
          </a:p>
        </p:txBody>
      </p:sp>
      <p:sp>
        <p:nvSpPr>
          <p:cNvPr id="3" name="内容占位符 2"/>
          <p:cNvSpPr>
            <a:spLocks noGrp="1"/>
          </p:cNvSpPr>
          <p:nvPr>
            <p:ph idx="1"/>
          </p:nvPr>
        </p:nvSpPr>
        <p:spPr/>
        <p:txBody>
          <a:bodyPr/>
          <a:lstStyle/>
          <a:p>
            <a:pPr marL="0" indent="0">
              <a:buNone/>
            </a:pPr>
            <a:r>
              <a:rPr lang="en-US" altLang="zh-CN" sz="2800" dirty="0" smtClean="0"/>
              <a:t>3.</a:t>
            </a:r>
            <a:r>
              <a:rPr lang="zh-CN" altLang="en-US" sz="2800" dirty="0" smtClean="0"/>
              <a:t> 高等教育大众化带来的新挑战</a:t>
            </a:r>
            <a:endParaRPr lang="en-US" altLang="zh-CN" sz="2800" dirty="0" smtClean="0"/>
          </a:p>
          <a:p>
            <a:pPr>
              <a:lnSpc>
                <a:spcPct val="150000"/>
              </a:lnSpc>
            </a:pPr>
            <a:r>
              <a:rPr lang="en-US" altLang="zh-CN" sz="2400" dirty="0"/>
              <a:t>2001</a:t>
            </a:r>
            <a:r>
              <a:rPr lang="zh-CN" altLang="zh-CN" sz="2400" dirty="0"/>
              <a:t>～</a:t>
            </a:r>
            <a:r>
              <a:rPr lang="en-US" altLang="zh-CN" sz="2400" dirty="0"/>
              <a:t>2011</a:t>
            </a:r>
            <a:r>
              <a:rPr lang="zh-CN" altLang="zh-CN" sz="2400" dirty="0"/>
              <a:t>年，我国医学本科生招生数从</a:t>
            </a:r>
            <a:r>
              <a:rPr lang="en-US" altLang="zh-CN" sz="2400" dirty="0"/>
              <a:t>9.8</a:t>
            </a:r>
            <a:r>
              <a:rPr lang="zh-CN" altLang="zh-CN" sz="2400" dirty="0"/>
              <a:t>万人增至</a:t>
            </a:r>
            <a:r>
              <a:rPr lang="en-US" altLang="zh-CN" sz="2400" dirty="0"/>
              <a:t>21.7</a:t>
            </a:r>
            <a:r>
              <a:rPr lang="zh-CN" altLang="zh-CN" sz="2400" dirty="0"/>
              <a:t>万</a:t>
            </a:r>
            <a:r>
              <a:rPr lang="zh-CN" altLang="zh-CN" sz="2400" dirty="0" smtClean="0"/>
              <a:t>人。</a:t>
            </a:r>
            <a:r>
              <a:rPr lang="zh-CN" altLang="en-US" sz="2400" dirty="0" smtClean="0"/>
              <a:t>医学研究生招生人数也从</a:t>
            </a:r>
            <a:r>
              <a:rPr lang="en-US" altLang="zh-CN" sz="2400" dirty="0" smtClean="0"/>
              <a:t>1.7</a:t>
            </a:r>
            <a:r>
              <a:rPr lang="zh-CN" altLang="en-US" sz="2400" dirty="0" smtClean="0"/>
              <a:t>万人增加至</a:t>
            </a:r>
            <a:r>
              <a:rPr lang="en-US" altLang="zh-CN" sz="2400" dirty="0" smtClean="0"/>
              <a:t>5.6</a:t>
            </a:r>
            <a:r>
              <a:rPr lang="zh-CN" altLang="en-US" sz="2400" dirty="0" smtClean="0"/>
              <a:t>万人。</a:t>
            </a:r>
            <a:endParaRPr lang="en-US" altLang="zh-CN" sz="2400" dirty="0" smtClean="0"/>
          </a:p>
          <a:p>
            <a:pPr>
              <a:lnSpc>
                <a:spcPct val="150000"/>
              </a:lnSpc>
            </a:pPr>
            <a:r>
              <a:rPr lang="zh-CN" altLang="zh-CN" sz="2400" dirty="0" smtClean="0"/>
              <a:t>普通院校</a:t>
            </a:r>
            <a:r>
              <a:rPr lang="zh-CN" altLang="en-US" sz="2400" dirty="0" smtClean="0"/>
              <a:t>招生规模不断增加，对</a:t>
            </a:r>
            <a:r>
              <a:rPr lang="zh-CN" altLang="zh-CN" sz="2400" dirty="0" smtClean="0"/>
              <a:t>基础</a:t>
            </a:r>
            <a:r>
              <a:rPr lang="zh-CN" altLang="zh-CN" sz="2400" dirty="0"/>
              <a:t>教学设施、师资队伍和教学基地</a:t>
            </a:r>
            <a:r>
              <a:rPr lang="zh-CN" altLang="zh-CN" sz="2400" dirty="0" smtClean="0"/>
              <a:t>建设</a:t>
            </a:r>
            <a:r>
              <a:rPr lang="zh-CN" altLang="en-US" sz="2400" dirty="0" smtClean="0"/>
              <a:t>提出了更高的要求</a:t>
            </a:r>
            <a:r>
              <a:rPr lang="zh-CN" altLang="zh-CN" sz="2400" dirty="0" smtClean="0"/>
              <a:t>，</a:t>
            </a:r>
            <a:r>
              <a:rPr lang="zh-CN" altLang="en-US" sz="2400" dirty="0" smtClean="0"/>
              <a:t>在</a:t>
            </a:r>
            <a:r>
              <a:rPr lang="zh-CN" altLang="zh-CN" sz="2400" dirty="0" smtClean="0"/>
              <a:t>生</a:t>
            </a:r>
            <a:r>
              <a:rPr lang="zh-CN" altLang="zh-CN" sz="2400" dirty="0"/>
              <a:t>均教育</a:t>
            </a:r>
            <a:r>
              <a:rPr lang="zh-CN" altLang="zh-CN" sz="2400" dirty="0" smtClean="0"/>
              <a:t>资源</a:t>
            </a:r>
            <a:r>
              <a:rPr lang="zh-CN" altLang="en-US" sz="2400" dirty="0" smtClean="0"/>
              <a:t>的</a:t>
            </a:r>
            <a:r>
              <a:rPr lang="zh-CN" altLang="zh-CN" sz="2400" dirty="0" smtClean="0"/>
              <a:t>下降</a:t>
            </a:r>
            <a:r>
              <a:rPr lang="zh-CN" altLang="en-US" sz="2400" dirty="0" smtClean="0"/>
              <a:t>的情况下如何保证研究生教育质量成为医学研究生培养院校面临的突出问题。</a:t>
            </a:r>
            <a:endParaRPr lang="en-US" altLang="zh-CN" sz="2400" dirty="0" smtClean="0"/>
          </a:p>
          <a:p>
            <a:pPr marL="0" indent="0">
              <a:buNone/>
            </a:pPr>
            <a:endParaRPr lang="zh-CN" altLang="en-US" dirty="0"/>
          </a:p>
        </p:txBody>
      </p:sp>
    </p:spTree>
    <p:extLst>
      <p:ext uri="{BB962C8B-B14F-4D97-AF65-F5344CB8AC3E}">
        <p14:creationId xmlns:p14="http://schemas.microsoft.com/office/powerpoint/2010/main" val="2807797440"/>
      </p:ext>
    </p:extLst>
  </p:cSld>
  <p:clrMapOvr>
    <a:masterClrMapping/>
  </p:clrMapOvr>
  <p:transition spd="slow"/>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3600" dirty="0"/>
              <a:t>二、面临的挑战</a:t>
            </a:r>
          </a:p>
        </p:txBody>
      </p:sp>
      <p:sp>
        <p:nvSpPr>
          <p:cNvPr id="3" name="内容占位符 2"/>
          <p:cNvSpPr>
            <a:spLocks noGrp="1"/>
          </p:cNvSpPr>
          <p:nvPr>
            <p:ph idx="1"/>
          </p:nvPr>
        </p:nvSpPr>
        <p:spPr>
          <a:xfrm>
            <a:off x="457642" y="1600201"/>
            <a:ext cx="8362830" cy="4525963"/>
          </a:xfrm>
        </p:spPr>
        <p:txBody>
          <a:bodyPr/>
          <a:lstStyle/>
          <a:p>
            <a:pPr marL="0" indent="0">
              <a:lnSpc>
                <a:spcPct val="150000"/>
              </a:lnSpc>
              <a:buNone/>
            </a:pPr>
            <a:r>
              <a:rPr lang="en-US" altLang="zh-CN" sz="2800" dirty="0" smtClean="0"/>
              <a:t>4.</a:t>
            </a:r>
            <a:r>
              <a:rPr lang="zh-CN" altLang="en-US" sz="2800" dirty="0" smtClean="0"/>
              <a:t>我国</a:t>
            </a:r>
            <a:r>
              <a:rPr lang="zh-CN" altLang="en-US" sz="2800" dirty="0"/>
              <a:t>目前人口与卫生人力资源配置比例并不</a:t>
            </a:r>
            <a:r>
              <a:rPr lang="zh-CN" altLang="en-US" sz="2800" dirty="0" smtClean="0"/>
              <a:t>低，人均卫生人力资源数已居中等发达国家水平，但</a:t>
            </a:r>
            <a:r>
              <a:rPr lang="zh-CN" altLang="en-US" sz="2800" dirty="0"/>
              <a:t>高质量医学人才的分布很不均衡</a:t>
            </a:r>
            <a:r>
              <a:rPr lang="zh-CN" altLang="en-US" sz="2800" dirty="0" smtClean="0"/>
              <a:t>。</a:t>
            </a:r>
            <a:endParaRPr lang="en-US" altLang="zh-CN" sz="2400" dirty="0" smtClean="0"/>
          </a:p>
          <a:p>
            <a:r>
              <a:rPr lang="zh-CN" altLang="en-US" sz="2400" dirty="0" smtClean="0"/>
              <a:t>在</a:t>
            </a:r>
            <a:r>
              <a:rPr lang="zh-CN" altLang="en-US" sz="2400" dirty="0"/>
              <a:t>卫生人员学历结构方面，发达国家多呈橄榄型，而我国呈三角形，整体学历偏</a:t>
            </a:r>
            <a:r>
              <a:rPr lang="zh-CN" altLang="en-US" sz="2400" dirty="0" smtClean="0"/>
              <a:t>低</a:t>
            </a:r>
            <a:r>
              <a:rPr lang="zh-CN" altLang="en-US" sz="2400" dirty="0"/>
              <a:t>。</a:t>
            </a:r>
            <a:endParaRPr lang="en-US" altLang="zh-CN" sz="2400" dirty="0"/>
          </a:p>
          <a:p>
            <a:r>
              <a:rPr lang="en-US" altLang="zh-CN" sz="2400" dirty="0" smtClean="0"/>
              <a:t>2012</a:t>
            </a:r>
            <a:r>
              <a:rPr lang="zh-CN" altLang="en-US" sz="2400" dirty="0" smtClean="0"/>
              <a:t>年，我国</a:t>
            </a:r>
            <a:r>
              <a:rPr lang="zh-CN" altLang="en-US" sz="2400" dirty="0"/>
              <a:t>卫生技术人员</a:t>
            </a:r>
            <a:r>
              <a:rPr lang="zh-CN" altLang="en-US" sz="2400" dirty="0" smtClean="0"/>
              <a:t>共</a:t>
            </a:r>
            <a:r>
              <a:rPr lang="en-US" altLang="zh-CN" sz="2400" dirty="0" smtClean="0"/>
              <a:t>861.6</a:t>
            </a:r>
            <a:r>
              <a:rPr lang="zh-CN" altLang="en-US" sz="2400" dirty="0" smtClean="0"/>
              <a:t>万</a:t>
            </a:r>
            <a:r>
              <a:rPr lang="zh-CN" altLang="en-US" sz="2400" dirty="0"/>
              <a:t>人，中专</a:t>
            </a:r>
            <a:r>
              <a:rPr lang="zh-CN" altLang="en-US" sz="2400" dirty="0" smtClean="0"/>
              <a:t>、大专</a:t>
            </a:r>
            <a:r>
              <a:rPr lang="zh-CN" altLang="en-US" sz="2400" dirty="0"/>
              <a:t>学历所占比例较高，分别为</a:t>
            </a:r>
            <a:r>
              <a:rPr lang="en-US" altLang="zh-CN" sz="2400" dirty="0" smtClean="0"/>
              <a:t>33.4%</a:t>
            </a:r>
            <a:r>
              <a:rPr lang="zh-CN" altLang="en-US" sz="2400" dirty="0" smtClean="0"/>
              <a:t>和</a:t>
            </a:r>
            <a:r>
              <a:rPr lang="en-US" altLang="zh-CN" sz="2400" dirty="0" smtClean="0"/>
              <a:t>37.0%</a:t>
            </a:r>
            <a:r>
              <a:rPr lang="zh-CN" altLang="en-US" sz="2400" dirty="0"/>
              <a:t>；本科学历占</a:t>
            </a:r>
            <a:r>
              <a:rPr lang="en-US" altLang="zh-CN" sz="2400" dirty="0" smtClean="0"/>
              <a:t>22.3%</a:t>
            </a:r>
            <a:r>
              <a:rPr lang="zh-CN" altLang="en-US" sz="2400" dirty="0"/>
              <a:t>；研究生学历</a:t>
            </a:r>
            <a:r>
              <a:rPr lang="zh-CN" altLang="en-US" sz="2400" dirty="0" smtClean="0"/>
              <a:t>仅占</a:t>
            </a:r>
            <a:r>
              <a:rPr lang="en-US" altLang="zh-CN" sz="2400" dirty="0" smtClean="0"/>
              <a:t>3.4%</a:t>
            </a:r>
            <a:r>
              <a:rPr lang="zh-CN" altLang="en-US" sz="2400" dirty="0" smtClean="0"/>
              <a:t>。</a:t>
            </a:r>
            <a:r>
              <a:rPr lang="zh-CN" altLang="en-US" sz="2400" dirty="0">
                <a:solidFill>
                  <a:srgbClr val="FF0000"/>
                </a:solidFill>
              </a:rPr>
              <a:t>我们不缺医生</a:t>
            </a:r>
            <a:r>
              <a:rPr lang="en-US" altLang="zh-CN" sz="2400" dirty="0">
                <a:solidFill>
                  <a:srgbClr val="FF0000"/>
                </a:solidFill>
              </a:rPr>
              <a:t>,</a:t>
            </a:r>
            <a:r>
              <a:rPr lang="zh-CN" altLang="en-US" sz="2400" dirty="0">
                <a:solidFill>
                  <a:srgbClr val="FF0000"/>
                </a:solidFill>
              </a:rPr>
              <a:t>而是缺高质量的医生。</a:t>
            </a:r>
            <a:endParaRPr lang="en-US" altLang="zh-CN" sz="2400" dirty="0" smtClean="0">
              <a:solidFill>
                <a:srgbClr val="FF0000"/>
              </a:solidFill>
            </a:endParaRPr>
          </a:p>
          <a:p>
            <a:r>
              <a:rPr lang="zh-CN" altLang="en-US" sz="2400" dirty="0"/>
              <a:t>优化医学教育结构的任务相当繁重，人才培养结构和办学层次还不能主动适应建立新的卫生服务模式的需要</a:t>
            </a:r>
            <a:r>
              <a:rPr lang="zh-CN" altLang="en-US" sz="2400" dirty="0" smtClean="0"/>
              <a:t>。</a:t>
            </a:r>
            <a:endParaRPr lang="zh-CN" altLang="en-US" sz="2400" dirty="0"/>
          </a:p>
          <a:p>
            <a:pPr marL="0" indent="0">
              <a:buNone/>
            </a:pPr>
            <a:endParaRPr lang="en-US" altLang="zh-CN" sz="2400" dirty="0"/>
          </a:p>
          <a:p>
            <a:endParaRPr lang="zh-CN" altLang="en-US" sz="2400" dirty="0"/>
          </a:p>
        </p:txBody>
      </p:sp>
    </p:spTree>
    <p:extLst>
      <p:ext uri="{BB962C8B-B14F-4D97-AF65-F5344CB8AC3E}">
        <p14:creationId xmlns:p14="http://schemas.microsoft.com/office/powerpoint/2010/main" val="4005705790"/>
      </p:ext>
    </p:extLst>
  </p:cSld>
  <p:clrMapOvr>
    <a:masterClrMapping/>
  </p:clrMapOvr>
  <p:transition spd="slow"/>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ctrTitle"/>
          </p:nvPr>
        </p:nvSpPr>
        <p:spPr>
          <a:xfrm>
            <a:off x="1" y="2130426"/>
            <a:ext cx="9324528" cy="1470025"/>
          </a:xfrm>
        </p:spPr>
        <p:txBody>
          <a:bodyPr/>
          <a:lstStyle/>
          <a:p>
            <a:r>
              <a:rPr lang="zh-CN" altLang="en-US" dirty="0" smtClean="0"/>
              <a:t>三、关于医学专业学位</a:t>
            </a:r>
            <a:r>
              <a:rPr lang="en-US" altLang="zh-CN" dirty="0" smtClean="0"/>
              <a:t/>
            </a:r>
            <a:br>
              <a:rPr lang="en-US" altLang="zh-CN" dirty="0" smtClean="0"/>
            </a:br>
            <a:r>
              <a:rPr lang="en-US" altLang="zh-CN" dirty="0" smtClean="0"/>
              <a:t>——</a:t>
            </a:r>
            <a:r>
              <a:rPr lang="zh-CN" altLang="en-US" dirty="0" smtClean="0"/>
              <a:t>以临床医学培养模式改革为例</a:t>
            </a:r>
            <a:endParaRPr lang="zh-CN" altLang="en-US" dirty="0"/>
          </a:p>
        </p:txBody>
      </p:sp>
    </p:spTree>
    <p:extLst>
      <p:ext uri="{BB962C8B-B14F-4D97-AF65-F5344CB8AC3E}">
        <p14:creationId xmlns:p14="http://schemas.microsoft.com/office/powerpoint/2010/main" val="3082921141"/>
      </p:ext>
    </p:extLst>
  </p:cSld>
  <p:clrMapOvr>
    <a:masterClrMapping/>
  </p:clrMapOvr>
  <p:transition spd="slow"/>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内容占位符 2"/>
          <p:cNvSpPr>
            <a:spLocks noGrp="1"/>
          </p:cNvSpPr>
          <p:nvPr>
            <p:ph idx="1"/>
          </p:nvPr>
        </p:nvSpPr>
        <p:spPr>
          <a:xfrm>
            <a:off x="428625" y="3929063"/>
            <a:ext cx="8501063" cy="2159000"/>
          </a:xfrm>
        </p:spPr>
        <p:txBody>
          <a:bodyPr/>
          <a:lstStyle/>
          <a:p>
            <a:pPr marL="342900" lvl="1" indent="-342900">
              <a:lnSpc>
                <a:spcPts val="2200"/>
              </a:lnSpc>
              <a:spcBef>
                <a:spcPts val="600"/>
              </a:spcBef>
              <a:spcAft>
                <a:spcPts val="600"/>
              </a:spcAft>
              <a:buSzPct val="70000"/>
              <a:buFont typeface="Arial" pitchFamily="34" charset="0"/>
              <a:buChar char="•"/>
              <a:defRPr/>
            </a:pPr>
            <a:r>
              <a:rPr lang="en-US" altLang="zh-CN" sz="2000" b="1" dirty="0" smtClean="0">
                <a:latin typeface="+mn-ea"/>
              </a:rPr>
              <a:t>1998</a:t>
            </a:r>
            <a:r>
              <a:rPr lang="zh-CN" altLang="en-US" sz="2000" b="1" dirty="0" smtClean="0">
                <a:latin typeface="+mn-ea"/>
              </a:rPr>
              <a:t>年   临床医学博士、硕士专业学位（含中医）</a:t>
            </a:r>
            <a:endParaRPr lang="en-US" altLang="zh-CN" sz="2000" b="1" dirty="0" smtClean="0">
              <a:latin typeface="+mn-ea"/>
            </a:endParaRPr>
          </a:p>
          <a:p>
            <a:pPr marL="342900" lvl="1" indent="-342900">
              <a:lnSpc>
                <a:spcPts val="2200"/>
              </a:lnSpc>
              <a:spcBef>
                <a:spcPts val="600"/>
              </a:spcBef>
              <a:spcAft>
                <a:spcPts val="600"/>
              </a:spcAft>
              <a:buSzPct val="70000"/>
              <a:buFont typeface="Arial" pitchFamily="34" charset="0"/>
              <a:buChar char="•"/>
              <a:defRPr/>
            </a:pPr>
            <a:r>
              <a:rPr lang="en-US" altLang="zh-CN" sz="2000" b="1" dirty="0" smtClean="0">
                <a:latin typeface="+mn-ea"/>
              </a:rPr>
              <a:t>2000</a:t>
            </a:r>
            <a:r>
              <a:rPr lang="zh-CN" altLang="en-US" sz="2000" b="1" dirty="0" smtClean="0">
                <a:latin typeface="+mn-ea"/>
              </a:rPr>
              <a:t>年   口腔医学博士、硕士专业学位</a:t>
            </a:r>
            <a:endParaRPr lang="en-US" altLang="zh-CN" sz="2000" b="1" dirty="0" smtClean="0">
              <a:latin typeface="+mn-ea"/>
            </a:endParaRPr>
          </a:p>
          <a:p>
            <a:pPr marL="342900" lvl="1" indent="-342900">
              <a:lnSpc>
                <a:spcPts val="2200"/>
              </a:lnSpc>
              <a:spcBef>
                <a:spcPts val="600"/>
              </a:spcBef>
              <a:spcAft>
                <a:spcPts val="600"/>
              </a:spcAft>
              <a:buSzPct val="70000"/>
              <a:buFont typeface="Arial" pitchFamily="34" charset="0"/>
              <a:buChar char="•"/>
              <a:defRPr/>
            </a:pPr>
            <a:r>
              <a:rPr lang="en-US" altLang="zh-CN" sz="2000" b="1" dirty="0" smtClean="0">
                <a:latin typeface="+mn-ea"/>
              </a:rPr>
              <a:t>2001</a:t>
            </a:r>
            <a:r>
              <a:rPr lang="zh-CN" altLang="en-US" sz="2000" b="1" dirty="0" smtClean="0">
                <a:latin typeface="+mn-ea"/>
              </a:rPr>
              <a:t>年   公共卫生硕士 </a:t>
            </a:r>
            <a:r>
              <a:rPr lang="en-US" altLang="zh-CN" sz="2000" b="1" dirty="0" smtClean="0">
                <a:latin typeface="+mn-ea"/>
              </a:rPr>
              <a:t>(MPH) </a:t>
            </a:r>
            <a:r>
              <a:rPr lang="zh-CN" altLang="en-US" sz="2000" b="1" dirty="0" smtClean="0">
                <a:latin typeface="+mn-ea"/>
              </a:rPr>
              <a:t>专业学位</a:t>
            </a:r>
            <a:endParaRPr lang="en-US" altLang="zh-CN" sz="2000" b="1" dirty="0" smtClean="0">
              <a:latin typeface="+mn-ea"/>
            </a:endParaRPr>
          </a:p>
          <a:p>
            <a:pPr marL="342900" lvl="1" indent="-342900">
              <a:lnSpc>
                <a:spcPts val="2200"/>
              </a:lnSpc>
              <a:spcBef>
                <a:spcPts val="600"/>
              </a:spcBef>
              <a:spcAft>
                <a:spcPts val="600"/>
              </a:spcAft>
              <a:buSzPct val="70000"/>
              <a:buFont typeface="Arial" pitchFamily="34" charset="0"/>
              <a:buChar char="•"/>
              <a:defRPr/>
            </a:pPr>
            <a:r>
              <a:rPr lang="en-US" altLang="zh-CN" sz="2000" b="1" dirty="0" smtClean="0">
                <a:latin typeface="+mn-ea"/>
              </a:rPr>
              <a:t>2009</a:t>
            </a:r>
            <a:r>
              <a:rPr lang="zh-CN" altLang="en-US" sz="2000" b="1" dirty="0" smtClean="0">
                <a:latin typeface="+mn-ea"/>
              </a:rPr>
              <a:t>年   全日制公共卫生硕士</a:t>
            </a:r>
            <a:endParaRPr lang="en-US" altLang="zh-CN" sz="2000" b="1" dirty="0" smtClean="0">
              <a:latin typeface="+mn-ea"/>
            </a:endParaRPr>
          </a:p>
          <a:p>
            <a:pPr marL="342900" lvl="1" indent="-342900">
              <a:lnSpc>
                <a:spcPts val="2200"/>
              </a:lnSpc>
              <a:spcBef>
                <a:spcPts val="600"/>
              </a:spcBef>
              <a:spcAft>
                <a:spcPts val="600"/>
              </a:spcAft>
              <a:buSzPct val="70000"/>
              <a:buFont typeface="Arial" pitchFamily="34" charset="0"/>
              <a:buChar char="•"/>
              <a:defRPr/>
            </a:pPr>
            <a:r>
              <a:rPr lang="en-US" altLang="zh-CN" sz="2000" b="1" dirty="0" smtClean="0">
                <a:latin typeface="+mn-ea"/>
              </a:rPr>
              <a:t>2011</a:t>
            </a:r>
            <a:r>
              <a:rPr lang="zh-CN" altLang="en-US" sz="2000" b="1" dirty="0" smtClean="0">
                <a:latin typeface="+mn-ea"/>
              </a:rPr>
              <a:t>年   药学、护理学</a:t>
            </a:r>
            <a:endParaRPr lang="en-US" altLang="zh-CN" sz="2000" b="1" dirty="0" smtClean="0">
              <a:latin typeface="+mn-ea"/>
            </a:endParaRPr>
          </a:p>
          <a:p>
            <a:pPr marL="342900" lvl="1" indent="-342900">
              <a:lnSpc>
                <a:spcPts val="2200"/>
              </a:lnSpc>
              <a:spcBef>
                <a:spcPts val="600"/>
              </a:spcBef>
              <a:spcAft>
                <a:spcPts val="600"/>
              </a:spcAft>
              <a:buSzPct val="70000"/>
              <a:buFont typeface="Arial" pitchFamily="34" charset="0"/>
              <a:buChar char="•"/>
              <a:defRPr/>
            </a:pPr>
            <a:r>
              <a:rPr lang="en-US" altLang="zh-CN" sz="2000" b="1" dirty="0" smtClean="0">
                <a:latin typeface="+mn-ea"/>
              </a:rPr>
              <a:t>2012</a:t>
            </a:r>
            <a:r>
              <a:rPr lang="zh-CN" altLang="en-US" sz="2000" b="1" dirty="0" smtClean="0">
                <a:latin typeface="+mn-ea"/>
              </a:rPr>
              <a:t>年   临床医学（全科医学领域）</a:t>
            </a:r>
            <a:r>
              <a:rPr lang="zh-CN" altLang="en-US" sz="2000" b="1" dirty="0">
                <a:latin typeface="+mn-ea"/>
              </a:rPr>
              <a:t>、</a:t>
            </a:r>
            <a:r>
              <a:rPr lang="zh-CN" altLang="en-US" sz="2000" b="1" dirty="0" smtClean="0">
                <a:latin typeface="+mn-ea"/>
              </a:rPr>
              <a:t>临床医学（临床病理学领域）</a:t>
            </a:r>
            <a:r>
              <a:rPr lang="en-US" altLang="zh-CN" sz="2400" dirty="0" smtClean="0">
                <a:latin typeface="华文新魏" pitchFamily="2" charset="-122"/>
                <a:ea typeface="华文新魏" pitchFamily="2" charset="-122"/>
              </a:rPr>
              <a:t>	</a:t>
            </a:r>
            <a:r>
              <a:rPr lang="en-US" altLang="zh-CN" sz="2000" b="1" dirty="0" smtClean="0">
                <a:solidFill>
                  <a:srgbClr val="002060"/>
                </a:solidFill>
              </a:rPr>
              <a:t>	</a:t>
            </a:r>
            <a:endParaRPr lang="en-US" altLang="zh-CN" sz="2000" b="1" dirty="0" smtClean="0"/>
          </a:p>
        </p:txBody>
      </p:sp>
      <p:pic>
        <p:nvPicPr>
          <p:cNvPr id="32771" name="Picture 2" descr="G:\述职\IMG.jpg"/>
          <p:cNvPicPr>
            <a:picLocks noChangeAspect="1" noChangeArrowheads="1"/>
          </p:cNvPicPr>
          <p:nvPr/>
        </p:nvPicPr>
        <p:blipFill>
          <a:blip r:embed="rId2"/>
          <a:srcRect/>
          <a:stretch>
            <a:fillRect/>
          </a:stretch>
        </p:blipFill>
        <p:spPr bwMode="auto">
          <a:xfrm>
            <a:off x="6308725" y="1836738"/>
            <a:ext cx="1503363" cy="2019300"/>
          </a:xfrm>
          <a:prstGeom prst="rect">
            <a:avLst/>
          </a:prstGeom>
          <a:noFill/>
          <a:ln w="9525">
            <a:noFill/>
            <a:miter lim="800000"/>
            <a:headEnd/>
            <a:tailEnd/>
          </a:ln>
        </p:spPr>
      </p:pic>
      <p:pic>
        <p:nvPicPr>
          <p:cNvPr id="32772" name="Picture 3" descr="G:\述职\教研[2009]1号_页面1.JPG"/>
          <p:cNvPicPr>
            <a:picLocks noChangeAspect="1" noChangeArrowheads="1"/>
          </p:cNvPicPr>
          <p:nvPr/>
        </p:nvPicPr>
        <p:blipFill>
          <a:blip r:embed="rId3"/>
          <a:srcRect/>
          <a:stretch>
            <a:fillRect/>
          </a:stretch>
        </p:blipFill>
        <p:spPr bwMode="auto">
          <a:xfrm>
            <a:off x="1133475" y="1766888"/>
            <a:ext cx="1590675" cy="2138362"/>
          </a:xfrm>
          <a:prstGeom prst="rect">
            <a:avLst/>
          </a:prstGeom>
          <a:noFill/>
          <a:ln w="9525">
            <a:noFill/>
            <a:miter lim="800000"/>
            <a:headEnd/>
            <a:tailEnd/>
          </a:ln>
        </p:spPr>
      </p:pic>
      <p:pic>
        <p:nvPicPr>
          <p:cNvPr id="32773" name="Picture 4" descr="G:\述职\教研[2010]2号_页面1.JPG"/>
          <p:cNvPicPr>
            <a:picLocks noChangeAspect="1" noChangeArrowheads="1"/>
          </p:cNvPicPr>
          <p:nvPr/>
        </p:nvPicPr>
        <p:blipFill>
          <a:blip r:embed="rId4"/>
          <a:srcRect l="4242" t="3592"/>
          <a:stretch>
            <a:fillRect/>
          </a:stretch>
        </p:blipFill>
        <p:spPr bwMode="auto">
          <a:xfrm>
            <a:off x="4670425" y="1911350"/>
            <a:ext cx="1438275" cy="1947863"/>
          </a:xfrm>
          <a:prstGeom prst="rect">
            <a:avLst/>
          </a:prstGeom>
          <a:noFill/>
          <a:ln w="9525">
            <a:noFill/>
            <a:miter lim="800000"/>
            <a:headEnd/>
            <a:tailEnd/>
          </a:ln>
        </p:spPr>
      </p:pic>
      <p:pic>
        <p:nvPicPr>
          <p:cNvPr id="32774" name="Picture 5" descr="G:\述职\学位[2011]11号_1.JPG"/>
          <p:cNvPicPr>
            <a:picLocks noChangeAspect="1" noChangeArrowheads="1"/>
          </p:cNvPicPr>
          <p:nvPr/>
        </p:nvPicPr>
        <p:blipFill>
          <a:blip r:embed="rId5"/>
          <a:srcRect/>
          <a:stretch>
            <a:fillRect/>
          </a:stretch>
        </p:blipFill>
        <p:spPr bwMode="auto">
          <a:xfrm>
            <a:off x="2862263" y="1646238"/>
            <a:ext cx="1590675" cy="2138362"/>
          </a:xfrm>
          <a:prstGeom prst="rect">
            <a:avLst/>
          </a:prstGeom>
          <a:noFill/>
          <a:ln w="9525">
            <a:noFill/>
            <a:miter lim="800000"/>
            <a:headEnd/>
            <a:tailEnd/>
          </a:ln>
        </p:spPr>
      </p:pic>
      <p:sp>
        <p:nvSpPr>
          <p:cNvPr id="32775" name="标题 1"/>
          <p:cNvSpPr txBox="1">
            <a:spLocks/>
          </p:cNvSpPr>
          <p:nvPr/>
        </p:nvSpPr>
        <p:spPr bwMode="auto">
          <a:xfrm>
            <a:off x="425177" y="152400"/>
            <a:ext cx="8229600" cy="1000125"/>
          </a:xfrm>
          <a:prstGeom prst="rect">
            <a:avLst/>
          </a:prstGeom>
          <a:noFill/>
          <a:ln w="9525">
            <a:noFill/>
            <a:miter lim="800000"/>
            <a:headEnd/>
            <a:tailEnd/>
          </a:ln>
        </p:spPr>
        <p:txBody>
          <a:bodyPr anchor="ctr"/>
          <a:lstStyle/>
          <a:p>
            <a:pPr algn="ctr" eaLnBrk="0" fontAlgn="base" hangingPunct="0">
              <a:spcBef>
                <a:spcPct val="0"/>
              </a:spcBef>
              <a:spcAft>
                <a:spcPct val="0"/>
              </a:spcAft>
            </a:pPr>
            <a:r>
              <a:rPr lang="zh-CN" altLang="en-US" sz="3600" dirty="0">
                <a:solidFill>
                  <a:schemeClr val="tx2"/>
                </a:solidFill>
                <a:latin typeface="+mj-lt"/>
                <a:ea typeface="+mj-ea"/>
                <a:cs typeface="+mj-cs"/>
              </a:rPr>
              <a:t>（一）医学专业学位概况</a:t>
            </a:r>
          </a:p>
        </p:txBody>
      </p:sp>
      <p:sp>
        <p:nvSpPr>
          <p:cNvPr id="32776" name="矩形 9"/>
          <p:cNvSpPr>
            <a:spLocks noChangeArrowheads="1"/>
          </p:cNvSpPr>
          <p:nvPr/>
        </p:nvSpPr>
        <p:spPr bwMode="auto">
          <a:xfrm>
            <a:off x="193675" y="1071563"/>
            <a:ext cx="8950325" cy="954087"/>
          </a:xfrm>
          <a:prstGeom prst="rect">
            <a:avLst/>
          </a:prstGeom>
          <a:noFill/>
          <a:ln w="9525">
            <a:noFill/>
            <a:miter lim="800000"/>
            <a:headEnd/>
            <a:tailEnd/>
          </a:ln>
        </p:spPr>
        <p:txBody>
          <a:bodyPr>
            <a:spAutoFit/>
          </a:bodyPr>
          <a:lstStyle/>
          <a:p>
            <a:r>
              <a:rPr lang="en-US" altLang="zh-CN" sz="2800" b="1" dirty="0">
                <a:solidFill>
                  <a:schemeClr val="tx2"/>
                </a:solidFill>
                <a:latin typeface="华文楷体" pitchFamily="2" charset="-122"/>
                <a:ea typeface="华文楷体" pitchFamily="2" charset="-122"/>
              </a:rPr>
              <a:t>《</a:t>
            </a:r>
            <a:r>
              <a:rPr lang="zh-CN" altLang="en-US" sz="2800" b="1" dirty="0">
                <a:solidFill>
                  <a:schemeClr val="tx2"/>
                </a:solidFill>
                <a:latin typeface="华文楷体" pitchFamily="2" charset="-122"/>
                <a:ea typeface="华文楷体" pitchFamily="2" charset="-122"/>
              </a:rPr>
              <a:t>国家中长期教育改革和发展规划纲要</a:t>
            </a:r>
            <a:r>
              <a:rPr lang="en-US" altLang="en-US" sz="2800" b="1" dirty="0">
                <a:solidFill>
                  <a:schemeClr val="tx2"/>
                </a:solidFill>
                <a:latin typeface="华文楷体" pitchFamily="2" charset="-122"/>
                <a:ea typeface="华文楷体" pitchFamily="2" charset="-122"/>
              </a:rPr>
              <a:t>(2010-2020</a:t>
            </a:r>
            <a:r>
              <a:rPr lang="zh-CN" altLang="en-US" sz="2800" b="1" dirty="0">
                <a:solidFill>
                  <a:schemeClr val="tx2"/>
                </a:solidFill>
                <a:latin typeface="华文楷体" pitchFamily="2" charset="-122"/>
                <a:ea typeface="华文楷体" pitchFamily="2" charset="-122"/>
              </a:rPr>
              <a:t>年</a:t>
            </a:r>
            <a:r>
              <a:rPr lang="en-US" altLang="en-US" sz="2800" b="1" dirty="0">
                <a:solidFill>
                  <a:schemeClr val="tx2"/>
                </a:solidFill>
                <a:latin typeface="华文楷体" pitchFamily="2" charset="-122"/>
                <a:ea typeface="华文楷体" pitchFamily="2" charset="-122"/>
              </a:rPr>
              <a:t>)</a:t>
            </a:r>
            <a:r>
              <a:rPr lang="en-US" altLang="zh-CN" sz="2800" b="1" dirty="0">
                <a:solidFill>
                  <a:schemeClr val="tx2"/>
                </a:solidFill>
                <a:latin typeface="华文楷体" pitchFamily="2" charset="-122"/>
                <a:ea typeface="华文楷体" pitchFamily="2" charset="-122"/>
              </a:rPr>
              <a:t>》</a:t>
            </a:r>
          </a:p>
          <a:p>
            <a:r>
              <a:rPr lang="en-US" altLang="zh-CN" sz="2800" b="1" dirty="0">
                <a:solidFill>
                  <a:schemeClr val="tx2"/>
                </a:solidFill>
                <a:latin typeface="华文楷体" pitchFamily="2" charset="-122"/>
                <a:ea typeface="华文楷体" pitchFamily="2" charset="-122"/>
              </a:rPr>
              <a:t>	 </a:t>
            </a:r>
            <a:r>
              <a:rPr lang="zh-CN" altLang="en-US" sz="2800" b="1" dirty="0">
                <a:solidFill>
                  <a:schemeClr val="tx2"/>
                </a:solidFill>
                <a:latin typeface="华文楷体" pitchFamily="2" charset="-122"/>
                <a:ea typeface="华文楷体" pitchFamily="2" charset="-122"/>
              </a:rPr>
              <a:t>“加快发展专业学位研究生教育。”</a:t>
            </a:r>
            <a:endParaRPr lang="en-US" altLang="zh-CN" sz="2800" b="1" dirty="0">
              <a:solidFill>
                <a:schemeClr val="tx2"/>
              </a:solidFill>
              <a:latin typeface="华文楷体" pitchFamily="2" charset="-122"/>
              <a:ea typeface="华文楷体" pitchFamily="2" charset="-122"/>
            </a:endParaRPr>
          </a:p>
        </p:txBody>
      </p:sp>
    </p:spTree>
  </p:cSld>
  <p:clrMapOvr>
    <a:masterClrMapping/>
  </p:clrMapOvr>
  <p:transition spd="slow"/>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42" name="Rectangle 2"/>
          <p:cNvSpPr>
            <a:spLocks noGrp="1" noChangeArrowheads="1"/>
          </p:cNvSpPr>
          <p:nvPr>
            <p:ph type="title" idx="4294967295"/>
          </p:nvPr>
        </p:nvSpPr>
        <p:spPr>
          <a:xfrm>
            <a:off x="428596" y="214290"/>
            <a:ext cx="8586790" cy="1143000"/>
          </a:xfrm>
          <a:prstGeom prst="rect">
            <a:avLst/>
          </a:prstGeom>
        </p:spPr>
        <p:txBody>
          <a:bodyPr/>
          <a:lstStyle/>
          <a:p>
            <a:r>
              <a:rPr lang="zh-CN" altLang="en-US" sz="3600" dirty="0" smtClean="0"/>
              <a:t>（二）美国和中国医学学制区别</a:t>
            </a:r>
            <a:endParaRPr lang="zh-CN" altLang="en-US" sz="3600" kern="1200" dirty="0" smtClean="0"/>
          </a:p>
        </p:txBody>
      </p:sp>
      <p:grpSp>
        <p:nvGrpSpPr>
          <p:cNvPr id="65" name="组合 64"/>
          <p:cNvGrpSpPr/>
          <p:nvPr/>
        </p:nvGrpSpPr>
        <p:grpSpPr>
          <a:xfrm>
            <a:off x="142844" y="1428736"/>
            <a:ext cx="8715436" cy="4811759"/>
            <a:chOff x="142844" y="1428736"/>
            <a:chExt cx="8715436" cy="4811759"/>
          </a:xfrm>
        </p:grpSpPr>
        <p:grpSp>
          <p:nvGrpSpPr>
            <p:cNvPr id="50" name="组合 49"/>
            <p:cNvGrpSpPr/>
            <p:nvPr/>
          </p:nvGrpSpPr>
          <p:grpSpPr>
            <a:xfrm>
              <a:off x="142844" y="1428736"/>
              <a:ext cx="8501122" cy="1362686"/>
              <a:chOff x="142844" y="1857364"/>
              <a:chExt cx="8501122" cy="1362686"/>
            </a:xfrm>
          </p:grpSpPr>
          <p:sp>
            <p:nvSpPr>
              <p:cNvPr id="41" name="TextBox 40"/>
              <p:cNvSpPr txBox="1"/>
              <p:nvPr/>
            </p:nvSpPr>
            <p:spPr>
              <a:xfrm>
                <a:off x="2058681" y="1883231"/>
                <a:ext cx="2016500" cy="1331848"/>
              </a:xfrm>
              <a:prstGeom prst="rect">
                <a:avLst/>
              </a:prstGeom>
              <a:noFill/>
              <a:ln w="19050">
                <a:solidFill>
                  <a:srgbClr val="FF9900"/>
                </a:solidFill>
              </a:ln>
            </p:spPr>
            <p:txBody>
              <a:bodyPr wrap="square" rtlCol="0">
                <a:noAutofit/>
              </a:bodyPr>
              <a:lstStyle/>
              <a:p>
                <a:pPr algn="ctr"/>
                <a:r>
                  <a:rPr lang="en-US" altLang="zh-CN" sz="2800" dirty="0" smtClean="0">
                    <a:latin typeface="黑体" pitchFamily="2" charset="-122"/>
                    <a:ea typeface="黑体" pitchFamily="2" charset="-122"/>
                  </a:rPr>
                  <a:t>4</a:t>
                </a:r>
                <a:r>
                  <a:rPr lang="zh-CN" altLang="en-US" sz="2800" dirty="0" smtClean="0">
                    <a:latin typeface="黑体" pitchFamily="2" charset="-122"/>
                    <a:ea typeface="黑体" pitchFamily="2" charset="-122"/>
                  </a:rPr>
                  <a:t>年本科</a:t>
                </a:r>
                <a:endParaRPr lang="en-US" altLang="zh-CN" sz="2800" dirty="0" smtClean="0">
                  <a:latin typeface="黑体" pitchFamily="2" charset="-122"/>
                  <a:ea typeface="黑体" pitchFamily="2" charset="-122"/>
                </a:endParaRPr>
              </a:p>
              <a:p>
                <a:pPr algn="ctr"/>
                <a:r>
                  <a:rPr lang="zh-CN" altLang="en-US" sz="2800" dirty="0" smtClean="0">
                    <a:latin typeface="黑体" pitchFamily="2" charset="-122"/>
                    <a:ea typeface="黑体" pitchFamily="2" charset="-122"/>
                  </a:rPr>
                  <a:t>通识教育</a:t>
                </a:r>
                <a:endParaRPr lang="zh-CN" altLang="en-US" sz="2800" dirty="0">
                  <a:latin typeface="黑体" pitchFamily="2" charset="-122"/>
                  <a:ea typeface="黑体" pitchFamily="2" charset="-122"/>
                </a:endParaRPr>
              </a:p>
            </p:txBody>
          </p:sp>
          <p:sp>
            <p:nvSpPr>
              <p:cNvPr id="42" name="TextBox 41"/>
              <p:cNvSpPr txBox="1"/>
              <p:nvPr/>
            </p:nvSpPr>
            <p:spPr>
              <a:xfrm>
                <a:off x="4516797" y="1857364"/>
                <a:ext cx="1841153" cy="1357322"/>
              </a:xfrm>
              <a:prstGeom prst="rect">
                <a:avLst/>
              </a:prstGeom>
              <a:noFill/>
              <a:ln w="19050">
                <a:solidFill>
                  <a:srgbClr val="FF9900"/>
                </a:solidFill>
              </a:ln>
            </p:spPr>
            <p:txBody>
              <a:bodyPr wrap="square" rtlCol="0">
                <a:noAutofit/>
              </a:bodyPr>
              <a:lstStyle/>
              <a:p>
                <a:pPr algn="ctr"/>
                <a:r>
                  <a:rPr lang="en-US" altLang="zh-CN" sz="2200" dirty="0" smtClean="0">
                    <a:latin typeface="黑体" pitchFamily="2" charset="-122"/>
                    <a:ea typeface="黑体" pitchFamily="2" charset="-122"/>
                  </a:rPr>
                  <a:t>4</a:t>
                </a:r>
                <a:r>
                  <a:rPr lang="zh-CN" altLang="en-US" sz="2200" dirty="0" smtClean="0">
                    <a:latin typeface="黑体" pitchFamily="2" charset="-122"/>
                    <a:ea typeface="黑体" pitchFamily="2" charset="-122"/>
                  </a:rPr>
                  <a:t>年医学专业学位教育（</a:t>
                </a:r>
                <a:r>
                  <a:rPr lang="en-US" altLang="zh-CN" sz="2200" dirty="0" smtClean="0">
                    <a:latin typeface="黑体" pitchFamily="2" charset="-122"/>
                    <a:ea typeface="黑体" pitchFamily="2" charset="-122"/>
                  </a:rPr>
                  <a:t>MD</a:t>
                </a:r>
                <a:r>
                  <a:rPr lang="zh-CN" altLang="en-US" sz="2200" dirty="0" smtClean="0">
                    <a:latin typeface="黑体" pitchFamily="2" charset="-122"/>
                    <a:ea typeface="黑体" pitchFamily="2" charset="-122"/>
                  </a:rPr>
                  <a:t>）</a:t>
                </a:r>
                <a:endParaRPr lang="zh-CN" altLang="en-US" sz="2200" dirty="0">
                  <a:latin typeface="黑体" pitchFamily="2" charset="-122"/>
                  <a:ea typeface="黑体" pitchFamily="2" charset="-122"/>
                </a:endParaRPr>
              </a:p>
            </p:txBody>
          </p:sp>
          <p:sp>
            <p:nvSpPr>
              <p:cNvPr id="43" name="TextBox 42"/>
              <p:cNvSpPr txBox="1"/>
              <p:nvPr/>
            </p:nvSpPr>
            <p:spPr>
              <a:xfrm>
                <a:off x="6715140" y="1857364"/>
                <a:ext cx="1928826" cy="1362686"/>
              </a:xfrm>
              <a:prstGeom prst="rect">
                <a:avLst/>
              </a:prstGeom>
              <a:noFill/>
              <a:ln w="19050">
                <a:solidFill>
                  <a:srgbClr val="FF9900"/>
                </a:solidFill>
              </a:ln>
            </p:spPr>
            <p:txBody>
              <a:bodyPr wrap="square" rtlCol="0">
                <a:noAutofit/>
              </a:bodyPr>
              <a:lstStyle/>
              <a:p>
                <a:pPr algn="ctr"/>
                <a:r>
                  <a:rPr lang="en-US" altLang="zh-CN" sz="2200" dirty="0" smtClean="0">
                    <a:latin typeface="黑体" pitchFamily="2" charset="-122"/>
                    <a:ea typeface="黑体" pitchFamily="2" charset="-122"/>
                  </a:rPr>
                  <a:t>3—6</a:t>
                </a:r>
                <a:r>
                  <a:rPr lang="zh-CN" altLang="en-US" sz="2200" dirty="0" smtClean="0">
                    <a:latin typeface="黑体" pitchFamily="2" charset="-122"/>
                    <a:ea typeface="黑体" pitchFamily="2" charset="-122"/>
                  </a:rPr>
                  <a:t>年住院医师及专科医师规范化培训</a:t>
                </a:r>
                <a:endParaRPr lang="zh-CN" altLang="en-US" sz="2200" dirty="0">
                  <a:latin typeface="黑体" pitchFamily="2" charset="-122"/>
                  <a:ea typeface="黑体" pitchFamily="2" charset="-122"/>
                </a:endParaRPr>
              </a:p>
            </p:txBody>
          </p:sp>
          <p:sp>
            <p:nvSpPr>
              <p:cNvPr id="44" name="TextBox 43"/>
              <p:cNvSpPr txBox="1"/>
              <p:nvPr/>
            </p:nvSpPr>
            <p:spPr>
              <a:xfrm>
                <a:off x="4000496" y="2268486"/>
                <a:ext cx="571504" cy="523220"/>
              </a:xfrm>
              <a:prstGeom prst="rect">
                <a:avLst/>
              </a:prstGeom>
              <a:noFill/>
            </p:spPr>
            <p:txBody>
              <a:bodyPr wrap="square" rtlCol="0">
                <a:spAutoFit/>
              </a:bodyPr>
              <a:lstStyle/>
              <a:p>
                <a:r>
                  <a:rPr lang="zh-CN" altLang="en-US" sz="2800" dirty="0" smtClean="0"/>
                  <a:t>＋</a:t>
                </a:r>
                <a:endParaRPr lang="zh-CN" altLang="en-US" sz="2800" dirty="0"/>
              </a:p>
            </p:txBody>
          </p:sp>
          <p:sp>
            <p:nvSpPr>
              <p:cNvPr id="45" name="TextBox 44"/>
              <p:cNvSpPr txBox="1"/>
              <p:nvPr/>
            </p:nvSpPr>
            <p:spPr>
              <a:xfrm>
                <a:off x="6286512" y="2285992"/>
                <a:ext cx="571504" cy="523220"/>
              </a:xfrm>
              <a:prstGeom prst="rect">
                <a:avLst/>
              </a:prstGeom>
              <a:noFill/>
            </p:spPr>
            <p:txBody>
              <a:bodyPr wrap="square" rtlCol="0">
                <a:spAutoFit/>
              </a:bodyPr>
              <a:lstStyle/>
              <a:p>
                <a:r>
                  <a:rPr lang="zh-CN" altLang="en-US" sz="2800" dirty="0" smtClean="0"/>
                  <a:t>＋</a:t>
                </a:r>
                <a:endParaRPr lang="zh-CN" altLang="en-US" sz="2800" dirty="0"/>
              </a:p>
            </p:txBody>
          </p:sp>
          <p:sp>
            <p:nvSpPr>
              <p:cNvPr id="47" name="TextBox 46"/>
              <p:cNvSpPr txBox="1"/>
              <p:nvPr/>
            </p:nvSpPr>
            <p:spPr>
              <a:xfrm>
                <a:off x="142844" y="2262838"/>
                <a:ext cx="1214446" cy="523220"/>
              </a:xfrm>
              <a:prstGeom prst="rect">
                <a:avLst/>
              </a:prstGeom>
              <a:noFill/>
            </p:spPr>
            <p:txBody>
              <a:bodyPr wrap="square" rtlCol="0">
                <a:spAutoFit/>
              </a:bodyPr>
              <a:lstStyle/>
              <a:p>
                <a:r>
                  <a:rPr lang="zh-CN" altLang="en-US" sz="2800" b="1" dirty="0" smtClean="0">
                    <a:latin typeface="黑体" pitchFamily="2" charset="-122"/>
                    <a:ea typeface="黑体" pitchFamily="2" charset="-122"/>
                  </a:rPr>
                  <a:t>美国</a:t>
                </a:r>
                <a:endParaRPr lang="zh-CN" altLang="en-US" sz="2800" b="1" dirty="0">
                  <a:latin typeface="黑体" pitchFamily="2" charset="-122"/>
                  <a:ea typeface="黑体" pitchFamily="2" charset="-122"/>
                </a:endParaRPr>
              </a:p>
            </p:txBody>
          </p:sp>
          <p:sp>
            <p:nvSpPr>
              <p:cNvPr id="48" name="TextBox 47"/>
              <p:cNvSpPr txBox="1"/>
              <p:nvPr/>
            </p:nvSpPr>
            <p:spPr>
              <a:xfrm>
                <a:off x="928662" y="2262838"/>
                <a:ext cx="1214446" cy="523220"/>
              </a:xfrm>
              <a:prstGeom prst="rect">
                <a:avLst/>
              </a:prstGeom>
              <a:noFill/>
            </p:spPr>
            <p:txBody>
              <a:bodyPr wrap="square" rtlCol="0">
                <a:spAutoFit/>
              </a:bodyPr>
              <a:lstStyle/>
              <a:p>
                <a:r>
                  <a:rPr lang="zh-CN" altLang="en-US" sz="2800" b="1" dirty="0" smtClean="0">
                    <a:latin typeface="黑体" pitchFamily="2" charset="-122"/>
                    <a:ea typeface="黑体" pitchFamily="2" charset="-122"/>
                  </a:rPr>
                  <a:t>高中</a:t>
                </a:r>
              </a:p>
            </p:txBody>
          </p:sp>
          <p:sp>
            <p:nvSpPr>
              <p:cNvPr id="49" name="TextBox 48"/>
              <p:cNvSpPr txBox="1"/>
              <p:nvPr/>
            </p:nvSpPr>
            <p:spPr>
              <a:xfrm>
                <a:off x="1643042" y="2285992"/>
                <a:ext cx="571504" cy="523220"/>
              </a:xfrm>
              <a:prstGeom prst="rect">
                <a:avLst/>
              </a:prstGeom>
              <a:noFill/>
            </p:spPr>
            <p:txBody>
              <a:bodyPr wrap="square" rtlCol="0">
                <a:spAutoFit/>
              </a:bodyPr>
              <a:lstStyle/>
              <a:p>
                <a:r>
                  <a:rPr lang="zh-CN" altLang="en-US" sz="2800" dirty="0" smtClean="0"/>
                  <a:t>→</a:t>
                </a:r>
                <a:endParaRPr lang="zh-CN" altLang="en-US" sz="2800" dirty="0"/>
              </a:p>
            </p:txBody>
          </p:sp>
        </p:grpSp>
        <p:grpSp>
          <p:nvGrpSpPr>
            <p:cNvPr id="51" name="组合 50"/>
            <p:cNvGrpSpPr/>
            <p:nvPr/>
          </p:nvGrpSpPr>
          <p:grpSpPr>
            <a:xfrm>
              <a:off x="142844" y="3352198"/>
              <a:ext cx="6286544" cy="1362686"/>
              <a:chOff x="142844" y="1857364"/>
              <a:chExt cx="6286544" cy="1362686"/>
            </a:xfrm>
          </p:grpSpPr>
          <p:sp>
            <p:nvSpPr>
              <p:cNvPr id="52" name="TextBox 51"/>
              <p:cNvSpPr txBox="1"/>
              <p:nvPr/>
            </p:nvSpPr>
            <p:spPr>
              <a:xfrm>
                <a:off x="2058681" y="1883231"/>
                <a:ext cx="2016500" cy="1331848"/>
              </a:xfrm>
              <a:prstGeom prst="rect">
                <a:avLst/>
              </a:prstGeom>
              <a:noFill/>
              <a:ln w="19050">
                <a:solidFill>
                  <a:srgbClr val="FF9900"/>
                </a:solidFill>
              </a:ln>
            </p:spPr>
            <p:txBody>
              <a:bodyPr wrap="square" rtlCol="0">
                <a:noAutofit/>
              </a:bodyPr>
              <a:lstStyle/>
              <a:p>
                <a:pPr algn="ctr"/>
                <a:r>
                  <a:rPr lang="en-US" altLang="zh-CN" sz="2800" dirty="0" smtClean="0">
                    <a:latin typeface="黑体" pitchFamily="2" charset="-122"/>
                    <a:ea typeface="黑体" pitchFamily="2" charset="-122"/>
                  </a:rPr>
                  <a:t>5</a:t>
                </a:r>
                <a:r>
                  <a:rPr lang="zh-CN" altLang="en-US" sz="2800" dirty="0" smtClean="0">
                    <a:latin typeface="黑体" pitchFamily="2" charset="-122"/>
                    <a:ea typeface="黑体" pitchFamily="2" charset="-122"/>
                  </a:rPr>
                  <a:t>年本科</a:t>
                </a:r>
                <a:endParaRPr lang="en-US" altLang="zh-CN" sz="2800" dirty="0" smtClean="0">
                  <a:latin typeface="黑体" pitchFamily="2" charset="-122"/>
                  <a:ea typeface="黑体" pitchFamily="2" charset="-122"/>
                </a:endParaRPr>
              </a:p>
              <a:p>
                <a:pPr algn="ctr"/>
                <a:r>
                  <a:rPr lang="zh-CN" altLang="en-US" sz="2800" dirty="0" smtClean="0">
                    <a:latin typeface="黑体" pitchFamily="2" charset="-122"/>
                    <a:ea typeface="黑体" pitchFamily="2" charset="-122"/>
                  </a:rPr>
                  <a:t>医学教育</a:t>
                </a:r>
                <a:endParaRPr lang="en-US" altLang="zh-CN" sz="2800" dirty="0" smtClean="0">
                  <a:latin typeface="黑体" pitchFamily="2" charset="-122"/>
                  <a:ea typeface="黑体" pitchFamily="2" charset="-122"/>
                </a:endParaRPr>
              </a:p>
              <a:p>
                <a:pPr algn="ctr"/>
                <a:r>
                  <a:rPr lang="zh-CN" altLang="en-US" sz="2800" dirty="0" smtClean="0">
                    <a:latin typeface="黑体" pitchFamily="2" charset="-122"/>
                    <a:ea typeface="黑体" pitchFamily="2" charset="-122"/>
                  </a:rPr>
                  <a:t>学士学位</a:t>
                </a:r>
                <a:endParaRPr lang="zh-CN" altLang="en-US" sz="2800" dirty="0">
                  <a:latin typeface="黑体" pitchFamily="2" charset="-122"/>
                  <a:ea typeface="黑体" pitchFamily="2" charset="-122"/>
                </a:endParaRPr>
              </a:p>
            </p:txBody>
          </p:sp>
          <p:sp>
            <p:nvSpPr>
              <p:cNvPr id="54" name="TextBox 53"/>
              <p:cNvSpPr txBox="1"/>
              <p:nvPr/>
            </p:nvSpPr>
            <p:spPr>
              <a:xfrm>
                <a:off x="4500562" y="1857364"/>
                <a:ext cx="1928826" cy="1362686"/>
              </a:xfrm>
              <a:prstGeom prst="rect">
                <a:avLst/>
              </a:prstGeom>
              <a:noFill/>
              <a:ln w="19050">
                <a:solidFill>
                  <a:srgbClr val="FF9900"/>
                </a:solidFill>
              </a:ln>
            </p:spPr>
            <p:txBody>
              <a:bodyPr wrap="square" rtlCol="0">
                <a:noAutofit/>
              </a:bodyPr>
              <a:lstStyle/>
              <a:p>
                <a:pPr algn="ctr"/>
                <a:r>
                  <a:rPr lang="en-US" altLang="zh-CN" sz="2200" dirty="0" smtClean="0">
                    <a:latin typeface="黑体" pitchFamily="2" charset="-122"/>
                    <a:ea typeface="黑体" pitchFamily="2" charset="-122"/>
                  </a:rPr>
                  <a:t>3—6</a:t>
                </a:r>
                <a:r>
                  <a:rPr lang="zh-CN" altLang="en-US" sz="2200" dirty="0" smtClean="0">
                    <a:latin typeface="黑体" pitchFamily="2" charset="-122"/>
                    <a:ea typeface="黑体" pitchFamily="2" charset="-122"/>
                  </a:rPr>
                  <a:t>年住院医师及专科医师规范化培训</a:t>
                </a:r>
                <a:endParaRPr lang="zh-CN" altLang="en-US" sz="2200" dirty="0">
                  <a:latin typeface="黑体" pitchFamily="2" charset="-122"/>
                  <a:ea typeface="黑体" pitchFamily="2" charset="-122"/>
                </a:endParaRPr>
              </a:p>
            </p:txBody>
          </p:sp>
          <p:sp>
            <p:nvSpPr>
              <p:cNvPr id="55" name="TextBox 54"/>
              <p:cNvSpPr txBox="1"/>
              <p:nvPr/>
            </p:nvSpPr>
            <p:spPr>
              <a:xfrm>
                <a:off x="4000496" y="2268486"/>
                <a:ext cx="571504" cy="523220"/>
              </a:xfrm>
              <a:prstGeom prst="rect">
                <a:avLst/>
              </a:prstGeom>
              <a:noFill/>
            </p:spPr>
            <p:txBody>
              <a:bodyPr wrap="square" rtlCol="0">
                <a:spAutoFit/>
              </a:bodyPr>
              <a:lstStyle/>
              <a:p>
                <a:r>
                  <a:rPr lang="zh-CN" altLang="en-US" sz="2800" dirty="0" smtClean="0"/>
                  <a:t>＋</a:t>
                </a:r>
                <a:endParaRPr lang="zh-CN" altLang="en-US" sz="2800" dirty="0"/>
              </a:p>
            </p:txBody>
          </p:sp>
          <p:sp>
            <p:nvSpPr>
              <p:cNvPr id="57" name="TextBox 56"/>
              <p:cNvSpPr txBox="1"/>
              <p:nvPr/>
            </p:nvSpPr>
            <p:spPr>
              <a:xfrm>
                <a:off x="142844" y="2262838"/>
                <a:ext cx="1214446" cy="523220"/>
              </a:xfrm>
              <a:prstGeom prst="rect">
                <a:avLst/>
              </a:prstGeom>
              <a:noFill/>
            </p:spPr>
            <p:txBody>
              <a:bodyPr wrap="square" rtlCol="0">
                <a:spAutoFit/>
              </a:bodyPr>
              <a:lstStyle/>
              <a:p>
                <a:r>
                  <a:rPr lang="zh-CN" altLang="en-US" sz="2800" b="1" dirty="0" smtClean="0">
                    <a:latin typeface="黑体" pitchFamily="2" charset="-122"/>
                    <a:ea typeface="黑体" pitchFamily="2" charset="-122"/>
                  </a:rPr>
                  <a:t>中国</a:t>
                </a:r>
                <a:endParaRPr lang="zh-CN" altLang="en-US" sz="2800" b="1" dirty="0">
                  <a:latin typeface="黑体" pitchFamily="2" charset="-122"/>
                  <a:ea typeface="黑体" pitchFamily="2" charset="-122"/>
                </a:endParaRPr>
              </a:p>
            </p:txBody>
          </p:sp>
          <p:sp>
            <p:nvSpPr>
              <p:cNvPr id="58" name="TextBox 57"/>
              <p:cNvSpPr txBox="1"/>
              <p:nvPr/>
            </p:nvSpPr>
            <p:spPr>
              <a:xfrm>
                <a:off x="928662" y="2262838"/>
                <a:ext cx="1214446" cy="523220"/>
              </a:xfrm>
              <a:prstGeom prst="rect">
                <a:avLst/>
              </a:prstGeom>
              <a:noFill/>
            </p:spPr>
            <p:txBody>
              <a:bodyPr wrap="square" rtlCol="0">
                <a:spAutoFit/>
              </a:bodyPr>
              <a:lstStyle/>
              <a:p>
                <a:r>
                  <a:rPr lang="zh-CN" altLang="en-US" sz="2800" b="1" dirty="0" smtClean="0">
                    <a:latin typeface="黑体" pitchFamily="2" charset="-122"/>
                    <a:ea typeface="黑体" pitchFamily="2" charset="-122"/>
                  </a:rPr>
                  <a:t>高中</a:t>
                </a:r>
              </a:p>
            </p:txBody>
          </p:sp>
          <p:sp>
            <p:nvSpPr>
              <p:cNvPr id="59" name="TextBox 58"/>
              <p:cNvSpPr txBox="1"/>
              <p:nvPr/>
            </p:nvSpPr>
            <p:spPr>
              <a:xfrm>
                <a:off x="1643042" y="2285992"/>
                <a:ext cx="571504" cy="523220"/>
              </a:xfrm>
              <a:prstGeom prst="rect">
                <a:avLst/>
              </a:prstGeom>
              <a:noFill/>
            </p:spPr>
            <p:txBody>
              <a:bodyPr wrap="square" rtlCol="0">
                <a:spAutoFit/>
              </a:bodyPr>
              <a:lstStyle/>
              <a:p>
                <a:r>
                  <a:rPr lang="zh-CN" altLang="en-US" sz="2800" dirty="0" smtClean="0"/>
                  <a:t>→</a:t>
                </a:r>
                <a:endParaRPr lang="zh-CN" altLang="en-US" sz="2800" dirty="0"/>
              </a:p>
            </p:txBody>
          </p:sp>
        </p:grpSp>
        <p:sp>
          <p:nvSpPr>
            <p:cNvPr id="60" name="TextBox 59"/>
            <p:cNvSpPr txBox="1"/>
            <p:nvPr/>
          </p:nvSpPr>
          <p:spPr>
            <a:xfrm>
              <a:off x="4357686" y="5286388"/>
              <a:ext cx="4500594" cy="954107"/>
            </a:xfrm>
            <a:prstGeom prst="rect">
              <a:avLst/>
            </a:prstGeom>
            <a:noFill/>
            <a:ln>
              <a:solidFill>
                <a:schemeClr val="bg1">
                  <a:lumMod val="85000"/>
                </a:schemeClr>
              </a:solidFill>
            </a:ln>
          </p:spPr>
          <p:txBody>
            <a:bodyPr wrap="square" rtlCol="0">
              <a:spAutoFit/>
            </a:bodyPr>
            <a:lstStyle/>
            <a:p>
              <a:pPr algn="ctr"/>
              <a:r>
                <a:rPr lang="zh-CN" altLang="en-US" sz="2800" b="1" dirty="0" smtClean="0">
                  <a:solidFill>
                    <a:srgbClr val="C00000"/>
                  </a:solidFill>
                  <a:latin typeface="黑体" pitchFamily="2" charset="-122"/>
                  <a:ea typeface="黑体" pitchFamily="2" charset="-122"/>
                </a:rPr>
                <a:t>自</a:t>
              </a:r>
              <a:r>
                <a:rPr lang="en-US" altLang="zh-CN" sz="2800" b="1" dirty="0" smtClean="0">
                  <a:solidFill>
                    <a:srgbClr val="C00000"/>
                  </a:solidFill>
                  <a:latin typeface="黑体" pitchFamily="2" charset="-122"/>
                  <a:ea typeface="黑体" pitchFamily="2" charset="-122"/>
                </a:rPr>
                <a:t>90</a:t>
              </a:r>
              <a:r>
                <a:rPr lang="zh-CN" altLang="en-US" sz="2800" b="1" dirty="0" smtClean="0">
                  <a:solidFill>
                    <a:srgbClr val="C00000"/>
                  </a:solidFill>
                  <a:latin typeface="黑体" pitchFamily="2" charset="-122"/>
                  <a:ea typeface="黑体" pitchFamily="2" charset="-122"/>
                </a:rPr>
                <a:t>年代被专业学位取代</a:t>
              </a:r>
              <a:endParaRPr lang="en-US" altLang="zh-CN" sz="2800" b="1" dirty="0" smtClean="0">
                <a:solidFill>
                  <a:srgbClr val="C00000"/>
                </a:solidFill>
                <a:latin typeface="黑体" pitchFamily="2" charset="-122"/>
                <a:ea typeface="黑体" pitchFamily="2" charset="-122"/>
              </a:endParaRPr>
            </a:p>
            <a:p>
              <a:pPr algn="ctr"/>
              <a:r>
                <a:rPr lang="en-US" altLang="zh-CN" sz="2800" b="1" dirty="0" smtClean="0">
                  <a:solidFill>
                    <a:srgbClr val="C00000"/>
                  </a:solidFill>
                  <a:latin typeface="黑体" pitchFamily="2" charset="-122"/>
                  <a:ea typeface="黑体" pitchFamily="2" charset="-122"/>
                </a:rPr>
                <a:t>MS</a:t>
              </a:r>
              <a:r>
                <a:rPr lang="zh-CN" altLang="en-US" sz="2800" b="1" dirty="0" smtClean="0">
                  <a:solidFill>
                    <a:srgbClr val="C00000"/>
                  </a:solidFill>
                  <a:latin typeface="黑体" pitchFamily="2" charset="-122"/>
                  <a:ea typeface="黑体" pitchFamily="2" charset="-122"/>
                </a:rPr>
                <a:t>及</a:t>
              </a:r>
              <a:r>
                <a:rPr lang="en-US" altLang="zh-CN" sz="2800" b="1" dirty="0" smtClean="0">
                  <a:solidFill>
                    <a:srgbClr val="C00000"/>
                  </a:solidFill>
                  <a:latin typeface="黑体" pitchFamily="2" charset="-122"/>
                  <a:ea typeface="黑体" pitchFamily="2" charset="-122"/>
                </a:rPr>
                <a:t>MD</a:t>
              </a:r>
              <a:endParaRPr lang="zh-CN" altLang="en-US" sz="2800" b="1" dirty="0">
                <a:solidFill>
                  <a:srgbClr val="C00000"/>
                </a:solidFill>
                <a:latin typeface="黑体" pitchFamily="2" charset="-122"/>
                <a:ea typeface="黑体" pitchFamily="2" charset="-122"/>
              </a:endParaRPr>
            </a:p>
          </p:txBody>
        </p:sp>
        <p:cxnSp>
          <p:nvCxnSpPr>
            <p:cNvPr id="63" name="直接箭头连接符 62"/>
            <p:cNvCxnSpPr/>
            <p:nvPr/>
          </p:nvCxnSpPr>
          <p:spPr bwMode="auto">
            <a:xfrm rot="16200000" flipV="1">
              <a:off x="5208871" y="5078145"/>
              <a:ext cx="441564" cy="794"/>
            </a:xfrm>
            <a:prstGeom prst="straightConnector1">
              <a:avLst/>
            </a:prstGeom>
            <a:solidFill>
              <a:schemeClr val="accent1"/>
            </a:solidFill>
            <a:ln w="19050" cap="flat" cmpd="sng" algn="ctr">
              <a:solidFill>
                <a:schemeClr val="tx1"/>
              </a:solidFill>
              <a:prstDash val="solid"/>
              <a:round/>
              <a:headEnd type="none" w="med" len="med"/>
              <a:tailEnd type="arrow"/>
            </a:ln>
            <a:effectLst/>
          </p:spPr>
        </p:cxnSp>
      </p:grpSp>
    </p:spTree>
  </p:cSld>
  <p:clrMapOvr>
    <a:masterClrMapping/>
  </p:clrMapOvr>
  <p:transition spd="slow"/>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zh-CN" altLang="en-US" sz="3600" dirty="0"/>
              <a:t>（二）临床医学专业学位改革背景</a:t>
            </a:r>
          </a:p>
        </p:txBody>
      </p:sp>
      <p:sp>
        <p:nvSpPr>
          <p:cNvPr id="5" name="内容占位符 4"/>
          <p:cNvSpPr>
            <a:spLocks noGrp="1"/>
          </p:cNvSpPr>
          <p:nvPr>
            <p:ph idx="1"/>
          </p:nvPr>
        </p:nvSpPr>
        <p:spPr/>
        <p:txBody>
          <a:bodyPr/>
          <a:lstStyle/>
          <a:p>
            <a:pPr marL="0" indent="0">
              <a:lnSpc>
                <a:spcPct val="150000"/>
              </a:lnSpc>
              <a:buNone/>
            </a:pPr>
            <a:r>
              <a:rPr lang="en-US" altLang="zh-CN" sz="2800" dirty="0"/>
              <a:t>1.</a:t>
            </a:r>
            <a:r>
              <a:rPr lang="zh-CN" altLang="en-US" sz="2800" dirty="0"/>
              <a:t>临床医学专业学位教育基本情况</a:t>
            </a:r>
            <a:endParaRPr lang="en-US" altLang="zh-CN" sz="2800" dirty="0" smtClean="0"/>
          </a:p>
          <a:p>
            <a:pPr>
              <a:lnSpc>
                <a:spcPct val="150000"/>
              </a:lnSpc>
            </a:pPr>
            <a:r>
              <a:rPr lang="en-US" altLang="zh-CN" sz="2400" dirty="0" smtClean="0"/>
              <a:t>1998</a:t>
            </a:r>
            <a:r>
              <a:rPr lang="zh-CN" altLang="en-US" sz="2400" dirty="0"/>
              <a:t>年</a:t>
            </a:r>
            <a:r>
              <a:rPr lang="zh-CN" altLang="en-US" sz="2400" dirty="0" smtClean="0"/>
              <a:t>，我国</a:t>
            </a:r>
            <a:r>
              <a:rPr lang="zh-CN" altLang="en-US" sz="2400" dirty="0"/>
              <a:t>临床医学专业学位教育工作正式开展。</a:t>
            </a:r>
          </a:p>
          <a:p>
            <a:pPr>
              <a:lnSpc>
                <a:spcPct val="150000"/>
              </a:lnSpc>
            </a:pPr>
            <a:r>
              <a:rPr lang="zh-CN" altLang="en-US" sz="2400" dirty="0" smtClean="0"/>
              <a:t>临床医学硕士专业</a:t>
            </a:r>
            <a:r>
              <a:rPr lang="zh-CN" altLang="en-US" sz="2400" dirty="0"/>
              <a:t>学位</a:t>
            </a:r>
            <a:r>
              <a:rPr lang="zh-CN" altLang="en-US" sz="2400" dirty="0" smtClean="0"/>
              <a:t>：第</a:t>
            </a:r>
            <a:r>
              <a:rPr lang="en-US" altLang="zh-CN" sz="2400" dirty="0" smtClean="0"/>
              <a:t>6</a:t>
            </a:r>
            <a:r>
              <a:rPr lang="zh-CN" altLang="en-US" sz="2400" dirty="0" smtClean="0"/>
              <a:t>个设置的硕士专业学位，年</a:t>
            </a:r>
            <a:r>
              <a:rPr lang="zh-CN" altLang="en-US" sz="2400" dirty="0"/>
              <a:t>招生人数排第</a:t>
            </a:r>
            <a:r>
              <a:rPr lang="en-US" altLang="zh-CN" sz="2400" dirty="0"/>
              <a:t>3</a:t>
            </a:r>
            <a:r>
              <a:rPr lang="zh-CN" altLang="en-US" sz="2400" dirty="0"/>
              <a:t>位（</a:t>
            </a:r>
            <a:r>
              <a:rPr lang="en-US" altLang="zh-CN" sz="2400" dirty="0"/>
              <a:t>2011</a:t>
            </a:r>
            <a:r>
              <a:rPr lang="zh-CN" altLang="en-US" sz="2400" dirty="0"/>
              <a:t>年，</a:t>
            </a:r>
            <a:r>
              <a:rPr lang="en-US" altLang="zh-CN" sz="2400" dirty="0"/>
              <a:t>1.86</a:t>
            </a:r>
            <a:r>
              <a:rPr lang="zh-CN" altLang="en-US" sz="2400" dirty="0"/>
              <a:t>万）</a:t>
            </a:r>
          </a:p>
          <a:p>
            <a:pPr>
              <a:lnSpc>
                <a:spcPct val="150000"/>
              </a:lnSpc>
            </a:pPr>
            <a:r>
              <a:rPr lang="zh-CN" altLang="en-US" sz="2400" dirty="0"/>
              <a:t>临床医学博士专业</a:t>
            </a:r>
            <a:r>
              <a:rPr lang="zh-CN" altLang="en-US" sz="2400" dirty="0" smtClean="0"/>
              <a:t>学位：第</a:t>
            </a:r>
            <a:r>
              <a:rPr lang="en-US" altLang="zh-CN" sz="2400" dirty="0"/>
              <a:t>1</a:t>
            </a:r>
            <a:r>
              <a:rPr lang="zh-CN" altLang="en-US" sz="2400" dirty="0"/>
              <a:t>个设立的博士专业</a:t>
            </a:r>
            <a:r>
              <a:rPr lang="zh-CN" altLang="en-US" sz="2400" dirty="0" smtClean="0"/>
              <a:t>学位，年</a:t>
            </a:r>
            <a:r>
              <a:rPr lang="zh-CN" altLang="en-US" sz="2400" dirty="0"/>
              <a:t>招生人数排第</a:t>
            </a:r>
            <a:r>
              <a:rPr lang="en-US" altLang="zh-CN" sz="2400" dirty="0"/>
              <a:t>1</a:t>
            </a:r>
            <a:r>
              <a:rPr lang="zh-CN" altLang="en-US" sz="2400" dirty="0"/>
              <a:t>位（</a:t>
            </a:r>
            <a:r>
              <a:rPr lang="en-US" altLang="zh-CN" sz="2400" dirty="0"/>
              <a:t>2011</a:t>
            </a:r>
            <a:r>
              <a:rPr lang="zh-CN" altLang="en-US" sz="2400" dirty="0"/>
              <a:t>年，</a:t>
            </a:r>
            <a:r>
              <a:rPr lang="en-US" altLang="zh-CN" sz="2400" dirty="0"/>
              <a:t>2400</a:t>
            </a:r>
            <a:r>
              <a:rPr lang="zh-CN" altLang="en-US" sz="2400" dirty="0"/>
              <a:t>人</a:t>
            </a:r>
            <a:r>
              <a:rPr lang="zh-CN" altLang="en-US" sz="2400" dirty="0" smtClean="0"/>
              <a:t>）</a:t>
            </a:r>
            <a:endParaRPr lang="zh-CN" altLang="en-US" sz="2400" dirty="0"/>
          </a:p>
        </p:txBody>
      </p:sp>
    </p:spTree>
    <p:extLst>
      <p:ext uri="{BB962C8B-B14F-4D97-AF65-F5344CB8AC3E}">
        <p14:creationId xmlns:p14="http://schemas.microsoft.com/office/powerpoint/2010/main" val="3563543763"/>
      </p:ext>
    </p:extLst>
  </p:cSld>
  <p:clrMapOvr>
    <a:masterClrMapping/>
  </p:clrMapOvr>
  <p:transition spd="slow"/>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3600" dirty="0"/>
              <a:t>（二）临床医学专业学位改革背景</a:t>
            </a:r>
          </a:p>
        </p:txBody>
      </p:sp>
      <p:sp>
        <p:nvSpPr>
          <p:cNvPr id="3" name="内容占位符 2"/>
          <p:cNvSpPr>
            <a:spLocks noGrp="1"/>
          </p:cNvSpPr>
          <p:nvPr>
            <p:ph idx="1"/>
          </p:nvPr>
        </p:nvSpPr>
        <p:spPr/>
        <p:txBody>
          <a:bodyPr/>
          <a:lstStyle/>
          <a:p>
            <a:pPr marL="0" indent="0">
              <a:lnSpc>
                <a:spcPct val="150000"/>
              </a:lnSpc>
              <a:buNone/>
            </a:pPr>
            <a:r>
              <a:rPr lang="en-US" altLang="zh-CN" sz="2800" dirty="0"/>
              <a:t>2</a:t>
            </a:r>
            <a:r>
              <a:rPr lang="en-US" altLang="zh-CN" sz="2800" dirty="0" smtClean="0"/>
              <a:t>.</a:t>
            </a:r>
            <a:r>
              <a:rPr lang="zh-CN" altLang="en-US" sz="2800" dirty="0" smtClean="0"/>
              <a:t>临床医学硕士专业学位研究生培养</a:t>
            </a:r>
            <a:r>
              <a:rPr lang="zh-CN" altLang="en-US" sz="2800" dirty="0"/>
              <a:t>模式</a:t>
            </a:r>
            <a:r>
              <a:rPr lang="zh-CN" altLang="en-US" sz="2800" dirty="0" smtClean="0"/>
              <a:t>改革背景</a:t>
            </a:r>
            <a:endParaRPr lang="zh-CN" altLang="en-US" sz="2800" dirty="0"/>
          </a:p>
          <a:p>
            <a:pPr>
              <a:lnSpc>
                <a:spcPct val="150000"/>
              </a:lnSpc>
            </a:pPr>
            <a:r>
              <a:rPr lang="zh-CN" altLang="en-US" sz="2400" dirty="0" smtClean="0"/>
              <a:t>招生</a:t>
            </a:r>
            <a:r>
              <a:rPr lang="zh-CN" altLang="en-US" sz="2400" dirty="0"/>
              <a:t>背景要求不严格，部分高校招收非临床医学专业本科生攻读临床医学专业学位</a:t>
            </a:r>
          </a:p>
          <a:p>
            <a:pPr>
              <a:lnSpc>
                <a:spcPct val="150000"/>
              </a:lnSpc>
            </a:pPr>
            <a:r>
              <a:rPr lang="zh-CN" altLang="en-US" sz="2400" dirty="0"/>
              <a:t>临床能力训练时间</a:t>
            </a:r>
            <a:r>
              <a:rPr lang="en-US" altLang="zh-CN" sz="2400" dirty="0"/>
              <a:t>12</a:t>
            </a:r>
            <a:r>
              <a:rPr lang="zh-CN" altLang="en-US" sz="2400" dirty="0"/>
              <a:t>个月</a:t>
            </a:r>
            <a:r>
              <a:rPr lang="en-US" altLang="zh-CN" sz="2400" dirty="0"/>
              <a:t>-30</a:t>
            </a:r>
            <a:r>
              <a:rPr lang="zh-CN" altLang="en-US" sz="2400" dirty="0"/>
              <a:t>个月不等，院校间差异大</a:t>
            </a:r>
          </a:p>
          <a:p>
            <a:pPr>
              <a:lnSpc>
                <a:spcPct val="150000"/>
              </a:lnSpc>
            </a:pPr>
            <a:r>
              <a:rPr lang="zh-CN" altLang="en-US" sz="2400" dirty="0"/>
              <a:t>部分院校过度强调科研训练，实践能力培训不足；并缺乏合理的临床实践能力考核</a:t>
            </a:r>
          </a:p>
          <a:p>
            <a:pPr>
              <a:lnSpc>
                <a:spcPct val="150000"/>
              </a:lnSpc>
            </a:pPr>
            <a:r>
              <a:rPr lang="zh-CN" altLang="en-US" sz="2400" dirty="0"/>
              <a:t>学生毕业后临床能力未能得到行业的完全</a:t>
            </a:r>
            <a:r>
              <a:rPr lang="zh-CN" altLang="en-US" sz="2400" dirty="0" smtClean="0"/>
              <a:t>认可</a:t>
            </a:r>
          </a:p>
        </p:txBody>
      </p:sp>
    </p:spTree>
    <p:extLst>
      <p:ext uri="{BB962C8B-B14F-4D97-AF65-F5344CB8AC3E}">
        <p14:creationId xmlns:p14="http://schemas.microsoft.com/office/powerpoint/2010/main" val="3619519958"/>
      </p:ext>
    </p:extLst>
  </p:cSld>
  <p:clrMapOvr>
    <a:masterClrMapping/>
  </p:clrMapOvr>
  <p:transition spd="slow"/>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3600" dirty="0"/>
              <a:t>（二）临床医学专业学位改革背景</a:t>
            </a:r>
          </a:p>
        </p:txBody>
      </p:sp>
      <p:sp>
        <p:nvSpPr>
          <p:cNvPr id="3" name="内容占位符 2"/>
          <p:cNvSpPr>
            <a:spLocks noGrp="1"/>
          </p:cNvSpPr>
          <p:nvPr>
            <p:ph idx="1"/>
          </p:nvPr>
        </p:nvSpPr>
        <p:spPr/>
        <p:txBody>
          <a:bodyPr/>
          <a:lstStyle/>
          <a:p>
            <a:r>
              <a:rPr lang="zh-CN" altLang="en-US" sz="2400" dirty="0"/>
              <a:t>随着经济的发展和人民生活水平的提高，群众对改善医药卫生服务提出了更高的要求。因此，调整医学研究教育结构和规模，完善标准化、规范化的临床医学教育，满足人民群众日益增长的卫生服务需求已十分迫切。 </a:t>
            </a:r>
          </a:p>
          <a:p>
            <a:endParaRPr lang="zh-CN" altLang="en-US" sz="2400" dirty="0"/>
          </a:p>
          <a:p>
            <a:r>
              <a:rPr lang="en-US" altLang="zh-CN" sz="2400" dirty="0"/>
              <a:t>2011</a:t>
            </a:r>
            <a:r>
              <a:rPr lang="zh-CN" altLang="en-US" sz="2400" dirty="0"/>
              <a:t>年，教育部、卫生部联合召开全国医学教育改革工作会议，韩启德副委员长、袁贵仁部长、陈竺部长发表重要讲话。会议明确了实施临床医学“</a:t>
            </a:r>
            <a:r>
              <a:rPr lang="en-US" altLang="zh-CN" sz="2400" dirty="0"/>
              <a:t>5+3”</a:t>
            </a:r>
            <a:r>
              <a:rPr lang="zh-CN" altLang="en-US" sz="2400" dirty="0"/>
              <a:t>（五年医学院校本科教育加三年住院医师规范化培训与临床医学硕士专业学位相结合）的培养模式</a:t>
            </a:r>
            <a:r>
              <a:rPr lang="zh-CN" altLang="en-US" sz="2400" dirty="0" smtClean="0"/>
              <a:t>。</a:t>
            </a:r>
            <a:endParaRPr lang="en-US" altLang="zh-CN" sz="2400" dirty="0" smtClean="0"/>
          </a:p>
          <a:p>
            <a:r>
              <a:rPr lang="zh-CN" altLang="en-US" sz="2400" b="1" dirty="0">
                <a:solidFill>
                  <a:srgbClr val="FF0000"/>
                </a:solidFill>
              </a:rPr>
              <a:t>医药卫生体制改革和教育体制改革的需要！</a:t>
            </a:r>
          </a:p>
          <a:p>
            <a:endParaRPr lang="zh-CN" altLang="en-US" sz="2400" dirty="0"/>
          </a:p>
          <a:p>
            <a:endParaRPr lang="zh-CN" altLang="en-US" dirty="0"/>
          </a:p>
        </p:txBody>
      </p:sp>
    </p:spTree>
    <p:extLst>
      <p:ext uri="{BB962C8B-B14F-4D97-AF65-F5344CB8AC3E}">
        <p14:creationId xmlns:p14="http://schemas.microsoft.com/office/powerpoint/2010/main" val="1456823612"/>
      </p:ext>
    </p:extLst>
  </p:cSld>
  <p:clrMapOvr>
    <a:masterClrMapping/>
  </p:clrMapOvr>
  <p:transition spd="slow"/>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图示 7"/>
          <p:cNvGraphicFramePr/>
          <p:nvPr/>
        </p:nvGraphicFramePr>
        <p:xfrm>
          <a:off x="539552" y="1844824"/>
          <a:ext cx="7929618" cy="407196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椭圆 8"/>
          <p:cNvSpPr/>
          <p:nvPr/>
        </p:nvSpPr>
        <p:spPr>
          <a:xfrm>
            <a:off x="1039618" y="3702212"/>
            <a:ext cx="407196" cy="407196"/>
          </a:xfrm>
          <a:prstGeom prst="ellipse">
            <a:avLst/>
          </a:prstGeom>
          <a:scene3d>
            <a:camera prst="orthographicFront">
              <a:rot lat="0" lon="0" rev="0"/>
            </a:camera>
            <a:lightRig rig="contrasting" dir="t">
              <a:rot lat="0" lon="0" rev="1200000"/>
            </a:lightRig>
          </a:scene3d>
          <a:sp3d contourW="19050" prstMaterial="metal">
            <a:bevelT w="88900" h="203200"/>
            <a:bevelB w="165100" h="254000"/>
          </a:sp3d>
        </p:spPr>
        <p:style>
          <a:lnRef idx="0">
            <a:schemeClr val="accent4">
              <a:shade val="80000"/>
              <a:hueOff val="0"/>
              <a:satOff val="0"/>
              <a:lumOff val="0"/>
              <a:alphaOff val="0"/>
            </a:schemeClr>
          </a:lnRef>
          <a:fillRef idx="1">
            <a:schemeClr val="lt1">
              <a:hueOff val="0"/>
              <a:satOff val="0"/>
              <a:lumOff val="0"/>
              <a:alphaOff val="0"/>
            </a:schemeClr>
          </a:fillRef>
          <a:effectRef idx="2">
            <a:schemeClr val="lt1">
              <a:hueOff val="0"/>
              <a:satOff val="0"/>
              <a:lumOff val="0"/>
              <a:alphaOff val="0"/>
            </a:schemeClr>
          </a:effectRef>
          <a:fontRef idx="minor">
            <a:schemeClr val="dk1">
              <a:hueOff val="0"/>
              <a:satOff val="0"/>
              <a:lumOff val="0"/>
              <a:alphaOff val="0"/>
            </a:schemeClr>
          </a:fontRef>
        </p:style>
      </p:sp>
      <p:sp>
        <p:nvSpPr>
          <p:cNvPr id="10" name="TextBox 9"/>
          <p:cNvSpPr txBox="1"/>
          <p:nvPr/>
        </p:nvSpPr>
        <p:spPr>
          <a:xfrm>
            <a:off x="539552" y="2416328"/>
            <a:ext cx="1500198" cy="923330"/>
          </a:xfrm>
          <a:prstGeom prst="rect">
            <a:avLst/>
          </a:prstGeom>
          <a:noFill/>
        </p:spPr>
        <p:txBody>
          <a:bodyPr wrap="square" rtlCol="0">
            <a:spAutoFit/>
          </a:bodyPr>
          <a:lstStyle/>
          <a:p>
            <a:pPr lvl="0" algn="ctr"/>
            <a:r>
              <a:rPr lang="en-US" altLang="zh-CN" b="1" dirty="0" smtClean="0">
                <a:latin typeface="+mn-ea"/>
              </a:rPr>
              <a:t>1984</a:t>
            </a:r>
            <a:r>
              <a:rPr lang="zh-CN" altLang="en-US" b="1" dirty="0" smtClean="0">
                <a:latin typeface="+mn-ea"/>
              </a:rPr>
              <a:t>年</a:t>
            </a:r>
            <a:r>
              <a:rPr lang="zh-CN" altLang="en-US" b="1" dirty="0" smtClean="0"/>
              <a:t>北医</a:t>
            </a:r>
            <a:endParaRPr lang="en-US" altLang="zh-CN" b="1" dirty="0" smtClean="0">
              <a:latin typeface="+mn-ea"/>
            </a:endParaRPr>
          </a:p>
          <a:p>
            <a:pPr algn="ctr"/>
            <a:r>
              <a:rPr lang="zh-CN" altLang="en-US" b="1" dirty="0" smtClean="0">
                <a:latin typeface="+mn-ea"/>
              </a:rPr>
              <a:t>临床技能型研究生</a:t>
            </a:r>
            <a:endParaRPr lang="zh-CN" altLang="en-US" b="1" dirty="0">
              <a:latin typeface="+mn-ea"/>
            </a:endParaRPr>
          </a:p>
        </p:txBody>
      </p:sp>
      <p:cxnSp>
        <p:nvCxnSpPr>
          <p:cNvPr id="13" name="直接箭头连接符 12"/>
          <p:cNvCxnSpPr/>
          <p:nvPr/>
        </p:nvCxnSpPr>
        <p:spPr bwMode="auto">
          <a:xfrm>
            <a:off x="2682692" y="4916658"/>
            <a:ext cx="5786478" cy="158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5" name="直接连接符 14"/>
          <p:cNvCxnSpPr/>
          <p:nvPr/>
        </p:nvCxnSpPr>
        <p:spPr bwMode="auto">
          <a:xfrm rot="5400000">
            <a:off x="2146907" y="4880939"/>
            <a:ext cx="107157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7" name="矩形 16"/>
          <p:cNvSpPr/>
          <p:nvPr/>
        </p:nvSpPr>
        <p:spPr>
          <a:xfrm>
            <a:off x="3539948" y="4988096"/>
            <a:ext cx="3206327" cy="369332"/>
          </a:xfrm>
          <a:prstGeom prst="rect">
            <a:avLst/>
          </a:prstGeom>
        </p:spPr>
        <p:txBody>
          <a:bodyPr wrap="none">
            <a:spAutoFit/>
          </a:bodyPr>
          <a:lstStyle/>
          <a:p>
            <a:r>
              <a:rPr lang="zh-CN" altLang="zh-CN" b="1" dirty="0" smtClean="0"/>
              <a:t>临床医学专业学位研究生培养</a:t>
            </a:r>
            <a:endParaRPr lang="zh-CN" altLang="en-US" dirty="0"/>
          </a:p>
        </p:txBody>
      </p:sp>
      <p:sp>
        <p:nvSpPr>
          <p:cNvPr id="4" name="标题 3"/>
          <p:cNvSpPr>
            <a:spLocks noGrp="1"/>
          </p:cNvSpPr>
          <p:nvPr>
            <p:ph type="title"/>
          </p:nvPr>
        </p:nvSpPr>
        <p:spPr/>
        <p:txBody>
          <a:bodyPr/>
          <a:lstStyle/>
          <a:p>
            <a:r>
              <a:rPr lang="zh-CN" altLang="en-US" sz="3600" dirty="0"/>
              <a:t>（二）临床医学专业学位改革背景</a:t>
            </a:r>
          </a:p>
        </p:txBody>
      </p:sp>
      <p:sp>
        <p:nvSpPr>
          <p:cNvPr id="7" name="内容占位符 6"/>
          <p:cNvSpPr>
            <a:spLocks noGrp="1"/>
          </p:cNvSpPr>
          <p:nvPr>
            <p:ph idx="1"/>
          </p:nvPr>
        </p:nvSpPr>
        <p:spPr/>
        <p:txBody>
          <a:bodyPr/>
          <a:lstStyle/>
          <a:p>
            <a:endParaRPr lang="zh-CN" altLang="en-US" dirty="0"/>
          </a:p>
        </p:txBody>
      </p:sp>
    </p:spTree>
    <p:extLst>
      <p:ext uri="{BB962C8B-B14F-4D97-AF65-F5344CB8AC3E}">
        <p14:creationId xmlns:p14="http://schemas.microsoft.com/office/powerpoint/2010/main" val="3013877141"/>
      </p:ext>
    </p:extLst>
  </p:cSld>
  <p:clrMapOvr>
    <a:masterClrMapping/>
  </p:clrMapOvr>
  <p:transition spd="slow"/>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zh-CN" altLang="en-US" sz="3600" dirty="0"/>
              <a:t>（三）临床医学专业学位改革特点</a:t>
            </a:r>
          </a:p>
        </p:txBody>
      </p:sp>
      <p:sp>
        <p:nvSpPr>
          <p:cNvPr id="4" name="内容占位符 3"/>
          <p:cNvSpPr>
            <a:spLocks noGrp="1"/>
          </p:cNvSpPr>
          <p:nvPr>
            <p:ph idx="1"/>
          </p:nvPr>
        </p:nvSpPr>
        <p:spPr/>
        <p:txBody>
          <a:bodyPr/>
          <a:lstStyle/>
          <a:p>
            <a:pPr marL="0" indent="0">
              <a:lnSpc>
                <a:spcPct val="150000"/>
              </a:lnSpc>
              <a:buClr>
                <a:srgbClr val="FFC000"/>
              </a:buClr>
              <a:buNone/>
            </a:pPr>
            <a:r>
              <a:rPr lang="en-US" altLang="zh-CN" sz="2400" b="1" dirty="0">
                <a:latin typeface="+mn-ea"/>
              </a:rPr>
              <a:t>1.</a:t>
            </a:r>
            <a:r>
              <a:rPr lang="zh-CN" altLang="zh-CN" sz="2400" b="1" dirty="0">
                <a:latin typeface="+mn-ea"/>
              </a:rPr>
              <a:t>强化学生的实践能力</a:t>
            </a:r>
            <a:endParaRPr lang="en-US" altLang="zh-CN" sz="2400" b="1" dirty="0">
              <a:latin typeface="+mn-ea"/>
            </a:endParaRPr>
          </a:p>
          <a:p>
            <a:pPr>
              <a:lnSpc>
                <a:spcPct val="150000"/>
              </a:lnSpc>
              <a:buFont typeface="Arial" panose="020B0604020202020204" pitchFamily="34" charset="0"/>
              <a:buChar char="•"/>
            </a:pPr>
            <a:r>
              <a:rPr lang="zh-CN" altLang="en-US" sz="2400" dirty="0"/>
              <a:t>临床医学硕士专业学位研究生教育的根本目的不是为培养科研工作者而是为行业培养出具有较强的临床分析和思维能力、具备较高临床工作水平的临床医师</a:t>
            </a:r>
            <a:r>
              <a:rPr lang="zh-CN" altLang="en-US" sz="2400" dirty="0" smtClean="0"/>
              <a:t>。</a:t>
            </a:r>
            <a:endParaRPr lang="en-US" altLang="zh-CN" sz="2400" dirty="0"/>
          </a:p>
          <a:p>
            <a:pPr>
              <a:lnSpc>
                <a:spcPct val="150000"/>
              </a:lnSpc>
              <a:buFont typeface="Arial" panose="020B0604020202020204" pitchFamily="34" charset="0"/>
              <a:buChar char="•"/>
            </a:pPr>
            <a:r>
              <a:rPr lang="zh-CN" altLang="en-US" sz="2400" dirty="0"/>
              <a:t>改革方式：</a:t>
            </a:r>
            <a:r>
              <a:rPr lang="zh-CN" altLang="zh-CN" sz="2400" dirty="0"/>
              <a:t>临床医学硕士专业学位研究生</a:t>
            </a:r>
            <a:r>
              <a:rPr lang="zh-CN" altLang="en-US" sz="2400" dirty="0"/>
              <a:t>培养与行业部门的住院医师规范化培训相结合。临床医学硕士专业学位研究生通过执业医师资格考试，完成住院医师规范化培养并取得住院医师规范化培训合格证书</a:t>
            </a:r>
            <a:r>
              <a:rPr lang="zh-CN" altLang="en-US" sz="2400" dirty="0" smtClean="0"/>
              <a:t>。</a:t>
            </a:r>
            <a:endParaRPr lang="en-US" altLang="zh-CN" sz="2400" dirty="0"/>
          </a:p>
        </p:txBody>
      </p:sp>
    </p:spTree>
    <p:extLst>
      <p:ext uri="{BB962C8B-B14F-4D97-AF65-F5344CB8AC3E}">
        <p14:creationId xmlns:p14="http://schemas.microsoft.com/office/powerpoint/2010/main" val="2430432819"/>
      </p:ext>
    </p:extLst>
  </p:cSld>
  <p:clrMapOvr>
    <a:masterClrMapping/>
  </p:clrMapOvr>
  <p:transition spd="slow"/>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9"/>
          <p:cNvSpPr>
            <a:spLocks noGrp="1"/>
          </p:cNvSpPr>
          <p:nvPr>
            <p:ph type="title"/>
          </p:nvPr>
        </p:nvSpPr>
        <p:spPr/>
        <p:txBody>
          <a:bodyPr/>
          <a:lstStyle/>
          <a:p>
            <a:r>
              <a:rPr lang="zh-CN" altLang="en-US" sz="3600" dirty="0"/>
              <a:t>（三）临床医学专业学位改革特点</a:t>
            </a:r>
          </a:p>
        </p:txBody>
      </p:sp>
      <p:sp>
        <p:nvSpPr>
          <p:cNvPr id="11" name="内容占位符 10"/>
          <p:cNvSpPr>
            <a:spLocks noGrp="1"/>
          </p:cNvSpPr>
          <p:nvPr>
            <p:ph idx="1"/>
          </p:nvPr>
        </p:nvSpPr>
        <p:spPr/>
        <p:txBody>
          <a:bodyPr/>
          <a:lstStyle/>
          <a:p>
            <a:pPr marL="0" indent="0">
              <a:buClr>
                <a:srgbClr val="FFCC00"/>
              </a:buClr>
              <a:buNone/>
            </a:pPr>
            <a:r>
              <a:rPr lang="en-US" altLang="zh-CN" sz="2400" b="1" dirty="0">
                <a:latin typeface="+mn-ea"/>
              </a:rPr>
              <a:t>2.</a:t>
            </a:r>
            <a:r>
              <a:rPr lang="zh-CN" altLang="zh-CN" sz="2400" b="1" dirty="0">
                <a:latin typeface="+mn-ea"/>
              </a:rPr>
              <a:t>统一临床实践标准</a:t>
            </a:r>
            <a:endParaRPr lang="en-US" altLang="zh-CN" sz="2400" b="1" dirty="0"/>
          </a:p>
          <a:p>
            <a:pPr>
              <a:lnSpc>
                <a:spcPct val="150000"/>
              </a:lnSpc>
            </a:pPr>
            <a:r>
              <a:rPr lang="zh-CN" altLang="en-US" sz="2400" dirty="0"/>
              <a:t>在卫计生行政部门认定的住院医师规范化培训基地选择相关专科进行培训。</a:t>
            </a:r>
            <a:endParaRPr lang="en-US" altLang="zh-CN" sz="2400" dirty="0"/>
          </a:p>
          <a:p>
            <a:pPr>
              <a:lnSpc>
                <a:spcPct val="150000"/>
              </a:lnSpc>
            </a:pPr>
            <a:r>
              <a:rPr lang="zh-CN" altLang="en-US" sz="2400" dirty="0"/>
              <a:t>培训期间按照卫生行政部门颁发的</a:t>
            </a:r>
            <a:r>
              <a:rPr lang="en-US" altLang="zh-CN" sz="2400" dirty="0"/>
              <a:t>《</a:t>
            </a:r>
            <a:r>
              <a:rPr lang="zh-CN" altLang="en-US" sz="2400" dirty="0"/>
              <a:t>住院医师规范化培训标准</a:t>
            </a:r>
            <a:r>
              <a:rPr lang="en-US" altLang="zh-CN" sz="2400" dirty="0"/>
              <a:t>》</a:t>
            </a:r>
            <a:r>
              <a:rPr lang="zh-CN" altLang="en-US" sz="2400" dirty="0"/>
              <a:t>总则和各相关学科细则的要求</a:t>
            </a:r>
            <a:r>
              <a:rPr lang="zh-CN" altLang="en-US" sz="2400" dirty="0" smtClean="0"/>
              <a:t>，临床轮转时间不低于</a:t>
            </a:r>
            <a:r>
              <a:rPr lang="en-US" altLang="zh-CN" sz="2400" dirty="0" smtClean="0"/>
              <a:t>33</a:t>
            </a:r>
            <a:r>
              <a:rPr lang="zh-CN" altLang="en-US" sz="2400" dirty="0" smtClean="0"/>
              <a:t>个月，明确</a:t>
            </a:r>
            <a:r>
              <a:rPr lang="zh-CN" altLang="en-US" sz="2400" dirty="0"/>
              <a:t>各科室轮转时间、病种数及各项知识的掌握程度等。</a:t>
            </a:r>
            <a:endParaRPr lang="en-US" altLang="zh-CN" sz="2400" dirty="0"/>
          </a:p>
          <a:p>
            <a:pPr>
              <a:lnSpc>
                <a:spcPct val="150000"/>
              </a:lnSpc>
            </a:pPr>
            <a:r>
              <a:rPr lang="zh-CN" altLang="en-US" sz="2400" dirty="0"/>
              <a:t>规范考核，以过程考核为重点。通过结业考核（包括理论考核和临床实践技能考核）可</a:t>
            </a:r>
            <a:r>
              <a:rPr lang="zh-CN" altLang="en-US" sz="2400" dirty="0" smtClean="0"/>
              <a:t>获得行业颁发的合格</a:t>
            </a:r>
            <a:r>
              <a:rPr lang="zh-CN" altLang="en-US" sz="2400" dirty="0"/>
              <a:t>证书</a:t>
            </a:r>
            <a:r>
              <a:rPr lang="zh-CN" altLang="en-US" sz="2400" dirty="0" smtClean="0"/>
              <a:t>。</a:t>
            </a:r>
            <a:endParaRPr lang="zh-CN" altLang="en-US" sz="2400" dirty="0"/>
          </a:p>
        </p:txBody>
      </p:sp>
    </p:spTree>
    <p:extLst>
      <p:ext uri="{BB962C8B-B14F-4D97-AF65-F5344CB8AC3E}">
        <p14:creationId xmlns:p14="http://schemas.microsoft.com/office/powerpoint/2010/main" val="2430432819"/>
      </p:ext>
    </p:extLst>
  </p:cSld>
  <p:clrMapOvr>
    <a:masterClrMapping/>
  </p:clrMapOvr>
  <p:transition spd="slow"/>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zh-CN" altLang="en-US" sz="3600" dirty="0"/>
              <a:t>（三）临床医学专业学位改革特点</a:t>
            </a:r>
          </a:p>
        </p:txBody>
      </p:sp>
      <p:sp>
        <p:nvSpPr>
          <p:cNvPr id="4" name="内容占位符 3"/>
          <p:cNvSpPr>
            <a:spLocks noGrp="1"/>
          </p:cNvSpPr>
          <p:nvPr>
            <p:ph idx="1"/>
          </p:nvPr>
        </p:nvSpPr>
        <p:spPr>
          <a:xfrm>
            <a:off x="457642" y="1600201"/>
            <a:ext cx="8506846" cy="4525963"/>
          </a:xfrm>
        </p:spPr>
        <p:txBody>
          <a:bodyPr/>
          <a:lstStyle/>
          <a:p>
            <a:pPr marL="0" indent="0">
              <a:lnSpc>
                <a:spcPct val="150000"/>
              </a:lnSpc>
              <a:buClr>
                <a:srgbClr val="FFCC00"/>
              </a:buClr>
              <a:buNone/>
            </a:pPr>
            <a:r>
              <a:rPr lang="en-US" altLang="zh-CN" sz="2400" b="1" dirty="0"/>
              <a:t>3.</a:t>
            </a:r>
            <a:r>
              <a:rPr lang="zh-CN" altLang="zh-CN" sz="2400" b="1" dirty="0"/>
              <a:t>行业深度参与专业学位研究生培养环节</a:t>
            </a:r>
            <a:endParaRPr lang="en-US" altLang="zh-CN" sz="2400" b="1" dirty="0"/>
          </a:p>
          <a:p>
            <a:pPr>
              <a:lnSpc>
                <a:spcPct val="150000"/>
              </a:lnSpc>
            </a:pPr>
            <a:r>
              <a:rPr lang="zh-CN" altLang="en-US" sz="2400" dirty="0"/>
              <a:t>专业学位研究生培养模式的改革的核心在于以职业为导向，产学结合，必须把专业学位研究生的培养与医生职业的发展紧密的衔接。</a:t>
            </a:r>
            <a:endParaRPr lang="en-US" altLang="zh-CN" sz="2400" dirty="0"/>
          </a:p>
          <a:p>
            <a:pPr>
              <a:lnSpc>
                <a:spcPct val="150000"/>
              </a:lnSpc>
            </a:pPr>
            <a:r>
              <a:rPr lang="zh-CN" altLang="en-US" sz="2400" dirty="0"/>
              <a:t>保证参与培训的临床医学硕士专业学位研究生具有的统一的培养标准和临床技能要求。使专业学位研究生的临床技能得到充分锻炼和提高，能够胜任常见病、多发病及部分疑难病症的诊断和治疗工作。</a:t>
            </a:r>
          </a:p>
          <a:p>
            <a:endParaRPr lang="zh-CN" altLang="en-US" dirty="0"/>
          </a:p>
        </p:txBody>
      </p:sp>
    </p:spTree>
    <p:extLst>
      <p:ext uri="{BB962C8B-B14F-4D97-AF65-F5344CB8AC3E}">
        <p14:creationId xmlns:p14="http://schemas.microsoft.com/office/powerpoint/2010/main" val="2430432819"/>
      </p:ext>
    </p:extLst>
  </p:cSld>
  <p:clrMapOvr>
    <a:masterClrMapping/>
  </p:clrMapOvr>
  <p:transition spd="slow"/>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3600" dirty="0"/>
              <a:t>（三）临床医学专业学位改革特点</a:t>
            </a:r>
          </a:p>
        </p:txBody>
      </p:sp>
      <p:sp>
        <p:nvSpPr>
          <p:cNvPr id="3" name="内容占位符 2"/>
          <p:cNvSpPr>
            <a:spLocks noGrp="1"/>
          </p:cNvSpPr>
          <p:nvPr>
            <p:ph idx="1"/>
          </p:nvPr>
        </p:nvSpPr>
        <p:spPr/>
        <p:txBody>
          <a:bodyPr/>
          <a:lstStyle/>
          <a:p>
            <a:pPr marL="0" indent="0">
              <a:lnSpc>
                <a:spcPct val="150000"/>
              </a:lnSpc>
              <a:buClr>
                <a:srgbClr val="FFCC00"/>
              </a:buClr>
              <a:buNone/>
            </a:pPr>
            <a:r>
              <a:rPr lang="en-US" altLang="zh-CN" sz="2400" b="1" dirty="0">
                <a:latin typeface="+mn-ea"/>
              </a:rPr>
              <a:t>4.</a:t>
            </a:r>
            <a:r>
              <a:rPr lang="zh-CN" altLang="en-US" sz="2400" b="1" dirty="0">
                <a:latin typeface="+mn-ea"/>
              </a:rPr>
              <a:t>制度创新</a:t>
            </a:r>
            <a:endParaRPr lang="en-US" altLang="zh-CN" sz="2400" b="1" dirty="0">
              <a:latin typeface="+mn-ea"/>
            </a:endParaRPr>
          </a:p>
          <a:p>
            <a:pPr>
              <a:lnSpc>
                <a:spcPct val="150000"/>
              </a:lnSpc>
            </a:pPr>
            <a:r>
              <a:rPr lang="zh-CN" altLang="en-US" sz="2400" dirty="0"/>
              <a:t>通过全国硕士研究生招生考试招收的临床医学硕士专业学位研究生，同时获得住院医师规范化培养资格。</a:t>
            </a:r>
            <a:endParaRPr lang="en-US" altLang="zh-CN" sz="2400" dirty="0"/>
          </a:p>
          <a:p>
            <a:pPr>
              <a:lnSpc>
                <a:spcPct val="150000"/>
              </a:lnSpc>
            </a:pPr>
            <a:r>
              <a:rPr lang="zh-CN" altLang="en-US" sz="2400" dirty="0"/>
              <a:t>改革传统的授课时间和授课方式，将集中授课转变为临床实践期间分散授课。</a:t>
            </a:r>
            <a:endParaRPr lang="en-US" altLang="zh-CN" sz="2400" dirty="0"/>
          </a:p>
          <a:p>
            <a:pPr>
              <a:lnSpc>
                <a:spcPct val="150000"/>
              </a:lnSpc>
            </a:pPr>
            <a:r>
              <a:rPr lang="zh-CN" altLang="en-US" sz="2400" dirty="0"/>
              <a:t>成立导师组，进行集体指导。</a:t>
            </a:r>
            <a:endParaRPr lang="en-US" altLang="zh-CN" sz="2400" dirty="0"/>
          </a:p>
          <a:p>
            <a:pPr>
              <a:lnSpc>
                <a:spcPct val="150000"/>
              </a:lnSpc>
            </a:pPr>
            <a:r>
              <a:rPr lang="zh-CN" altLang="en-US" sz="2400" dirty="0"/>
              <a:t>四证：执业医师资格证、住院医师规范化培训合格证、学位证、毕业证</a:t>
            </a:r>
            <a:endParaRPr lang="en-US" altLang="zh-CN" sz="2400" dirty="0"/>
          </a:p>
          <a:p>
            <a:pPr marL="0" indent="0">
              <a:buNone/>
            </a:pPr>
            <a:endParaRPr lang="zh-CN" altLang="en-US" dirty="0"/>
          </a:p>
        </p:txBody>
      </p:sp>
    </p:spTree>
    <p:extLst>
      <p:ext uri="{BB962C8B-B14F-4D97-AF65-F5344CB8AC3E}">
        <p14:creationId xmlns:p14="http://schemas.microsoft.com/office/powerpoint/2010/main" val="2395681793"/>
      </p:ext>
    </p:extLst>
  </p:cSld>
  <p:clrMapOvr>
    <a:masterClrMapping/>
  </p:clrMapOvr>
  <p:transition spd="slow"/>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3600" dirty="0">
                <a:solidFill>
                  <a:srgbClr val="17406D"/>
                </a:solidFill>
              </a:rPr>
              <a:t>（三）临床医学专业学位改革特点</a:t>
            </a:r>
            <a:endParaRPr lang="zh-CN" altLang="en-US" dirty="0"/>
          </a:p>
        </p:txBody>
      </p:sp>
      <p:graphicFrame>
        <p:nvGraphicFramePr>
          <p:cNvPr id="5" name="内容占位符 4"/>
          <p:cNvGraphicFramePr>
            <a:graphicFrameLocks noGrp="1"/>
          </p:cNvGraphicFramePr>
          <p:nvPr>
            <p:ph idx="1"/>
            <p:extLst>
              <p:ext uri="{D42A27DB-BD31-4B8C-83A1-F6EECF244321}">
                <p14:modId xmlns:p14="http://schemas.microsoft.com/office/powerpoint/2010/main" val="626842365"/>
              </p:ext>
            </p:extLst>
          </p:nvPr>
        </p:nvGraphicFramePr>
        <p:xfrm>
          <a:off x="457200" y="1600200"/>
          <a:ext cx="8229159" cy="4709119"/>
        </p:xfrm>
        <a:graphic>
          <a:graphicData uri="http://schemas.openxmlformats.org/drawingml/2006/table">
            <a:tbl>
              <a:tblPr firstRow="1" bandRow="1">
                <a:tableStyleId>{5C22544A-7EE6-4342-B048-85BDC9FD1C3A}</a:tableStyleId>
              </a:tblPr>
              <a:tblGrid>
                <a:gridCol w="1594435"/>
                <a:gridCol w="3312190"/>
                <a:gridCol w="3322534"/>
              </a:tblGrid>
              <a:tr h="521041">
                <a:tc>
                  <a:txBody>
                    <a:bodyPr/>
                    <a:lstStyle/>
                    <a:p>
                      <a:endParaRPr lang="zh-CN" sz="2400" kern="100" dirty="0">
                        <a:effectLst/>
                        <a:latin typeface="Calibri" panose="020F0502020204030204" pitchFamily="34" charset="0"/>
                      </a:endParaRPr>
                    </a:p>
                  </a:txBody>
                  <a:tcPr marL="69850" marR="69850" marT="34925" marB="34925"/>
                </a:tc>
                <a:tc>
                  <a:txBody>
                    <a:bodyPr/>
                    <a:lstStyle/>
                    <a:p>
                      <a:pPr algn="ctr">
                        <a:spcAft>
                          <a:spcPts val="0"/>
                        </a:spcAft>
                      </a:pPr>
                      <a:r>
                        <a:rPr lang="zh-CN" sz="2400" kern="100" dirty="0">
                          <a:effectLst/>
                        </a:rPr>
                        <a:t>临床医学学术学位</a:t>
                      </a:r>
                      <a:endParaRPr lang="zh-CN" sz="24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9850" marR="69850" marT="34925" marB="34925"/>
                </a:tc>
                <a:tc>
                  <a:txBody>
                    <a:bodyPr/>
                    <a:lstStyle/>
                    <a:p>
                      <a:pPr algn="ctr">
                        <a:spcAft>
                          <a:spcPts val="0"/>
                        </a:spcAft>
                      </a:pPr>
                      <a:r>
                        <a:rPr lang="zh-CN" sz="2400" kern="100" dirty="0">
                          <a:effectLst/>
                        </a:rPr>
                        <a:t>临床医学专业学位</a:t>
                      </a:r>
                      <a:endParaRPr lang="zh-CN" sz="24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9850" marR="69850" marT="34925" marB="34925"/>
                </a:tc>
              </a:tr>
              <a:tr h="2271011">
                <a:tc>
                  <a:txBody>
                    <a:bodyPr/>
                    <a:lstStyle/>
                    <a:p>
                      <a:pPr algn="just">
                        <a:spcAft>
                          <a:spcPts val="0"/>
                        </a:spcAft>
                      </a:pPr>
                      <a:r>
                        <a:rPr lang="zh-CN" sz="2400" kern="100" dirty="0">
                          <a:effectLst/>
                        </a:rPr>
                        <a:t>培养目标</a:t>
                      </a:r>
                      <a:endParaRPr lang="zh-CN" sz="24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9850" marR="69850" marT="34925" marB="34925"/>
                </a:tc>
                <a:tc>
                  <a:txBody>
                    <a:bodyPr/>
                    <a:lstStyle/>
                    <a:p>
                      <a:pPr algn="just">
                        <a:spcAft>
                          <a:spcPts val="0"/>
                        </a:spcAft>
                        <a:tabLst>
                          <a:tab pos="457200" algn="l"/>
                        </a:tabLst>
                      </a:pPr>
                      <a:r>
                        <a:rPr lang="zh-CN" sz="2400" kern="100" dirty="0">
                          <a:effectLst/>
                        </a:rPr>
                        <a:t>掌握坚实（宽广）的基础理论和系统（深入）的专门知识具有（独立）从事科学研究或独立担负专门技术工作的能力</a:t>
                      </a:r>
                      <a:endParaRPr lang="zh-CN" sz="24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9850" marR="69850" marT="34925" marB="34925"/>
                </a:tc>
                <a:tc>
                  <a:txBody>
                    <a:bodyPr/>
                    <a:lstStyle/>
                    <a:p>
                      <a:pPr algn="just">
                        <a:spcAft>
                          <a:spcPts val="0"/>
                        </a:spcAft>
                        <a:tabLst>
                          <a:tab pos="457200" algn="l"/>
                        </a:tabLst>
                      </a:pPr>
                      <a:r>
                        <a:rPr lang="zh-CN" sz="2400" kern="100" dirty="0">
                          <a:effectLst/>
                        </a:rPr>
                        <a:t>具有较强的临床分析和思维能力，能独立处理本学科领域内的常见病（博士：某些疑难病症）</a:t>
                      </a:r>
                      <a:endParaRPr lang="zh-CN" sz="24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9850" marR="69850" marT="34925" marB="34925"/>
                </a:tc>
              </a:tr>
              <a:tr h="521041">
                <a:tc>
                  <a:txBody>
                    <a:bodyPr/>
                    <a:lstStyle/>
                    <a:p>
                      <a:pPr algn="just">
                        <a:spcAft>
                          <a:spcPts val="0"/>
                        </a:spcAft>
                      </a:pPr>
                      <a:r>
                        <a:rPr lang="zh-CN" sz="2400" kern="100" dirty="0">
                          <a:effectLst/>
                        </a:rPr>
                        <a:t>培养重点</a:t>
                      </a:r>
                      <a:endParaRPr lang="zh-CN" sz="24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9850" marR="69850" marT="34925" marB="34925"/>
                </a:tc>
                <a:tc>
                  <a:txBody>
                    <a:bodyPr/>
                    <a:lstStyle/>
                    <a:p>
                      <a:pPr algn="just">
                        <a:spcAft>
                          <a:spcPts val="0"/>
                        </a:spcAft>
                      </a:pPr>
                      <a:r>
                        <a:rPr lang="zh-CN" sz="2400" kern="100" dirty="0">
                          <a:effectLst/>
                        </a:rPr>
                        <a:t>课程与论文工作并重</a:t>
                      </a:r>
                      <a:endParaRPr lang="zh-CN" sz="24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9850" marR="69850" marT="34925" marB="34925"/>
                </a:tc>
                <a:tc>
                  <a:txBody>
                    <a:bodyPr/>
                    <a:lstStyle/>
                    <a:p>
                      <a:pPr algn="just">
                        <a:spcAft>
                          <a:spcPts val="0"/>
                        </a:spcAft>
                      </a:pPr>
                      <a:r>
                        <a:rPr lang="zh-CN" sz="2400" kern="100" dirty="0">
                          <a:effectLst/>
                        </a:rPr>
                        <a:t>以临床能力训练为主</a:t>
                      </a:r>
                      <a:endParaRPr lang="zh-CN" sz="24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9850" marR="69850" marT="34925" marB="34925"/>
                </a:tc>
              </a:tr>
              <a:tr h="1396026">
                <a:tc>
                  <a:txBody>
                    <a:bodyPr/>
                    <a:lstStyle/>
                    <a:p>
                      <a:pPr algn="just">
                        <a:spcAft>
                          <a:spcPts val="0"/>
                        </a:spcAft>
                      </a:pPr>
                      <a:r>
                        <a:rPr lang="zh-CN" sz="2400" kern="100" dirty="0">
                          <a:effectLst/>
                        </a:rPr>
                        <a:t>学位课程</a:t>
                      </a:r>
                    </a:p>
                    <a:p>
                      <a:pPr algn="just">
                        <a:spcAft>
                          <a:spcPts val="0"/>
                        </a:spcAft>
                      </a:pPr>
                      <a:r>
                        <a:rPr lang="zh-CN" sz="2400" kern="100" dirty="0">
                          <a:effectLst/>
                        </a:rPr>
                        <a:t>要求</a:t>
                      </a:r>
                      <a:endParaRPr lang="zh-CN" sz="24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9850" marR="69850" marT="34925" marB="34925"/>
                </a:tc>
                <a:tc>
                  <a:txBody>
                    <a:bodyPr/>
                    <a:lstStyle/>
                    <a:p>
                      <a:pPr algn="just">
                        <a:spcAft>
                          <a:spcPts val="0"/>
                        </a:spcAft>
                      </a:pPr>
                      <a:r>
                        <a:rPr lang="zh-CN" sz="2400" kern="100" dirty="0">
                          <a:effectLst/>
                        </a:rPr>
                        <a:t>课程设置要求基础性、宽广性，强调实验技能。</a:t>
                      </a:r>
                      <a:endParaRPr lang="zh-CN" sz="24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9850" marR="69850" marT="34925" marB="34925"/>
                </a:tc>
                <a:tc>
                  <a:txBody>
                    <a:bodyPr/>
                    <a:lstStyle/>
                    <a:p>
                      <a:pPr algn="just">
                        <a:spcAft>
                          <a:spcPts val="0"/>
                        </a:spcAft>
                      </a:pPr>
                      <a:r>
                        <a:rPr lang="zh-CN" sz="2400" kern="100" dirty="0">
                          <a:effectLst/>
                        </a:rPr>
                        <a:t>课程设置要求适合临床医学特点，应用性强。利用晚上和双休日上课。</a:t>
                      </a:r>
                      <a:endParaRPr lang="zh-CN" sz="24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9850" marR="69850" marT="34925" marB="34925"/>
                </a:tc>
              </a:tr>
            </a:tbl>
          </a:graphicData>
        </a:graphic>
      </p:graphicFrame>
    </p:spTree>
    <p:extLst>
      <p:ext uri="{BB962C8B-B14F-4D97-AF65-F5344CB8AC3E}">
        <p14:creationId xmlns:p14="http://schemas.microsoft.com/office/powerpoint/2010/main" val="492911902"/>
      </p:ext>
    </p:extLst>
  </p:cSld>
  <p:clrMapOvr>
    <a:masterClrMapping/>
  </p:clrMapOvr>
  <p:transition spd="slow"/>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3600" dirty="0">
                <a:solidFill>
                  <a:srgbClr val="17406D"/>
                </a:solidFill>
              </a:rPr>
              <a:t>（三）临床医学专业学位改革特点</a:t>
            </a:r>
            <a:endParaRPr lang="zh-CN" altLang="en-US" dirty="0"/>
          </a:p>
        </p:txBody>
      </p:sp>
      <p:graphicFrame>
        <p:nvGraphicFramePr>
          <p:cNvPr id="5" name="内容占位符 4"/>
          <p:cNvGraphicFramePr>
            <a:graphicFrameLocks noGrp="1"/>
          </p:cNvGraphicFramePr>
          <p:nvPr>
            <p:ph idx="1"/>
            <p:extLst>
              <p:ext uri="{D42A27DB-BD31-4B8C-83A1-F6EECF244321}">
                <p14:modId xmlns:p14="http://schemas.microsoft.com/office/powerpoint/2010/main" val="2110726583"/>
              </p:ext>
            </p:extLst>
          </p:nvPr>
        </p:nvGraphicFramePr>
        <p:xfrm>
          <a:off x="457200" y="1600200"/>
          <a:ext cx="8229159" cy="4447530"/>
        </p:xfrm>
        <a:graphic>
          <a:graphicData uri="http://schemas.openxmlformats.org/drawingml/2006/table">
            <a:tbl>
              <a:tblPr firstRow="1" bandRow="1">
                <a:tableStyleId>{5C22544A-7EE6-4342-B048-85BDC9FD1C3A}</a:tableStyleId>
              </a:tblPr>
              <a:tblGrid>
                <a:gridCol w="1594435"/>
                <a:gridCol w="3312190"/>
                <a:gridCol w="3322534"/>
              </a:tblGrid>
              <a:tr h="521041">
                <a:tc>
                  <a:txBody>
                    <a:bodyPr/>
                    <a:lstStyle/>
                    <a:p>
                      <a:endParaRPr lang="zh-CN" sz="2400" kern="100" dirty="0">
                        <a:effectLst/>
                        <a:latin typeface="Calibri" panose="020F0502020204030204" pitchFamily="34" charset="0"/>
                      </a:endParaRPr>
                    </a:p>
                  </a:txBody>
                  <a:tcPr marL="69850" marR="69850" marT="34925" marB="34925"/>
                </a:tc>
                <a:tc>
                  <a:txBody>
                    <a:bodyPr/>
                    <a:lstStyle/>
                    <a:p>
                      <a:pPr algn="ctr">
                        <a:spcAft>
                          <a:spcPts val="0"/>
                        </a:spcAft>
                      </a:pPr>
                      <a:r>
                        <a:rPr lang="zh-CN" sz="2400" kern="100" dirty="0">
                          <a:effectLst/>
                        </a:rPr>
                        <a:t>临床医学学术学位</a:t>
                      </a:r>
                      <a:endParaRPr lang="zh-CN" sz="24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9850" marR="69850" marT="34925" marB="34925"/>
                </a:tc>
                <a:tc>
                  <a:txBody>
                    <a:bodyPr/>
                    <a:lstStyle/>
                    <a:p>
                      <a:pPr algn="ctr">
                        <a:spcAft>
                          <a:spcPts val="0"/>
                        </a:spcAft>
                      </a:pPr>
                      <a:r>
                        <a:rPr lang="zh-CN" sz="2400" kern="100" dirty="0">
                          <a:effectLst/>
                        </a:rPr>
                        <a:t>临床医学专业学位</a:t>
                      </a:r>
                      <a:endParaRPr lang="zh-CN" sz="24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9850" marR="69850" marT="34925" marB="34925"/>
                </a:tc>
              </a:tr>
              <a:tr h="1019727">
                <a:tc>
                  <a:txBody>
                    <a:bodyPr/>
                    <a:lstStyle/>
                    <a:p>
                      <a:pPr algn="just">
                        <a:spcAft>
                          <a:spcPts val="0"/>
                        </a:spcAft>
                      </a:pPr>
                      <a:r>
                        <a:rPr lang="zh-CN" sz="2400" kern="100">
                          <a:solidFill>
                            <a:srgbClr val="000000"/>
                          </a:solidFill>
                          <a:effectLst/>
                          <a:latin typeface="+mn-ea"/>
                          <a:ea typeface="+mn-ea"/>
                          <a:cs typeface="Arial" panose="020B0604020202020204" pitchFamily="34" charset="0"/>
                        </a:rPr>
                        <a:t>科研要求</a:t>
                      </a:r>
                      <a:endParaRPr lang="zh-CN" sz="2400" kern="100">
                        <a:effectLst/>
                        <a:latin typeface="+mn-ea"/>
                        <a:ea typeface="+mn-ea"/>
                        <a:cs typeface="Times New Roman" panose="02020603050405020304" pitchFamily="18" charset="0"/>
                      </a:endParaRPr>
                    </a:p>
                  </a:txBody>
                  <a:tcPr marL="69850" marR="69850" marT="34925" marB="34925"/>
                </a:tc>
                <a:tc>
                  <a:txBody>
                    <a:bodyPr/>
                    <a:lstStyle/>
                    <a:p>
                      <a:pPr algn="just">
                        <a:spcAft>
                          <a:spcPts val="0"/>
                        </a:spcAft>
                      </a:pPr>
                      <a:r>
                        <a:rPr lang="zh-CN" sz="2400" kern="100" dirty="0">
                          <a:solidFill>
                            <a:srgbClr val="000000"/>
                          </a:solidFill>
                          <a:effectLst/>
                          <a:latin typeface="+mn-ea"/>
                          <a:ea typeface="+mn-ea"/>
                          <a:cs typeface="Arial" panose="020B0604020202020204" pitchFamily="34" charset="0"/>
                        </a:rPr>
                        <a:t>课题有新见解。在核心期刊发表一篇论文。</a:t>
                      </a:r>
                      <a:endParaRPr lang="zh-CN" sz="2400" kern="100" dirty="0">
                        <a:effectLst/>
                        <a:latin typeface="+mn-ea"/>
                        <a:ea typeface="+mn-ea"/>
                        <a:cs typeface="Times New Roman" panose="02020603050405020304" pitchFamily="18" charset="0"/>
                      </a:endParaRPr>
                    </a:p>
                  </a:txBody>
                  <a:tcPr marL="69850" marR="69850" marT="34925" marB="34925"/>
                </a:tc>
                <a:tc>
                  <a:txBody>
                    <a:bodyPr/>
                    <a:lstStyle/>
                    <a:p>
                      <a:pPr algn="just">
                        <a:spcAft>
                          <a:spcPts val="0"/>
                        </a:spcAft>
                      </a:pPr>
                      <a:r>
                        <a:rPr lang="zh-CN" sz="2400" kern="100">
                          <a:solidFill>
                            <a:srgbClr val="000000"/>
                          </a:solidFill>
                          <a:effectLst/>
                          <a:latin typeface="+mn-ea"/>
                          <a:ea typeface="+mn-ea"/>
                          <a:cs typeface="Arial" panose="020B0604020202020204" pitchFamily="34" charset="0"/>
                        </a:rPr>
                        <a:t>完成一篇含文献综述的病例分析报告。</a:t>
                      </a:r>
                      <a:endParaRPr lang="zh-CN" sz="2400" kern="100">
                        <a:effectLst/>
                        <a:latin typeface="+mn-ea"/>
                        <a:ea typeface="+mn-ea"/>
                        <a:cs typeface="Times New Roman" panose="02020603050405020304" pitchFamily="18" charset="0"/>
                      </a:endParaRPr>
                    </a:p>
                  </a:txBody>
                  <a:tcPr marL="69850" marR="69850" marT="34925" marB="34925"/>
                </a:tc>
              </a:tr>
              <a:tr h="1008112">
                <a:tc>
                  <a:txBody>
                    <a:bodyPr/>
                    <a:lstStyle/>
                    <a:p>
                      <a:pPr algn="just">
                        <a:spcAft>
                          <a:spcPts val="0"/>
                        </a:spcAft>
                      </a:pPr>
                      <a:r>
                        <a:rPr lang="zh-CN" sz="2400" kern="100">
                          <a:solidFill>
                            <a:srgbClr val="000000"/>
                          </a:solidFill>
                          <a:effectLst/>
                          <a:latin typeface="+mn-ea"/>
                          <a:ea typeface="+mn-ea"/>
                          <a:cs typeface="Arial" panose="020B0604020202020204" pitchFamily="34" charset="0"/>
                        </a:rPr>
                        <a:t>指导方式</a:t>
                      </a:r>
                      <a:endParaRPr lang="zh-CN" sz="2400" kern="100">
                        <a:effectLst/>
                        <a:latin typeface="+mn-ea"/>
                        <a:ea typeface="+mn-ea"/>
                        <a:cs typeface="Times New Roman" panose="02020603050405020304" pitchFamily="18" charset="0"/>
                      </a:endParaRPr>
                    </a:p>
                  </a:txBody>
                  <a:tcPr marL="69850" marR="69850" marT="34925" marB="34925"/>
                </a:tc>
                <a:tc>
                  <a:txBody>
                    <a:bodyPr/>
                    <a:lstStyle/>
                    <a:p>
                      <a:pPr algn="just">
                        <a:spcAft>
                          <a:spcPts val="0"/>
                        </a:spcAft>
                      </a:pPr>
                      <a:r>
                        <a:rPr lang="zh-CN" sz="2400" kern="100">
                          <a:solidFill>
                            <a:srgbClr val="000000"/>
                          </a:solidFill>
                          <a:effectLst/>
                          <a:latin typeface="+mn-ea"/>
                          <a:ea typeface="+mn-ea"/>
                          <a:cs typeface="Arial" panose="020B0604020202020204" pitchFamily="34" charset="0"/>
                        </a:rPr>
                        <a:t>导师指导为主</a:t>
                      </a:r>
                      <a:endParaRPr lang="zh-CN" sz="2400" kern="100">
                        <a:effectLst/>
                        <a:latin typeface="+mn-ea"/>
                        <a:ea typeface="+mn-ea"/>
                        <a:cs typeface="Times New Roman" panose="02020603050405020304" pitchFamily="18" charset="0"/>
                      </a:endParaRPr>
                    </a:p>
                  </a:txBody>
                  <a:tcPr marL="69850" marR="69850" marT="34925" marB="34925"/>
                </a:tc>
                <a:tc>
                  <a:txBody>
                    <a:bodyPr/>
                    <a:lstStyle/>
                    <a:p>
                      <a:pPr algn="just">
                        <a:spcAft>
                          <a:spcPts val="0"/>
                        </a:spcAft>
                      </a:pPr>
                      <a:r>
                        <a:rPr lang="zh-CN" sz="2400" kern="100">
                          <a:solidFill>
                            <a:srgbClr val="000000"/>
                          </a:solidFill>
                          <a:effectLst/>
                          <a:latin typeface="+mn-ea"/>
                          <a:ea typeface="+mn-ea"/>
                          <a:cs typeface="Arial" panose="020B0604020202020204" pitchFamily="34" charset="0"/>
                        </a:rPr>
                        <a:t>临床科室主任负责，集体指导（导师组）</a:t>
                      </a:r>
                      <a:endParaRPr lang="zh-CN" sz="2400" kern="100">
                        <a:effectLst/>
                        <a:latin typeface="+mn-ea"/>
                        <a:ea typeface="+mn-ea"/>
                        <a:cs typeface="Times New Roman" panose="02020603050405020304" pitchFamily="18" charset="0"/>
                      </a:endParaRPr>
                    </a:p>
                  </a:txBody>
                  <a:tcPr marL="69850" marR="69850" marT="34925" marB="34925"/>
                </a:tc>
              </a:tr>
              <a:tr h="1396026">
                <a:tc>
                  <a:txBody>
                    <a:bodyPr/>
                    <a:lstStyle/>
                    <a:p>
                      <a:pPr algn="just">
                        <a:spcAft>
                          <a:spcPts val="0"/>
                        </a:spcAft>
                      </a:pPr>
                      <a:r>
                        <a:rPr lang="zh-CN" sz="2400" kern="100">
                          <a:solidFill>
                            <a:srgbClr val="000000"/>
                          </a:solidFill>
                          <a:effectLst/>
                          <a:latin typeface="+mn-ea"/>
                          <a:ea typeface="+mn-ea"/>
                          <a:cs typeface="Arial" panose="020B0604020202020204" pitchFamily="34" charset="0"/>
                        </a:rPr>
                        <a:t>能力要求</a:t>
                      </a:r>
                      <a:endParaRPr lang="zh-CN" sz="2400" kern="100">
                        <a:effectLst/>
                        <a:latin typeface="+mn-ea"/>
                        <a:ea typeface="+mn-ea"/>
                        <a:cs typeface="Times New Roman" panose="02020603050405020304" pitchFamily="18" charset="0"/>
                      </a:endParaRPr>
                    </a:p>
                  </a:txBody>
                  <a:tcPr marL="69850" marR="69850" marT="34925" marB="34925"/>
                </a:tc>
                <a:tc>
                  <a:txBody>
                    <a:bodyPr/>
                    <a:lstStyle/>
                    <a:p>
                      <a:pPr marL="342900" lvl="0" indent="-342900" algn="just">
                        <a:spcAft>
                          <a:spcPts val="0"/>
                        </a:spcAft>
                        <a:buFont typeface="宋体" panose="02010600030101010101" pitchFamily="2" charset="-122"/>
                        <a:buChar char="•"/>
                        <a:tabLst>
                          <a:tab pos="457200" algn="l"/>
                        </a:tabLst>
                      </a:pPr>
                      <a:r>
                        <a:rPr lang="zh-CN" sz="2400" kern="100">
                          <a:solidFill>
                            <a:srgbClr val="000000"/>
                          </a:solidFill>
                          <a:effectLst/>
                          <a:latin typeface="+mn-ea"/>
                          <a:ea typeface="+mn-ea"/>
                          <a:cs typeface="Arial" panose="020B0604020202020204" pitchFamily="34" charset="0"/>
                        </a:rPr>
                        <a:t>学术素养与学术道德</a:t>
                      </a:r>
                      <a:endParaRPr lang="zh-CN" sz="2400" kern="100">
                        <a:effectLst/>
                        <a:latin typeface="+mn-ea"/>
                        <a:ea typeface="+mn-ea"/>
                        <a:cs typeface="Times New Roman" panose="02020603050405020304" pitchFamily="18" charset="0"/>
                      </a:endParaRPr>
                    </a:p>
                    <a:p>
                      <a:pPr marL="342900" lvl="0" indent="-342900" algn="just">
                        <a:spcAft>
                          <a:spcPts val="0"/>
                        </a:spcAft>
                        <a:buFont typeface="宋体" panose="02010600030101010101" pitchFamily="2" charset="-122"/>
                        <a:buChar char="•"/>
                        <a:tabLst>
                          <a:tab pos="457200" algn="l"/>
                        </a:tabLst>
                      </a:pPr>
                      <a:r>
                        <a:rPr lang="zh-CN" sz="2400" kern="100">
                          <a:solidFill>
                            <a:srgbClr val="000000"/>
                          </a:solidFill>
                          <a:effectLst/>
                          <a:latin typeface="+mn-ea"/>
                          <a:ea typeface="+mn-ea"/>
                          <a:cs typeface="Arial" panose="020B0604020202020204" pitchFamily="34" charset="0"/>
                        </a:rPr>
                        <a:t>科学研究能力</a:t>
                      </a:r>
                      <a:endParaRPr lang="zh-CN" sz="2400" kern="100">
                        <a:effectLst/>
                        <a:latin typeface="+mn-ea"/>
                        <a:ea typeface="+mn-ea"/>
                        <a:cs typeface="Times New Roman" panose="02020603050405020304" pitchFamily="18" charset="0"/>
                      </a:endParaRPr>
                    </a:p>
                    <a:p>
                      <a:pPr marL="342900" lvl="0" indent="-342900" algn="just">
                        <a:spcAft>
                          <a:spcPts val="0"/>
                        </a:spcAft>
                        <a:buFont typeface="宋体" panose="02010600030101010101" pitchFamily="2" charset="-122"/>
                        <a:buChar char="•"/>
                        <a:tabLst>
                          <a:tab pos="457200" algn="l"/>
                        </a:tabLst>
                      </a:pPr>
                      <a:r>
                        <a:rPr lang="zh-CN" sz="2400" kern="100">
                          <a:solidFill>
                            <a:srgbClr val="000000"/>
                          </a:solidFill>
                          <a:effectLst/>
                          <a:latin typeface="+mn-ea"/>
                          <a:ea typeface="+mn-ea"/>
                          <a:cs typeface="Arial" panose="020B0604020202020204" pitchFamily="34" charset="0"/>
                        </a:rPr>
                        <a:t>获取知识的能力</a:t>
                      </a:r>
                      <a:endParaRPr lang="zh-CN" sz="2400" kern="100">
                        <a:effectLst/>
                        <a:latin typeface="+mn-ea"/>
                        <a:ea typeface="+mn-ea"/>
                        <a:cs typeface="Times New Roman" panose="02020603050405020304" pitchFamily="18" charset="0"/>
                      </a:endParaRPr>
                    </a:p>
                    <a:p>
                      <a:pPr marL="342900" lvl="0" indent="-342900" algn="just">
                        <a:spcAft>
                          <a:spcPts val="0"/>
                        </a:spcAft>
                        <a:buFont typeface="宋体" panose="02010600030101010101" pitchFamily="2" charset="-122"/>
                        <a:buChar char="•"/>
                        <a:tabLst>
                          <a:tab pos="457200" algn="l"/>
                        </a:tabLst>
                      </a:pPr>
                      <a:r>
                        <a:rPr lang="zh-CN" sz="2400" kern="100">
                          <a:solidFill>
                            <a:srgbClr val="000000"/>
                          </a:solidFill>
                          <a:effectLst/>
                          <a:latin typeface="+mn-ea"/>
                          <a:ea typeface="+mn-ea"/>
                          <a:cs typeface="Arial" panose="020B0604020202020204" pitchFamily="34" charset="0"/>
                        </a:rPr>
                        <a:t>学术交流能力</a:t>
                      </a:r>
                      <a:endParaRPr lang="zh-CN" sz="2400" kern="100">
                        <a:effectLst/>
                        <a:latin typeface="+mn-ea"/>
                        <a:ea typeface="+mn-ea"/>
                        <a:cs typeface="Times New Roman" panose="02020603050405020304" pitchFamily="18" charset="0"/>
                      </a:endParaRPr>
                    </a:p>
                    <a:p>
                      <a:pPr algn="just">
                        <a:spcAft>
                          <a:spcPts val="0"/>
                        </a:spcAft>
                      </a:pPr>
                      <a:r>
                        <a:rPr lang="en-US" sz="2400" kern="100">
                          <a:solidFill>
                            <a:srgbClr val="000000"/>
                          </a:solidFill>
                          <a:effectLst/>
                          <a:latin typeface="+mn-ea"/>
                          <a:ea typeface="+mn-ea"/>
                          <a:cs typeface="Arial" panose="020B0604020202020204" pitchFamily="34" charset="0"/>
                        </a:rPr>
                        <a:t> </a:t>
                      </a:r>
                      <a:endParaRPr lang="zh-CN" sz="2400" kern="100">
                        <a:effectLst/>
                        <a:latin typeface="+mn-ea"/>
                        <a:ea typeface="+mn-ea"/>
                        <a:cs typeface="Times New Roman" panose="02020603050405020304" pitchFamily="18" charset="0"/>
                      </a:endParaRPr>
                    </a:p>
                  </a:txBody>
                  <a:tcPr marL="69850" marR="69850" marT="34925" marB="34925"/>
                </a:tc>
                <a:tc>
                  <a:txBody>
                    <a:bodyPr/>
                    <a:lstStyle/>
                    <a:p>
                      <a:pPr marL="342900" lvl="0" indent="-342900" algn="just">
                        <a:spcAft>
                          <a:spcPts val="0"/>
                        </a:spcAft>
                        <a:buFont typeface="宋体" panose="02010600030101010101" pitchFamily="2" charset="-122"/>
                        <a:buChar char="•"/>
                        <a:tabLst>
                          <a:tab pos="457200" algn="l"/>
                        </a:tabLst>
                      </a:pPr>
                      <a:r>
                        <a:rPr lang="zh-CN" sz="2400" kern="100" dirty="0">
                          <a:solidFill>
                            <a:srgbClr val="000000"/>
                          </a:solidFill>
                          <a:effectLst/>
                          <a:latin typeface="+mn-ea"/>
                          <a:ea typeface="+mn-ea"/>
                          <a:cs typeface="Arial" panose="020B0604020202020204" pitchFamily="34" charset="0"/>
                        </a:rPr>
                        <a:t>职业精神</a:t>
                      </a:r>
                      <a:endParaRPr lang="zh-CN" sz="2400" kern="100" dirty="0">
                        <a:effectLst/>
                        <a:latin typeface="+mn-ea"/>
                        <a:ea typeface="+mn-ea"/>
                        <a:cs typeface="Times New Roman" panose="02020603050405020304" pitchFamily="18" charset="0"/>
                      </a:endParaRPr>
                    </a:p>
                    <a:p>
                      <a:pPr marL="342900" lvl="0" indent="-342900" algn="just">
                        <a:spcAft>
                          <a:spcPts val="0"/>
                        </a:spcAft>
                        <a:buFont typeface="宋体" panose="02010600030101010101" pitchFamily="2" charset="-122"/>
                        <a:buChar char="•"/>
                        <a:tabLst>
                          <a:tab pos="457200" algn="l"/>
                        </a:tabLst>
                      </a:pPr>
                      <a:r>
                        <a:rPr lang="zh-CN" sz="2400" kern="100" dirty="0">
                          <a:solidFill>
                            <a:srgbClr val="000000"/>
                          </a:solidFill>
                          <a:effectLst/>
                          <a:latin typeface="+mn-ea"/>
                          <a:ea typeface="+mn-ea"/>
                          <a:cs typeface="Arial" panose="020B0604020202020204" pitchFamily="34" charset="0"/>
                        </a:rPr>
                        <a:t>临床实践能力</a:t>
                      </a:r>
                      <a:endParaRPr lang="zh-CN" sz="2400" kern="100" dirty="0">
                        <a:effectLst/>
                        <a:latin typeface="+mn-ea"/>
                        <a:ea typeface="+mn-ea"/>
                        <a:cs typeface="Times New Roman" panose="02020603050405020304" pitchFamily="18" charset="0"/>
                      </a:endParaRPr>
                    </a:p>
                    <a:p>
                      <a:pPr marL="342900" lvl="0" indent="-342900" algn="just">
                        <a:spcAft>
                          <a:spcPts val="0"/>
                        </a:spcAft>
                        <a:buFont typeface="宋体" panose="02010600030101010101" pitchFamily="2" charset="-122"/>
                        <a:buChar char="•"/>
                        <a:tabLst>
                          <a:tab pos="457200" algn="l"/>
                        </a:tabLst>
                      </a:pPr>
                      <a:r>
                        <a:rPr lang="zh-CN" sz="2400" kern="100" dirty="0">
                          <a:solidFill>
                            <a:srgbClr val="000000"/>
                          </a:solidFill>
                          <a:effectLst/>
                          <a:latin typeface="+mn-ea"/>
                          <a:ea typeface="+mn-ea"/>
                          <a:cs typeface="Arial" panose="020B0604020202020204" pitchFamily="34" charset="0"/>
                        </a:rPr>
                        <a:t>临床思维能力</a:t>
                      </a:r>
                      <a:endParaRPr lang="zh-CN" sz="2400" kern="100" dirty="0">
                        <a:effectLst/>
                        <a:latin typeface="+mn-ea"/>
                        <a:ea typeface="+mn-ea"/>
                        <a:cs typeface="Times New Roman" panose="02020603050405020304" pitchFamily="18" charset="0"/>
                      </a:endParaRPr>
                    </a:p>
                    <a:p>
                      <a:pPr marL="342900" lvl="0" indent="-342900" algn="just">
                        <a:spcAft>
                          <a:spcPts val="0"/>
                        </a:spcAft>
                        <a:buFont typeface="宋体" panose="02010600030101010101" pitchFamily="2" charset="-122"/>
                        <a:buChar char="•"/>
                        <a:tabLst>
                          <a:tab pos="457200" algn="l"/>
                        </a:tabLst>
                      </a:pPr>
                      <a:r>
                        <a:rPr lang="zh-CN" sz="2400" kern="100" dirty="0">
                          <a:solidFill>
                            <a:srgbClr val="000000"/>
                          </a:solidFill>
                          <a:effectLst/>
                          <a:latin typeface="+mn-ea"/>
                          <a:ea typeface="+mn-ea"/>
                          <a:cs typeface="Arial" panose="020B0604020202020204" pitchFamily="34" charset="0"/>
                        </a:rPr>
                        <a:t>获取知识的能力</a:t>
                      </a:r>
                      <a:endParaRPr lang="zh-CN" sz="2400" kern="100" dirty="0">
                        <a:effectLst/>
                        <a:latin typeface="+mn-ea"/>
                        <a:ea typeface="+mn-ea"/>
                        <a:cs typeface="Times New Roman" panose="02020603050405020304" pitchFamily="18" charset="0"/>
                      </a:endParaRPr>
                    </a:p>
                    <a:p>
                      <a:pPr algn="just">
                        <a:spcAft>
                          <a:spcPts val="0"/>
                        </a:spcAft>
                      </a:pPr>
                      <a:r>
                        <a:rPr lang="en-US" sz="2400" kern="100" dirty="0">
                          <a:solidFill>
                            <a:srgbClr val="000000"/>
                          </a:solidFill>
                          <a:effectLst/>
                          <a:latin typeface="+mn-ea"/>
                          <a:ea typeface="+mn-ea"/>
                          <a:cs typeface="Arial" panose="020B0604020202020204" pitchFamily="34" charset="0"/>
                        </a:rPr>
                        <a:t> </a:t>
                      </a:r>
                      <a:endParaRPr lang="zh-CN" sz="2400" kern="100" dirty="0">
                        <a:effectLst/>
                        <a:latin typeface="+mn-ea"/>
                        <a:ea typeface="+mn-ea"/>
                        <a:cs typeface="Times New Roman" panose="02020603050405020304" pitchFamily="18" charset="0"/>
                      </a:endParaRPr>
                    </a:p>
                  </a:txBody>
                  <a:tcPr marL="69850" marR="69850" marT="34925" marB="34925"/>
                </a:tc>
              </a:tr>
            </a:tbl>
          </a:graphicData>
        </a:graphic>
      </p:graphicFrame>
    </p:spTree>
    <p:extLst>
      <p:ext uri="{BB962C8B-B14F-4D97-AF65-F5344CB8AC3E}">
        <p14:creationId xmlns:p14="http://schemas.microsoft.com/office/powerpoint/2010/main" val="1175793764"/>
      </p:ext>
    </p:extLst>
  </p:cSld>
  <p:clrMapOvr>
    <a:masterClrMapping/>
  </p:clrMapOvr>
  <p:transition spd="slow"/>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85437" y="1268760"/>
            <a:ext cx="8307044" cy="2382191"/>
          </a:xfrm>
          <a:prstGeom prst="rect">
            <a:avLst/>
          </a:prstGeom>
          <a:noFill/>
        </p:spPr>
        <p:txBody>
          <a:bodyPr wrap="square" rtlCol="0">
            <a:spAutoFit/>
          </a:bodyPr>
          <a:lstStyle/>
          <a:p>
            <a:pPr eaLnBrk="0" fontAlgn="base" hangingPunct="0">
              <a:lnSpc>
                <a:spcPct val="150000"/>
              </a:lnSpc>
              <a:spcBef>
                <a:spcPct val="20000"/>
              </a:spcBef>
              <a:spcAft>
                <a:spcPct val="0"/>
              </a:spcAft>
              <a:buClr>
                <a:srgbClr val="FFCC00"/>
              </a:buClr>
            </a:pPr>
            <a:r>
              <a:rPr lang="en-US" altLang="zh-CN" sz="2400" b="1" dirty="0" smtClean="0"/>
              <a:t>1.</a:t>
            </a:r>
            <a:r>
              <a:rPr lang="zh-CN" altLang="en-US" sz="2400" b="1" dirty="0" smtClean="0"/>
              <a:t>各级</a:t>
            </a:r>
            <a:r>
              <a:rPr lang="zh-CN" altLang="en-US" sz="2400" b="1" dirty="0"/>
              <a:t>政府对临床医学硕士专业学位研究生培养模式改革的重视程度不一，政策执行存在地域差距</a:t>
            </a:r>
            <a:endParaRPr lang="en-US" altLang="zh-CN" sz="2400" b="1" dirty="0"/>
          </a:p>
          <a:p>
            <a:pPr eaLnBrk="0" fontAlgn="base" hangingPunct="0">
              <a:lnSpc>
                <a:spcPct val="150000"/>
              </a:lnSpc>
              <a:spcBef>
                <a:spcPct val="20000"/>
              </a:spcBef>
              <a:spcAft>
                <a:spcPct val="0"/>
              </a:spcAft>
              <a:buClr>
                <a:srgbClr val="FFCC00"/>
              </a:buClr>
            </a:pPr>
            <a:r>
              <a:rPr lang="zh-CN" altLang="en-US" sz="2400" dirty="0" smtClean="0"/>
              <a:t>临床医学</a:t>
            </a:r>
            <a:r>
              <a:rPr lang="zh-CN" altLang="en-US" sz="2400" dirty="0"/>
              <a:t>硕士专业学位培养模式改革涉及多重管理体制，牵扯的部门广，涉及到沟通协调的问题。</a:t>
            </a:r>
            <a:endParaRPr lang="en-US" altLang="zh-CN" sz="2400" dirty="0"/>
          </a:p>
        </p:txBody>
      </p:sp>
      <p:sp>
        <p:nvSpPr>
          <p:cNvPr id="4" name="圆角矩形 3"/>
          <p:cNvSpPr/>
          <p:nvPr/>
        </p:nvSpPr>
        <p:spPr bwMode="auto">
          <a:xfrm>
            <a:off x="748556" y="4653136"/>
            <a:ext cx="1368152" cy="1096614"/>
          </a:xfrm>
          <a:prstGeom prst="roundRect">
            <a:avLst/>
          </a:prstGeom>
          <a:solidFill>
            <a:srgbClr val="66FF33"/>
          </a:solidFill>
          <a:ln w="38100">
            <a:noFill/>
            <a:headEnd type="none" w="med" len="med"/>
            <a:tailEnd type="none" w="med" len="med"/>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zh-CN" altLang="en-US" sz="2400" b="1" i="0" u="none" strike="noStrike" cap="none" normalizeH="0" baseline="0" dirty="0" smtClean="0">
                <a:ln>
                  <a:noFill/>
                </a:ln>
                <a:solidFill>
                  <a:schemeClr val="tx1"/>
                </a:solidFill>
                <a:effectLst/>
                <a:latin typeface="Times New Roman" pitchFamily="18" charset="0"/>
                <a:ea typeface="宋体" pitchFamily="2" charset="-122"/>
              </a:rPr>
              <a:t>卫生行</a:t>
            </a:r>
            <a:endParaRPr kumimoji="0" lang="en-US" altLang="zh-CN" sz="2400" b="1" i="0" u="none" strike="noStrike" cap="none" normalizeH="0" baseline="0" dirty="0" smtClean="0">
              <a:ln>
                <a:noFill/>
              </a:ln>
              <a:solidFill>
                <a:schemeClr val="tx1"/>
              </a:solidFill>
              <a:effectLst/>
              <a:latin typeface="Times New Roman" pitchFamily="18" charset="0"/>
              <a:ea typeface="宋体" pitchFamily="2" charset="-122"/>
            </a:endParaRPr>
          </a:p>
          <a:p>
            <a:pPr marL="0" marR="0" indent="0" algn="ctr" defTabSz="914400" rtl="0" eaLnBrk="1" fontAlgn="base" latinLnBrk="0" hangingPunct="1">
              <a:lnSpc>
                <a:spcPct val="100000"/>
              </a:lnSpc>
              <a:spcBef>
                <a:spcPct val="0"/>
              </a:spcBef>
              <a:spcAft>
                <a:spcPct val="0"/>
              </a:spcAft>
              <a:buClrTx/>
              <a:buSzTx/>
              <a:buFontTx/>
              <a:buNone/>
              <a:tabLst/>
            </a:pPr>
            <a:r>
              <a:rPr kumimoji="0" lang="zh-CN" altLang="en-US" sz="2400" b="1" i="0" u="none" strike="noStrike" cap="none" normalizeH="0" baseline="0" dirty="0" smtClean="0">
                <a:ln>
                  <a:noFill/>
                </a:ln>
                <a:solidFill>
                  <a:schemeClr val="tx1"/>
                </a:solidFill>
                <a:effectLst/>
                <a:latin typeface="Times New Roman" pitchFamily="18" charset="0"/>
                <a:ea typeface="宋体" pitchFamily="2" charset="-122"/>
              </a:rPr>
              <a:t>政部门</a:t>
            </a:r>
          </a:p>
        </p:txBody>
      </p:sp>
      <p:sp>
        <p:nvSpPr>
          <p:cNvPr id="8" name="圆角矩形 7"/>
          <p:cNvSpPr/>
          <p:nvPr/>
        </p:nvSpPr>
        <p:spPr bwMode="auto">
          <a:xfrm>
            <a:off x="6948264" y="4592728"/>
            <a:ext cx="1512168" cy="1024606"/>
          </a:xfrm>
          <a:prstGeom prst="roundRect">
            <a:avLst/>
          </a:prstGeom>
          <a:solidFill>
            <a:srgbClr val="66FF33"/>
          </a:solidFill>
          <a:ln w="38100">
            <a:noFill/>
            <a:headEnd type="none" w="med" len="med"/>
            <a:tailEnd type="none" w="med" len="med"/>
          </a:ln>
          <a:effectLst>
            <a:outerShdw blurRad="225425" dist="50800" dir="5220000" algn="ctr">
              <a:srgbClr val="000000">
                <a:alpha val="33000"/>
              </a:srgbClr>
            </a:outerShdw>
          </a:effectLst>
          <a:scene3d>
            <a:camera prst="perspectiveHeroicExtremeLeftFacing"/>
            <a:lightRig rig="harsh" dir="t">
              <a:rot lat="0" lon="0" rev="3000000"/>
            </a:lightRig>
          </a:scene3d>
          <a:sp3d extrusionH="254000" contourW="19050">
            <a:bevelT w="82550" h="44450" prst="angle"/>
            <a:bevelB w="82550" h="44450" prst="angle"/>
            <a:contourClr>
              <a:srgbClr val="FFFFFF"/>
            </a:contourClr>
          </a:sp3d>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zh-CN" altLang="en-US" sz="2400" b="1" i="0" u="none" strike="noStrike" cap="none" normalizeH="0" baseline="0" dirty="0" smtClean="0">
                <a:ln>
                  <a:noFill/>
                </a:ln>
                <a:solidFill>
                  <a:schemeClr val="tx1"/>
                </a:solidFill>
                <a:effectLst/>
                <a:latin typeface="Times New Roman" pitchFamily="18" charset="0"/>
                <a:ea typeface="宋体" pitchFamily="2" charset="-122"/>
              </a:rPr>
              <a:t>教育</a:t>
            </a:r>
            <a:endParaRPr kumimoji="0" lang="en-US" altLang="zh-CN" sz="2400" b="1" i="0" u="none" strike="noStrike" cap="none" normalizeH="0" baseline="0" dirty="0" smtClean="0">
              <a:ln>
                <a:noFill/>
              </a:ln>
              <a:solidFill>
                <a:schemeClr val="tx1"/>
              </a:solidFill>
              <a:effectLst/>
              <a:latin typeface="Times New Roman" pitchFamily="18" charset="0"/>
              <a:ea typeface="宋体" pitchFamily="2" charset="-122"/>
            </a:endParaRPr>
          </a:p>
          <a:p>
            <a:pPr marL="0" marR="0" indent="0" algn="ctr" defTabSz="914400" rtl="0" eaLnBrk="1" fontAlgn="base" latinLnBrk="0" hangingPunct="1">
              <a:lnSpc>
                <a:spcPct val="100000"/>
              </a:lnSpc>
              <a:spcBef>
                <a:spcPct val="0"/>
              </a:spcBef>
              <a:spcAft>
                <a:spcPct val="0"/>
              </a:spcAft>
              <a:buClrTx/>
              <a:buSzTx/>
              <a:buFontTx/>
              <a:buNone/>
              <a:tabLst/>
            </a:pPr>
            <a:r>
              <a:rPr kumimoji="0" lang="zh-CN" altLang="en-US" sz="2400" b="1" i="0" u="none" strike="noStrike" cap="none" normalizeH="0" baseline="0" dirty="0" smtClean="0">
                <a:ln>
                  <a:noFill/>
                </a:ln>
                <a:solidFill>
                  <a:schemeClr val="tx1"/>
                </a:solidFill>
                <a:effectLst/>
                <a:latin typeface="Times New Roman" pitchFamily="18" charset="0"/>
                <a:ea typeface="宋体" pitchFamily="2" charset="-122"/>
              </a:rPr>
              <a:t>部门</a:t>
            </a:r>
          </a:p>
        </p:txBody>
      </p:sp>
      <p:sp>
        <p:nvSpPr>
          <p:cNvPr id="10" name="圆角矩形 9"/>
          <p:cNvSpPr/>
          <p:nvPr/>
        </p:nvSpPr>
        <p:spPr bwMode="auto">
          <a:xfrm>
            <a:off x="2832108" y="4165464"/>
            <a:ext cx="1440160" cy="747837"/>
          </a:xfrm>
          <a:prstGeom prst="roundRect">
            <a:avLst/>
          </a:prstGeom>
          <a:solidFill>
            <a:srgbClr val="FFCC00"/>
          </a:solidFill>
          <a:ln w="9525" cap="flat" cmpd="sng" algn="ctr">
            <a:noFill/>
            <a:prstDash val="solid"/>
            <a:round/>
            <a:headEnd type="none" w="med" len="med"/>
            <a:tailEnd type="none" w="med" len="me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zh-CN" altLang="en-US" b="1" i="0" u="none" strike="noStrike" cap="none" normalizeH="0" baseline="0" dirty="0" smtClean="0">
                <a:ln>
                  <a:noFill/>
                </a:ln>
                <a:solidFill>
                  <a:schemeClr val="tx1"/>
                </a:solidFill>
                <a:effectLst/>
                <a:latin typeface="Times New Roman" pitchFamily="18" charset="0"/>
                <a:ea typeface="宋体" pitchFamily="2" charset="-122"/>
              </a:rPr>
              <a:t>住院医师</a:t>
            </a:r>
            <a:endParaRPr kumimoji="0" lang="en-US" altLang="zh-CN" b="1" i="0" u="none" strike="noStrike" cap="none" normalizeH="0" baseline="0" dirty="0" smtClean="0">
              <a:ln>
                <a:noFill/>
              </a:ln>
              <a:solidFill>
                <a:schemeClr val="tx1"/>
              </a:solidFill>
              <a:effectLst/>
              <a:latin typeface="Times New Roman" pitchFamily="18" charset="0"/>
              <a:ea typeface="宋体" pitchFamily="2" charset="-122"/>
            </a:endParaRPr>
          </a:p>
          <a:p>
            <a:pPr marL="0" marR="0" indent="0" algn="ctr" defTabSz="914400" rtl="0" eaLnBrk="1" fontAlgn="base" latinLnBrk="0" hangingPunct="1">
              <a:lnSpc>
                <a:spcPct val="100000"/>
              </a:lnSpc>
              <a:spcBef>
                <a:spcPct val="0"/>
              </a:spcBef>
              <a:spcAft>
                <a:spcPct val="0"/>
              </a:spcAft>
              <a:buClrTx/>
              <a:buSzTx/>
              <a:buFontTx/>
              <a:buNone/>
              <a:tabLst/>
            </a:pPr>
            <a:r>
              <a:rPr lang="zh-CN" altLang="en-US" b="1" dirty="0" smtClean="0">
                <a:latin typeface="Times New Roman" pitchFamily="18" charset="0"/>
                <a:ea typeface="宋体" pitchFamily="2" charset="-122"/>
              </a:rPr>
              <a:t>培训、准入</a:t>
            </a:r>
            <a:endParaRPr kumimoji="0" lang="zh-CN" altLang="en-US" b="1" i="0" u="none" strike="noStrike" cap="none" normalizeH="0" baseline="0" dirty="0" smtClean="0">
              <a:ln>
                <a:noFill/>
              </a:ln>
              <a:solidFill>
                <a:schemeClr val="tx1"/>
              </a:solidFill>
              <a:effectLst/>
              <a:latin typeface="Times New Roman" pitchFamily="18" charset="0"/>
              <a:ea typeface="宋体" pitchFamily="2" charset="-122"/>
            </a:endParaRPr>
          </a:p>
        </p:txBody>
      </p:sp>
      <p:sp>
        <p:nvSpPr>
          <p:cNvPr id="11" name="圆角矩形 10"/>
          <p:cNvSpPr/>
          <p:nvPr/>
        </p:nvSpPr>
        <p:spPr bwMode="auto">
          <a:xfrm>
            <a:off x="4693276" y="4165464"/>
            <a:ext cx="1440160" cy="747837"/>
          </a:xfrm>
          <a:prstGeom prst="roundRect">
            <a:avLst/>
          </a:prstGeom>
          <a:solidFill>
            <a:srgbClr val="00FFFF"/>
          </a:solidFill>
          <a:ln w="9525" cap="flat" cmpd="sng" algn="ctr">
            <a:noFill/>
            <a:prstDash val="solid"/>
            <a:round/>
            <a:headEnd type="none" w="med" len="med"/>
            <a:tailEnd type="none" w="med" len="me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Aft>
                <a:spcPct val="0"/>
              </a:spcAft>
              <a:buClrTx/>
              <a:buSzTx/>
              <a:buFontTx/>
              <a:buNone/>
              <a:tabLst/>
            </a:pPr>
            <a:r>
              <a:rPr kumimoji="0" lang="zh-CN" altLang="en-US" b="1" i="0" u="none" strike="noStrike" cap="none" normalizeH="0" baseline="0" dirty="0" smtClean="0">
                <a:ln>
                  <a:noFill/>
                </a:ln>
                <a:solidFill>
                  <a:schemeClr val="tx1"/>
                </a:solidFill>
                <a:effectLst/>
                <a:latin typeface="Times New Roman" pitchFamily="18" charset="0"/>
                <a:ea typeface="宋体" pitchFamily="2" charset="-122"/>
              </a:rPr>
              <a:t>高等院校</a:t>
            </a:r>
            <a:endParaRPr kumimoji="0" lang="en-US" altLang="zh-CN" b="1" i="0" u="none" strike="noStrike" cap="none" normalizeH="0" baseline="0" dirty="0" smtClean="0">
              <a:ln>
                <a:noFill/>
              </a:ln>
              <a:solidFill>
                <a:schemeClr val="tx1"/>
              </a:solidFill>
              <a:effectLst/>
              <a:latin typeface="Times New Roman" pitchFamily="18" charset="0"/>
              <a:ea typeface="宋体" pitchFamily="2" charset="-122"/>
            </a:endParaRPr>
          </a:p>
          <a:p>
            <a:pPr marL="0" marR="0" indent="0" algn="ctr" defTabSz="914400" rtl="0" eaLnBrk="1" fontAlgn="base" latinLnBrk="0" hangingPunct="1">
              <a:lnSpc>
                <a:spcPct val="100000"/>
              </a:lnSpc>
              <a:spcAft>
                <a:spcPct val="0"/>
              </a:spcAft>
              <a:buClrTx/>
              <a:buSzTx/>
              <a:buFontTx/>
              <a:buNone/>
              <a:tabLst/>
            </a:pPr>
            <a:r>
              <a:rPr lang="zh-CN" altLang="en-US" b="1" dirty="0">
                <a:latin typeface="Times New Roman" pitchFamily="18" charset="0"/>
                <a:ea typeface="宋体" pitchFamily="2" charset="-122"/>
              </a:rPr>
              <a:t>管理</a:t>
            </a:r>
            <a:endParaRPr kumimoji="0" lang="zh-CN" altLang="en-US" b="1" i="0" u="none" strike="noStrike" cap="none" normalizeH="0" baseline="0" dirty="0" smtClean="0">
              <a:ln>
                <a:noFill/>
              </a:ln>
              <a:solidFill>
                <a:schemeClr val="tx1"/>
              </a:solidFill>
              <a:effectLst/>
              <a:latin typeface="Times New Roman" pitchFamily="18" charset="0"/>
              <a:ea typeface="宋体" pitchFamily="2" charset="-122"/>
            </a:endParaRPr>
          </a:p>
        </p:txBody>
      </p:sp>
      <p:sp>
        <p:nvSpPr>
          <p:cNvPr id="12" name="圆角矩形 11"/>
          <p:cNvSpPr/>
          <p:nvPr/>
        </p:nvSpPr>
        <p:spPr bwMode="auto">
          <a:xfrm>
            <a:off x="2838611" y="5164320"/>
            <a:ext cx="1440160" cy="747837"/>
          </a:xfrm>
          <a:prstGeom prst="roundRect">
            <a:avLst/>
          </a:prstGeom>
          <a:solidFill>
            <a:srgbClr val="FFCC00"/>
          </a:solidFill>
          <a:ln w="9525" cap="flat" cmpd="sng" algn="ctr">
            <a:noFill/>
            <a:prstDash val="solid"/>
            <a:round/>
            <a:headEnd type="none" w="med" len="med"/>
            <a:tailEnd type="none" w="med" len="me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zh-CN" altLang="en-US" b="1" dirty="0" smtClean="0">
                <a:latin typeface="Times New Roman" pitchFamily="18" charset="0"/>
                <a:ea typeface="宋体" pitchFamily="2" charset="-122"/>
              </a:rPr>
              <a:t>附属医院</a:t>
            </a:r>
            <a:endParaRPr lang="en-US" altLang="zh-CN" b="1" dirty="0" smtClean="0">
              <a:latin typeface="Times New Roman" pitchFamily="18" charset="0"/>
              <a:ea typeface="宋体" pitchFamily="2" charset="-122"/>
            </a:endParaRPr>
          </a:p>
          <a:p>
            <a:pPr marL="0" marR="0" indent="0" algn="ctr" defTabSz="914400" rtl="0" eaLnBrk="1" fontAlgn="base" latinLnBrk="0" hangingPunct="1">
              <a:lnSpc>
                <a:spcPct val="100000"/>
              </a:lnSpc>
              <a:spcBef>
                <a:spcPct val="0"/>
              </a:spcBef>
              <a:spcAft>
                <a:spcPct val="0"/>
              </a:spcAft>
              <a:buClrTx/>
              <a:buSzTx/>
              <a:buFontTx/>
              <a:buNone/>
              <a:tabLst/>
            </a:pPr>
            <a:r>
              <a:rPr lang="zh-CN" altLang="en-US" b="1" dirty="0" smtClean="0">
                <a:latin typeface="Times New Roman" pitchFamily="18" charset="0"/>
                <a:ea typeface="宋体" pitchFamily="2" charset="-122"/>
              </a:rPr>
              <a:t>实践基地</a:t>
            </a:r>
            <a:endParaRPr kumimoji="0" lang="zh-CN" altLang="en-US" b="1" i="0" u="none" strike="noStrike" cap="none" normalizeH="0" baseline="0" dirty="0" smtClean="0">
              <a:ln>
                <a:noFill/>
              </a:ln>
              <a:solidFill>
                <a:schemeClr val="tx1"/>
              </a:solidFill>
              <a:effectLst/>
              <a:latin typeface="Times New Roman" pitchFamily="18" charset="0"/>
              <a:ea typeface="宋体" pitchFamily="2" charset="-122"/>
            </a:endParaRPr>
          </a:p>
        </p:txBody>
      </p:sp>
      <p:sp>
        <p:nvSpPr>
          <p:cNvPr id="13" name="圆角矩形 12"/>
          <p:cNvSpPr/>
          <p:nvPr/>
        </p:nvSpPr>
        <p:spPr bwMode="auto">
          <a:xfrm>
            <a:off x="4693276" y="5201443"/>
            <a:ext cx="1440160" cy="747837"/>
          </a:xfrm>
          <a:prstGeom prst="roundRect">
            <a:avLst/>
          </a:prstGeom>
          <a:solidFill>
            <a:srgbClr val="00FFFF"/>
          </a:solidFill>
          <a:ln w="9525" cap="flat" cmpd="sng" algn="ctr">
            <a:noFill/>
            <a:prstDash val="solid"/>
            <a:round/>
            <a:headEnd type="none" w="med" len="med"/>
            <a:tailEnd type="none" w="med" len="me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zh-CN" altLang="en-US" b="1" i="0" u="none" strike="noStrike" cap="none" normalizeH="0" baseline="0" dirty="0" smtClean="0">
                <a:ln>
                  <a:noFill/>
                </a:ln>
                <a:solidFill>
                  <a:schemeClr val="tx1"/>
                </a:solidFill>
                <a:effectLst/>
                <a:latin typeface="Times New Roman" pitchFamily="18" charset="0"/>
                <a:ea typeface="宋体" pitchFamily="2" charset="-122"/>
              </a:rPr>
              <a:t>教育体制</a:t>
            </a:r>
            <a:endParaRPr kumimoji="0" lang="en-US" altLang="zh-CN" b="1" i="0" u="none" strike="noStrike" cap="none" normalizeH="0" baseline="0" dirty="0" smtClean="0">
              <a:ln>
                <a:noFill/>
              </a:ln>
              <a:solidFill>
                <a:schemeClr val="tx1"/>
              </a:solidFill>
              <a:effectLst/>
              <a:latin typeface="Times New Roman" pitchFamily="18" charset="0"/>
              <a:ea typeface="宋体" pitchFamily="2" charset="-122"/>
            </a:endParaRPr>
          </a:p>
          <a:p>
            <a:pPr marL="0" marR="0" indent="0" algn="ctr" defTabSz="914400" rtl="0" eaLnBrk="1" fontAlgn="base" latinLnBrk="0" hangingPunct="1">
              <a:lnSpc>
                <a:spcPct val="100000"/>
              </a:lnSpc>
              <a:spcBef>
                <a:spcPct val="0"/>
              </a:spcBef>
              <a:spcAft>
                <a:spcPct val="0"/>
              </a:spcAft>
              <a:buClrTx/>
              <a:buSzTx/>
              <a:buFontTx/>
              <a:buNone/>
              <a:tabLst/>
            </a:pPr>
            <a:r>
              <a:rPr lang="zh-CN" altLang="en-US" b="1" dirty="0">
                <a:latin typeface="Times New Roman" pitchFamily="18" charset="0"/>
                <a:ea typeface="宋体" pitchFamily="2" charset="-122"/>
              </a:rPr>
              <a:t>改革</a:t>
            </a:r>
            <a:endParaRPr kumimoji="0" lang="zh-CN" altLang="en-US" b="1" i="0" u="none" strike="noStrike" cap="none" normalizeH="0" baseline="0" dirty="0" smtClean="0">
              <a:ln>
                <a:noFill/>
              </a:ln>
              <a:solidFill>
                <a:schemeClr val="tx1"/>
              </a:solidFill>
              <a:effectLst/>
              <a:latin typeface="Times New Roman" pitchFamily="18" charset="0"/>
              <a:ea typeface="宋体" pitchFamily="2" charset="-122"/>
            </a:endParaRPr>
          </a:p>
        </p:txBody>
      </p:sp>
      <p:sp>
        <p:nvSpPr>
          <p:cNvPr id="17" name="下箭头 16"/>
          <p:cNvSpPr/>
          <p:nvPr/>
        </p:nvSpPr>
        <p:spPr bwMode="auto">
          <a:xfrm rot="3648508">
            <a:off x="2152264" y="4265031"/>
            <a:ext cx="432048" cy="836115"/>
          </a:xfrm>
          <a:prstGeom prst="downArrow">
            <a:avLst/>
          </a:prstGeom>
          <a:solidFill>
            <a:srgbClr val="FFCC00"/>
          </a:solidFill>
          <a:ln w="9525" cap="flat" cmpd="sng" algn="ctr">
            <a:noFill/>
            <a:prstDash val="solid"/>
            <a:round/>
            <a:headEnd type="none" w="med" len="med"/>
            <a:tailEnd type="none" w="med" len="me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smtClean="0">
              <a:ln>
                <a:noFill/>
              </a:ln>
              <a:solidFill>
                <a:schemeClr val="tx1"/>
              </a:solidFill>
              <a:effectLst/>
              <a:latin typeface="Times New Roman" pitchFamily="18" charset="0"/>
              <a:ea typeface="宋体" pitchFamily="2" charset="-122"/>
            </a:endParaRPr>
          </a:p>
        </p:txBody>
      </p:sp>
      <p:sp>
        <p:nvSpPr>
          <p:cNvPr id="18" name="下箭头 17"/>
          <p:cNvSpPr/>
          <p:nvPr/>
        </p:nvSpPr>
        <p:spPr bwMode="auto">
          <a:xfrm rot="6693496">
            <a:off x="2189770" y="5012044"/>
            <a:ext cx="432048" cy="836115"/>
          </a:xfrm>
          <a:prstGeom prst="downArrow">
            <a:avLst/>
          </a:prstGeom>
          <a:solidFill>
            <a:srgbClr val="FFCC00"/>
          </a:solidFill>
          <a:ln w="9525" cap="flat" cmpd="sng" algn="ctr">
            <a:noFill/>
            <a:prstDash val="solid"/>
            <a:round/>
            <a:headEnd type="none" w="med" len="med"/>
            <a:tailEnd type="none" w="med" len="me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smtClean="0">
              <a:ln>
                <a:noFill/>
              </a:ln>
              <a:solidFill>
                <a:schemeClr val="tx1"/>
              </a:solidFill>
              <a:effectLst/>
              <a:latin typeface="Times New Roman" pitchFamily="18" charset="0"/>
              <a:ea typeface="宋体" pitchFamily="2" charset="-122"/>
            </a:endParaRPr>
          </a:p>
        </p:txBody>
      </p:sp>
      <p:sp>
        <p:nvSpPr>
          <p:cNvPr id="19" name="下箭头 18"/>
          <p:cNvSpPr/>
          <p:nvPr/>
        </p:nvSpPr>
        <p:spPr bwMode="auto">
          <a:xfrm rot="17423563">
            <a:off x="6464287" y="4235079"/>
            <a:ext cx="432048" cy="836115"/>
          </a:xfrm>
          <a:prstGeom prst="downArrow">
            <a:avLst/>
          </a:prstGeom>
          <a:solidFill>
            <a:srgbClr val="00FFFF"/>
          </a:solidFill>
          <a:ln w="9525" cap="flat" cmpd="sng" algn="ctr">
            <a:noFill/>
            <a:prstDash val="solid"/>
            <a:round/>
            <a:headEnd type="none" w="med" len="med"/>
            <a:tailEnd type="none" w="med" len="me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smtClean="0">
              <a:ln>
                <a:noFill/>
              </a:ln>
              <a:solidFill>
                <a:schemeClr val="tx1"/>
              </a:solidFill>
              <a:effectLst/>
              <a:latin typeface="Times New Roman" pitchFamily="18" charset="0"/>
              <a:ea typeface="宋体" pitchFamily="2" charset="-122"/>
            </a:endParaRPr>
          </a:p>
        </p:txBody>
      </p:sp>
      <p:sp>
        <p:nvSpPr>
          <p:cNvPr id="20" name="下箭头 19"/>
          <p:cNvSpPr/>
          <p:nvPr/>
        </p:nvSpPr>
        <p:spPr bwMode="auto">
          <a:xfrm rot="15503852">
            <a:off x="6461579" y="5050508"/>
            <a:ext cx="432048" cy="836115"/>
          </a:xfrm>
          <a:prstGeom prst="downArrow">
            <a:avLst/>
          </a:prstGeom>
          <a:solidFill>
            <a:srgbClr val="00FFFF"/>
          </a:solidFill>
          <a:ln w="9525" cap="flat" cmpd="sng" algn="ctr">
            <a:noFill/>
            <a:prstDash val="solid"/>
            <a:round/>
            <a:headEnd type="none" w="med" len="med"/>
            <a:tailEnd type="none" w="med" len="me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smtClean="0">
              <a:ln>
                <a:noFill/>
              </a:ln>
              <a:solidFill>
                <a:schemeClr val="tx1"/>
              </a:solidFill>
              <a:effectLst/>
              <a:latin typeface="Times New Roman" pitchFamily="18" charset="0"/>
              <a:ea typeface="宋体" pitchFamily="2" charset="-122"/>
            </a:endParaRPr>
          </a:p>
        </p:txBody>
      </p:sp>
      <p:sp>
        <p:nvSpPr>
          <p:cNvPr id="16" name="标题 1"/>
          <p:cNvSpPr>
            <a:spLocks noGrp="1"/>
          </p:cNvSpPr>
          <p:nvPr>
            <p:ph type="title"/>
          </p:nvPr>
        </p:nvSpPr>
        <p:spPr>
          <a:xfrm>
            <a:off x="457642" y="274638"/>
            <a:ext cx="8228717" cy="1143000"/>
          </a:xfrm>
        </p:spPr>
        <p:txBody>
          <a:bodyPr/>
          <a:lstStyle/>
          <a:p>
            <a:r>
              <a:rPr lang="zh-CN" altLang="en-US" sz="3600" dirty="0"/>
              <a:t>（四）临床医学专业学位改革难点</a:t>
            </a:r>
            <a:br>
              <a:rPr lang="zh-CN" altLang="en-US" sz="3600" dirty="0"/>
            </a:br>
            <a:endParaRPr lang="zh-CN" altLang="en-US" sz="3600" dirty="0"/>
          </a:p>
        </p:txBody>
      </p:sp>
    </p:spTree>
    <p:extLst>
      <p:ext uri="{BB962C8B-B14F-4D97-AF65-F5344CB8AC3E}">
        <p14:creationId xmlns:p14="http://schemas.microsoft.com/office/powerpoint/2010/main" val="4142716857"/>
      </p:ext>
    </p:extLst>
  </p:cSld>
  <p:clrMapOvr>
    <a:masterClrMapping/>
  </p:clrMapOvr>
  <p:transition spd="slow"/>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3600" dirty="0"/>
              <a:t>（四）临床医学专业学位改革难点</a:t>
            </a:r>
            <a:br>
              <a:rPr lang="zh-CN" altLang="en-US" sz="3600" dirty="0"/>
            </a:br>
            <a:endParaRPr lang="zh-CN" altLang="en-US" sz="3600" dirty="0"/>
          </a:p>
        </p:txBody>
      </p:sp>
      <p:sp>
        <p:nvSpPr>
          <p:cNvPr id="3" name="内容占位符 2"/>
          <p:cNvSpPr>
            <a:spLocks noGrp="1"/>
          </p:cNvSpPr>
          <p:nvPr>
            <p:ph idx="1"/>
          </p:nvPr>
        </p:nvSpPr>
        <p:spPr/>
        <p:txBody>
          <a:bodyPr/>
          <a:lstStyle/>
          <a:p>
            <a:pPr marL="0" indent="0">
              <a:lnSpc>
                <a:spcPct val="150000"/>
              </a:lnSpc>
              <a:buClr>
                <a:srgbClr val="FFCC00"/>
              </a:buClr>
              <a:buNone/>
            </a:pPr>
            <a:r>
              <a:rPr lang="en-US" altLang="zh-CN" sz="2800" b="1" dirty="0" smtClean="0">
                <a:latin typeface="+mn-ea"/>
              </a:rPr>
              <a:t>2.</a:t>
            </a:r>
            <a:r>
              <a:rPr lang="zh-CN" altLang="en-US" sz="2800" b="1" dirty="0" smtClean="0">
                <a:latin typeface="+mn-ea"/>
              </a:rPr>
              <a:t>投入</a:t>
            </a:r>
            <a:r>
              <a:rPr lang="zh-CN" altLang="en-US" sz="2800" b="1" dirty="0">
                <a:latin typeface="+mn-ea"/>
              </a:rPr>
              <a:t>不足与筹资</a:t>
            </a:r>
            <a:r>
              <a:rPr lang="zh-CN" altLang="en-US" sz="2800" b="1" dirty="0" smtClean="0">
                <a:latin typeface="+mn-ea"/>
              </a:rPr>
              <a:t>关系</a:t>
            </a:r>
            <a:endParaRPr lang="en-US" altLang="zh-CN" sz="2800" dirty="0" smtClean="0"/>
          </a:p>
          <a:p>
            <a:pPr>
              <a:lnSpc>
                <a:spcPct val="150000"/>
              </a:lnSpc>
              <a:buClr>
                <a:schemeClr val="tx1"/>
              </a:buClr>
              <a:buFont typeface="Wingdings" panose="05000000000000000000" pitchFamily="2" charset="2"/>
              <a:buChar char="l"/>
            </a:pPr>
            <a:r>
              <a:rPr lang="zh-CN" altLang="en-US" sz="2400" dirty="0" smtClean="0"/>
              <a:t>临床医学</a:t>
            </a:r>
            <a:r>
              <a:rPr lang="zh-CN" altLang="en-US" sz="2400" dirty="0"/>
              <a:t>硕士专业学位研究生培养模式改革的顺利开展离不开资金、教学设施和学生宿舍等教育资源，而这些取决于教育经费和住院医师规范化培训的投入；重要应有行业主管部门相应的投入</a:t>
            </a:r>
            <a:r>
              <a:rPr lang="zh-CN" altLang="en-US" sz="2400" dirty="0" smtClean="0"/>
              <a:t>。</a:t>
            </a:r>
            <a:endParaRPr lang="en-US" altLang="zh-CN" sz="2400" b="1" dirty="0">
              <a:latin typeface="+mn-ea"/>
            </a:endParaRPr>
          </a:p>
          <a:p>
            <a:pPr>
              <a:lnSpc>
                <a:spcPct val="150000"/>
              </a:lnSpc>
              <a:buClr>
                <a:schemeClr val="tx1"/>
              </a:buClr>
              <a:buFont typeface="Wingdings" panose="05000000000000000000" pitchFamily="2" charset="2"/>
              <a:buChar char="l"/>
            </a:pPr>
            <a:r>
              <a:rPr lang="zh-CN" altLang="en-US" sz="2400" b="1" dirty="0"/>
              <a:t>    举例：中国培养一名医学毕业生的平均成本约为</a:t>
            </a:r>
            <a:r>
              <a:rPr lang="en-US" altLang="zh-CN" sz="2400" b="1" dirty="0"/>
              <a:t>1.4</a:t>
            </a:r>
            <a:r>
              <a:rPr lang="zh-CN" altLang="en-US" sz="2400" b="1" dirty="0"/>
              <a:t>万美元。而撒哈拉以南非洲地区约为</a:t>
            </a:r>
            <a:r>
              <a:rPr lang="en-US" altLang="zh-CN" sz="2400" b="1" dirty="0"/>
              <a:t>5.2</a:t>
            </a:r>
            <a:r>
              <a:rPr lang="zh-CN" altLang="en-US" sz="2400" b="1" dirty="0"/>
              <a:t>万美元，北美洲更是达到了</a:t>
            </a:r>
            <a:r>
              <a:rPr lang="en-US" altLang="zh-CN" sz="2400" b="1" dirty="0"/>
              <a:t>49.7</a:t>
            </a:r>
            <a:r>
              <a:rPr lang="zh-CN" altLang="en-US" sz="2400" b="1" dirty="0"/>
              <a:t>万美元</a:t>
            </a:r>
            <a:r>
              <a:rPr lang="en-US" altLang="zh-CN" sz="2400" b="1" dirty="0"/>
              <a:t>/</a:t>
            </a:r>
            <a:r>
              <a:rPr lang="zh-CN" altLang="en-US" sz="2400" b="1" dirty="0"/>
              <a:t>人。</a:t>
            </a:r>
            <a:endParaRPr lang="en-US" altLang="zh-CN" sz="2400" b="1" dirty="0">
              <a:latin typeface="+mn-ea"/>
            </a:endParaRPr>
          </a:p>
          <a:p>
            <a:endParaRPr lang="zh-CN" altLang="en-US" dirty="0"/>
          </a:p>
        </p:txBody>
      </p:sp>
    </p:spTree>
    <p:extLst>
      <p:ext uri="{BB962C8B-B14F-4D97-AF65-F5344CB8AC3E}">
        <p14:creationId xmlns:p14="http://schemas.microsoft.com/office/powerpoint/2010/main" val="321663241"/>
      </p:ext>
    </p:extLst>
  </p:cSld>
  <p:clrMapOvr>
    <a:masterClrMapping/>
  </p:clrMapOvr>
  <p:transition spd="slow"/>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42910" y="4786322"/>
            <a:ext cx="7939983" cy="1754326"/>
          </a:xfrm>
          <a:prstGeom prst="rect">
            <a:avLst/>
          </a:prstGeom>
          <a:noFill/>
        </p:spPr>
        <p:txBody>
          <a:bodyPr wrap="square" rtlCol="0">
            <a:spAutoFit/>
          </a:bodyPr>
          <a:lstStyle/>
          <a:p>
            <a:pPr marL="285750" indent="-285750">
              <a:lnSpc>
                <a:spcPct val="150000"/>
              </a:lnSpc>
              <a:buFont typeface="Wingdings" pitchFamily="2" charset="2"/>
              <a:buChar char="l"/>
            </a:pPr>
            <a:r>
              <a:rPr lang="zh-CN" altLang="en-US" sz="2400" dirty="0" smtClean="0">
                <a:latin typeface="+mn-ea"/>
              </a:rPr>
              <a:t>总体</a:t>
            </a:r>
            <a:r>
              <a:rPr lang="zh-CN" altLang="en-US" sz="2400" dirty="0">
                <a:latin typeface="+mn-ea"/>
              </a:rPr>
              <a:t>上讲</a:t>
            </a:r>
            <a:r>
              <a:rPr lang="zh-CN" altLang="en-US" sz="2400" dirty="0" smtClean="0">
                <a:latin typeface="+mn-ea"/>
              </a:rPr>
              <a:t>，专业学位研究生应有类同于住院医师规范化培训，得到行业主管部门的部分经费支持，尤其是政府的专项经费支持。</a:t>
            </a:r>
            <a:endParaRPr lang="en-US" altLang="zh-CN" sz="2400" dirty="0">
              <a:latin typeface="+mn-ea"/>
            </a:endParaRPr>
          </a:p>
        </p:txBody>
      </p:sp>
      <p:graphicFrame>
        <p:nvGraphicFramePr>
          <p:cNvPr id="8" name="图示 7"/>
          <p:cNvGraphicFramePr/>
          <p:nvPr>
            <p:extLst>
              <p:ext uri="{D42A27DB-BD31-4B8C-83A1-F6EECF244321}">
                <p14:modId xmlns:p14="http://schemas.microsoft.com/office/powerpoint/2010/main" val="2488707249"/>
              </p:ext>
            </p:extLst>
          </p:nvPr>
        </p:nvGraphicFramePr>
        <p:xfrm>
          <a:off x="285720" y="2530703"/>
          <a:ext cx="8858280" cy="23177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矩形 2"/>
          <p:cNvSpPr/>
          <p:nvPr/>
        </p:nvSpPr>
        <p:spPr>
          <a:xfrm>
            <a:off x="445504" y="1387703"/>
            <a:ext cx="4342520" cy="738664"/>
          </a:xfrm>
          <a:prstGeom prst="rect">
            <a:avLst/>
          </a:prstGeom>
        </p:spPr>
        <p:txBody>
          <a:bodyPr wrap="square">
            <a:spAutoFit/>
          </a:bodyPr>
          <a:lstStyle/>
          <a:p>
            <a:pPr>
              <a:lnSpc>
                <a:spcPct val="150000"/>
              </a:lnSpc>
              <a:buClr>
                <a:srgbClr val="FFCC00"/>
              </a:buClr>
            </a:pPr>
            <a:r>
              <a:rPr lang="en-US" altLang="zh-CN" sz="2800" b="1" dirty="0" smtClean="0">
                <a:latin typeface="+mn-ea"/>
              </a:rPr>
              <a:t>2.</a:t>
            </a:r>
            <a:r>
              <a:rPr lang="zh-CN" altLang="en-US" sz="2800" b="1" dirty="0" smtClean="0">
                <a:latin typeface="+mn-ea"/>
              </a:rPr>
              <a:t>投入</a:t>
            </a:r>
            <a:r>
              <a:rPr lang="zh-CN" altLang="en-US" sz="2800" b="1" dirty="0">
                <a:latin typeface="+mn-ea"/>
              </a:rPr>
              <a:t>不足与筹资关系</a:t>
            </a:r>
            <a:endParaRPr lang="en-US" altLang="zh-CN" sz="2800" dirty="0"/>
          </a:p>
        </p:txBody>
      </p:sp>
      <p:sp>
        <p:nvSpPr>
          <p:cNvPr id="9" name="标题 1"/>
          <p:cNvSpPr>
            <a:spLocks noGrp="1"/>
          </p:cNvSpPr>
          <p:nvPr>
            <p:ph type="title"/>
          </p:nvPr>
        </p:nvSpPr>
        <p:spPr>
          <a:xfrm>
            <a:off x="457200" y="274638"/>
            <a:ext cx="8229600" cy="1143000"/>
          </a:xfrm>
        </p:spPr>
        <p:txBody>
          <a:bodyPr/>
          <a:lstStyle/>
          <a:p>
            <a:r>
              <a:rPr lang="zh-CN" altLang="en-US" sz="3600" dirty="0"/>
              <a:t>（四）临床医学专业学位改革难点</a:t>
            </a:r>
            <a:r>
              <a:rPr lang="zh-CN" altLang="en-US" b="1" dirty="0">
                <a:solidFill>
                  <a:schemeClr val="tx1"/>
                </a:solidFill>
                <a:latin typeface="+mn-ea"/>
              </a:rPr>
              <a:t/>
            </a:r>
            <a:br>
              <a:rPr lang="zh-CN" altLang="en-US" b="1" dirty="0">
                <a:solidFill>
                  <a:schemeClr val="tx1"/>
                </a:solidFill>
                <a:latin typeface="+mn-ea"/>
              </a:rPr>
            </a:br>
            <a:endParaRPr lang="zh-CN" altLang="en-US" dirty="0"/>
          </a:p>
        </p:txBody>
      </p:sp>
    </p:spTree>
    <p:extLst>
      <p:ext uri="{BB962C8B-B14F-4D97-AF65-F5344CB8AC3E}">
        <p14:creationId xmlns:p14="http://schemas.microsoft.com/office/powerpoint/2010/main" val="2323925462"/>
      </p:ext>
    </p:extLst>
  </p:cSld>
  <p:clrMapOvr>
    <a:masterClrMapping/>
  </p:clrMapOvr>
  <p:transition spd="slow"/>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94" y="4200042"/>
            <a:ext cx="8156009" cy="1754326"/>
          </a:xfrm>
          <a:prstGeom prst="rect">
            <a:avLst/>
          </a:prstGeom>
          <a:noFill/>
        </p:spPr>
        <p:txBody>
          <a:bodyPr wrap="square" rtlCol="0">
            <a:spAutoFit/>
          </a:bodyPr>
          <a:lstStyle/>
          <a:p>
            <a:pPr eaLnBrk="0" fontAlgn="base" hangingPunct="0">
              <a:lnSpc>
                <a:spcPct val="150000"/>
              </a:lnSpc>
              <a:spcBef>
                <a:spcPct val="20000"/>
              </a:spcBef>
              <a:spcAft>
                <a:spcPct val="0"/>
              </a:spcAft>
              <a:buClr>
                <a:srgbClr val="FFCC00"/>
              </a:buClr>
              <a:defRPr/>
            </a:pPr>
            <a:r>
              <a:rPr lang="zh-CN" altLang="en-US" sz="2400" dirty="0"/>
              <a:t>由于对高校和医院的评估存在以科研为导向的现状，这种导向无疑使高校和医院产生了“重科研、轻临床”的现象，从而影响了临床医学专业学位研究生的临床培训。</a:t>
            </a:r>
          </a:p>
        </p:txBody>
      </p:sp>
      <p:grpSp>
        <p:nvGrpSpPr>
          <p:cNvPr id="7" name="组合 6"/>
          <p:cNvGrpSpPr/>
          <p:nvPr/>
        </p:nvGrpSpPr>
        <p:grpSpPr>
          <a:xfrm>
            <a:off x="1433234" y="2404823"/>
            <a:ext cx="6186417" cy="1521671"/>
            <a:chOff x="1193895" y="1693553"/>
            <a:chExt cx="6186417" cy="1521671"/>
          </a:xfrm>
        </p:grpSpPr>
        <p:sp>
          <p:nvSpPr>
            <p:cNvPr id="4" name="圆角矩形 3"/>
            <p:cNvSpPr/>
            <p:nvPr/>
          </p:nvSpPr>
          <p:spPr bwMode="auto">
            <a:xfrm>
              <a:off x="1193895" y="1952844"/>
              <a:ext cx="1224136" cy="1143125"/>
            </a:xfrm>
            <a:prstGeom prst="roundRect">
              <a:avLst/>
            </a:prstGeom>
            <a:solidFill>
              <a:srgbClr val="00FFFF"/>
            </a:solidFill>
            <a:ln w="9525" cap="flat" cmpd="sng" algn="ctr">
              <a:noFill/>
              <a:prstDash val="solid"/>
              <a:round/>
              <a:headEnd type="none" w="med" len="med"/>
              <a:tailEnd type="none" w="med" len="me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zh-CN" altLang="en-US" sz="2800" b="1" i="0" u="none" strike="noStrike" cap="none" normalizeH="0" baseline="0" dirty="0" smtClean="0">
                  <a:ln>
                    <a:noFill/>
                  </a:ln>
                  <a:solidFill>
                    <a:schemeClr val="tx1"/>
                  </a:solidFill>
                  <a:effectLst/>
                  <a:latin typeface="Times New Roman" pitchFamily="18" charset="0"/>
                  <a:ea typeface="宋体" pitchFamily="2" charset="-122"/>
                </a:rPr>
                <a:t>学科</a:t>
              </a:r>
              <a:endParaRPr kumimoji="0" lang="en-US" altLang="zh-CN" sz="2800" b="1" i="0" u="none" strike="noStrike" cap="none" normalizeH="0" baseline="0" dirty="0" smtClean="0">
                <a:ln>
                  <a:noFill/>
                </a:ln>
                <a:solidFill>
                  <a:schemeClr val="tx1"/>
                </a:solidFill>
                <a:effectLst/>
                <a:latin typeface="Times New Roman" pitchFamily="18" charset="0"/>
                <a:ea typeface="宋体" pitchFamily="2" charset="-122"/>
              </a:endParaRPr>
            </a:p>
            <a:p>
              <a:pPr marL="0" marR="0" indent="0" algn="ctr" defTabSz="914400" rtl="0" eaLnBrk="1" fontAlgn="base" latinLnBrk="0" hangingPunct="1">
                <a:lnSpc>
                  <a:spcPct val="100000"/>
                </a:lnSpc>
                <a:spcBef>
                  <a:spcPct val="0"/>
                </a:spcBef>
                <a:spcAft>
                  <a:spcPct val="0"/>
                </a:spcAft>
                <a:buClrTx/>
                <a:buSzTx/>
                <a:buFontTx/>
                <a:buNone/>
                <a:tabLst/>
              </a:pPr>
              <a:r>
                <a:rPr kumimoji="0" lang="zh-CN" altLang="en-US" sz="2800" b="1" i="0" u="none" strike="noStrike" cap="none" normalizeH="0" baseline="0" dirty="0" smtClean="0">
                  <a:ln>
                    <a:noFill/>
                  </a:ln>
                  <a:solidFill>
                    <a:schemeClr val="tx1"/>
                  </a:solidFill>
                  <a:effectLst/>
                  <a:latin typeface="Times New Roman" pitchFamily="18" charset="0"/>
                  <a:ea typeface="宋体" pitchFamily="2" charset="-122"/>
                </a:rPr>
                <a:t>水平</a:t>
              </a:r>
            </a:p>
          </p:txBody>
        </p:sp>
        <p:sp>
          <p:nvSpPr>
            <p:cNvPr id="8" name="圆角矩形 7"/>
            <p:cNvSpPr/>
            <p:nvPr/>
          </p:nvSpPr>
          <p:spPr bwMode="auto">
            <a:xfrm>
              <a:off x="4267853" y="1693553"/>
              <a:ext cx="3101218" cy="564434"/>
            </a:xfrm>
            <a:prstGeom prst="roundRect">
              <a:avLst/>
            </a:prstGeom>
            <a:solidFill>
              <a:srgbClr val="00FFFF"/>
            </a:solidFill>
            <a:ln w="9525" cap="flat" cmpd="sng" algn="ctr">
              <a:noFill/>
              <a:prstDash val="solid"/>
              <a:round/>
              <a:headEnd type="none" w="med" len="med"/>
              <a:tailEnd type="none" w="med" len="me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vert="horz" wrap="square" lIns="91440" tIns="45720" rIns="91440" bIns="45720" numCol="1" rtlCol="0" anchor="t" anchorCtr="0" compatLnSpc="1">
              <a:prstTxWarp prst="textNoShape">
                <a:avLst/>
              </a:prstTxWarp>
            </a:bodyPr>
            <a:lstStyle/>
            <a:p>
              <a:pPr lvl="0" algn="ctr"/>
              <a:r>
                <a:rPr lang="zh-CN" altLang="zh-CN" sz="2400" b="1" dirty="0"/>
                <a:t>临床诊疗水平</a:t>
              </a:r>
              <a:endParaRPr lang="zh-CN" altLang="en-US" sz="2400" b="1" dirty="0"/>
            </a:p>
          </p:txBody>
        </p:sp>
        <p:sp>
          <p:nvSpPr>
            <p:cNvPr id="9" name="圆角矩形 8"/>
            <p:cNvSpPr/>
            <p:nvPr/>
          </p:nvSpPr>
          <p:spPr bwMode="auto">
            <a:xfrm>
              <a:off x="4279094" y="2650790"/>
              <a:ext cx="3101218" cy="564434"/>
            </a:xfrm>
            <a:prstGeom prst="roundRect">
              <a:avLst/>
            </a:prstGeom>
            <a:solidFill>
              <a:srgbClr val="00FFFF"/>
            </a:solidFill>
            <a:ln w="9525" cap="flat" cmpd="sng" algn="ctr">
              <a:noFill/>
              <a:prstDash val="solid"/>
              <a:round/>
              <a:headEnd type="none" w="med" len="med"/>
              <a:tailEnd type="none" w="med" len="me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vert="horz" wrap="square" lIns="91440" tIns="45720" rIns="91440" bIns="45720" numCol="1" rtlCol="0" anchor="t" anchorCtr="0" compatLnSpc="1">
              <a:prstTxWarp prst="textNoShape">
                <a:avLst/>
              </a:prstTxWarp>
            </a:bodyPr>
            <a:lstStyle/>
            <a:p>
              <a:pPr lvl="0" algn="ctr"/>
              <a:r>
                <a:rPr lang="zh-CN" altLang="zh-CN" sz="2400" b="1" dirty="0" smtClean="0"/>
                <a:t>临床</a:t>
              </a:r>
              <a:r>
                <a:rPr lang="zh-CN" altLang="en-US" sz="2400" b="1" dirty="0" smtClean="0"/>
                <a:t>科研</a:t>
              </a:r>
              <a:r>
                <a:rPr lang="zh-CN" altLang="zh-CN" sz="2400" b="1" dirty="0" smtClean="0"/>
                <a:t>水平</a:t>
              </a:r>
              <a:endParaRPr lang="zh-CN" altLang="en-US" sz="2400" b="1" dirty="0"/>
            </a:p>
          </p:txBody>
        </p:sp>
        <p:sp>
          <p:nvSpPr>
            <p:cNvPr id="10" name="下箭头 9"/>
            <p:cNvSpPr/>
            <p:nvPr/>
          </p:nvSpPr>
          <p:spPr bwMode="auto">
            <a:xfrm rot="15566296">
              <a:off x="3198578" y="1320516"/>
              <a:ext cx="350619" cy="1580025"/>
            </a:xfrm>
            <a:prstGeom prst="downArrow">
              <a:avLst/>
            </a:prstGeom>
            <a:solidFill>
              <a:srgbClr val="00FFFF"/>
            </a:solidFill>
            <a:ln w="9525" cap="flat" cmpd="sng" algn="ctr">
              <a:noFill/>
              <a:prstDash val="solid"/>
              <a:round/>
              <a:headEnd type="none" w="med" len="med"/>
              <a:tailEnd type="none" w="med" len="me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smtClean="0">
                <a:ln>
                  <a:noFill/>
                </a:ln>
                <a:solidFill>
                  <a:schemeClr val="tx1"/>
                </a:solidFill>
                <a:effectLst/>
                <a:latin typeface="Times New Roman" pitchFamily="18" charset="0"/>
                <a:ea typeface="宋体" pitchFamily="2" charset="-122"/>
              </a:endParaRPr>
            </a:p>
          </p:txBody>
        </p:sp>
        <p:sp>
          <p:nvSpPr>
            <p:cNvPr id="11" name="下箭头 10"/>
            <p:cNvSpPr/>
            <p:nvPr/>
          </p:nvSpPr>
          <p:spPr bwMode="auto">
            <a:xfrm rot="16772210">
              <a:off x="3199201" y="2081601"/>
              <a:ext cx="350619" cy="1580025"/>
            </a:xfrm>
            <a:prstGeom prst="downArrow">
              <a:avLst/>
            </a:prstGeom>
            <a:solidFill>
              <a:srgbClr val="00FFFF"/>
            </a:solidFill>
            <a:ln w="9525" cap="flat" cmpd="sng" algn="ctr">
              <a:noFill/>
              <a:prstDash val="solid"/>
              <a:round/>
              <a:headEnd type="none" w="med" len="med"/>
              <a:tailEnd type="none" w="med" len="me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smtClean="0">
                <a:ln>
                  <a:noFill/>
                </a:ln>
                <a:solidFill>
                  <a:schemeClr val="tx1"/>
                </a:solidFill>
                <a:effectLst/>
                <a:latin typeface="Times New Roman" pitchFamily="18" charset="0"/>
                <a:ea typeface="宋体" pitchFamily="2" charset="-122"/>
              </a:endParaRPr>
            </a:p>
          </p:txBody>
        </p:sp>
      </p:grpSp>
      <p:sp>
        <p:nvSpPr>
          <p:cNvPr id="3" name="矩形 2"/>
          <p:cNvSpPr/>
          <p:nvPr/>
        </p:nvSpPr>
        <p:spPr>
          <a:xfrm>
            <a:off x="457293" y="1218854"/>
            <a:ext cx="8156009" cy="523220"/>
          </a:xfrm>
          <a:prstGeom prst="rect">
            <a:avLst/>
          </a:prstGeom>
        </p:spPr>
        <p:txBody>
          <a:bodyPr wrap="square">
            <a:spAutoFit/>
          </a:bodyPr>
          <a:lstStyle/>
          <a:p>
            <a:r>
              <a:rPr lang="en-US" altLang="zh-CN" sz="2800" b="1" dirty="0" smtClean="0">
                <a:latin typeface="+mn-ea"/>
              </a:rPr>
              <a:t>3.</a:t>
            </a:r>
            <a:r>
              <a:rPr lang="zh-CN" altLang="en-US" sz="2800" b="1" dirty="0" smtClean="0">
                <a:latin typeface="+mn-ea"/>
              </a:rPr>
              <a:t>临床医学</a:t>
            </a:r>
            <a:r>
              <a:rPr lang="zh-CN" altLang="en-US" sz="2800" b="1" dirty="0">
                <a:latin typeface="+mn-ea"/>
              </a:rPr>
              <a:t>专业学位教育与学科建设导向间的矛盾</a:t>
            </a:r>
            <a:endParaRPr lang="zh-CN" altLang="en-US" sz="2800" dirty="0"/>
          </a:p>
        </p:txBody>
      </p:sp>
      <p:sp>
        <p:nvSpPr>
          <p:cNvPr id="12" name="标题 1"/>
          <p:cNvSpPr>
            <a:spLocks noGrp="1"/>
          </p:cNvSpPr>
          <p:nvPr>
            <p:ph type="title"/>
          </p:nvPr>
        </p:nvSpPr>
        <p:spPr>
          <a:xfrm>
            <a:off x="457642" y="274638"/>
            <a:ext cx="8228717" cy="1143000"/>
          </a:xfrm>
        </p:spPr>
        <p:txBody>
          <a:bodyPr/>
          <a:lstStyle/>
          <a:p>
            <a:r>
              <a:rPr lang="zh-CN" altLang="en-US" sz="3600" dirty="0"/>
              <a:t>（四）临床医学专业学位改革难点</a:t>
            </a:r>
            <a:r>
              <a:rPr lang="zh-CN" altLang="en-US" b="1" dirty="0">
                <a:solidFill>
                  <a:schemeClr val="tx1"/>
                </a:solidFill>
                <a:latin typeface="+mn-ea"/>
              </a:rPr>
              <a:t/>
            </a:r>
            <a:br>
              <a:rPr lang="zh-CN" altLang="en-US" b="1" dirty="0">
                <a:solidFill>
                  <a:schemeClr val="tx1"/>
                </a:solidFill>
                <a:latin typeface="+mn-ea"/>
              </a:rPr>
            </a:br>
            <a:endParaRPr lang="zh-CN" altLang="en-US" dirty="0"/>
          </a:p>
        </p:txBody>
      </p:sp>
    </p:spTree>
    <p:extLst>
      <p:ext uri="{BB962C8B-B14F-4D97-AF65-F5344CB8AC3E}">
        <p14:creationId xmlns:p14="http://schemas.microsoft.com/office/powerpoint/2010/main" val="2484445020"/>
      </p:ext>
    </p:extLst>
  </p:cSld>
  <p:clrMapOvr>
    <a:masterClrMapping/>
  </p:clrMapOvr>
  <p:transition spd="slow"/>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83277" y="1417638"/>
            <a:ext cx="7733139" cy="5299912"/>
          </a:xfrm>
          <a:prstGeom prst="rect">
            <a:avLst/>
          </a:prstGeom>
          <a:noFill/>
        </p:spPr>
        <p:txBody>
          <a:bodyPr wrap="square" rtlCol="0">
            <a:spAutoFit/>
          </a:bodyPr>
          <a:lstStyle/>
          <a:p>
            <a:pPr eaLnBrk="0" fontAlgn="base" hangingPunct="0">
              <a:lnSpc>
                <a:spcPct val="150000"/>
              </a:lnSpc>
              <a:spcBef>
                <a:spcPct val="20000"/>
              </a:spcBef>
              <a:spcAft>
                <a:spcPct val="0"/>
              </a:spcAft>
              <a:buClr>
                <a:srgbClr val="FFCC00"/>
              </a:buClr>
              <a:defRPr/>
            </a:pPr>
            <a:r>
              <a:rPr lang="en-US" altLang="zh-CN" sz="2400" b="1" dirty="0" smtClean="0">
                <a:latin typeface="+mn-ea"/>
              </a:rPr>
              <a:t>4.</a:t>
            </a:r>
            <a:r>
              <a:rPr lang="zh-CN" altLang="en-US" sz="2400" b="1" dirty="0" smtClean="0">
                <a:latin typeface="+mn-ea"/>
              </a:rPr>
              <a:t>导师</a:t>
            </a:r>
            <a:r>
              <a:rPr lang="zh-CN" altLang="en-US" sz="2400" b="1" dirty="0">
                <a:latin typeface="+mn-ea"/>
              </a:rPr>
              <a:t>的责任与利益</a:t>
            </a:r>
            <a:r>
              <a:rPr lang="zh-CN" altLang="en-US" sz="2400" b="1" dirty="0" smtClean="0">
                <a:latin typeface="+mn-ea"/>
              </a:rPr>
              <a:t>冲突</a:t>
            </a:r>
            <a:endParaRPr lang="en-US" altLang="zh-CN" sz="2400" dirty="0" smtClean="0"/>
          </a:p>
          <a:p>
            <a:pPr marL="342900" indent="-342900" eaLnBrk="0" fontAlgn="base" hangingPunct="0">
              <a:lnSpc>
                <a:spcPct val="150000"/>
              </a:lnSpc>
              <a:spcBef>
                <a:spcPct val="20000"/>
              </a:spcBef>
              <a:spcAft>
                <a:spcPct val="0"/>
              </a:spcAft>
              <a:buClr>
                <a:schemeClr val="tx1"/>
              </a:buClr>
              <a:buFont typeface="Arial" panose="020B0604020202020204" pitchFamily="34" charset="0"/>
              <a:buChar char="•"/>
              <a:defRPr/>
            </a:pPr>
            <a:r>
              <a:rPr lang="zh-CN" altLang="en-US" sz="2400" dirty="0" smtClean="0"/>
              <a:t>“</a:t>
            </a:r>
            <a:r>
              <a:rPr lang="zh-CN" altLang="en-US" sz="2400" dirty="0"/>
              <a:t>重科研、轻临床”的考评体制导致导师更加注重科研工作，更加注重科研人才的培养以期获得更多学术成绩</a:t>
            </a:r>
            <a:r>
              <a:rPr lang="zh-CN" altLang="en-US" sz="2400" dirty="0" smtClean="0"/>
              <a:t>。</a:t>
            </a:r>
            <a:endParaRPr lang="en-US" altLang="zh-CN" sz="2400" dirty="0"/>
          </a:p>
          <a:p>
            <a:pPr marL="342900" indent="-342900" eaLnBrk="0" fontAlgn="base" hangingPunct="0">
              <a:lnSpc>
                <a:spcPct val="150000"/>
              </a:lnSpc>
              <a:spcBef>
                <a:spcPct val="20000"/>
              </a:spcBef>
              <a:spcAft>
                <a:spcPct val="0"/>
              </a:spcAft>
              <a:buClr>
                <a:schemeClr val="tx1"/>
              </a:buClr>
              <a:buFont typeface="Arial" panose="020B0604020202020204" pitchFamily="34" charset="0"/>
              <a:buChar char="•"/>
              <a:defRPr/>
            </a:pPr>
            <a:r>
              <a:rPr lang="zh-CN" altLang="en-US" sz="2400" dirty="0"/>
              <a:t>医疗与教学相比，医疗活动带来的经济利益更丰厚，导致导师难免出现</a:t>
            </a:r>
            <a:r>
              <a:rPr lang="en-US" altLang="en-US" sz="2400" dirty="0"/>
              <a:t>“</a:t>
            </a:r>
            <a:r>
              <a:rPr lang="zh-CN" altLang="en-US" sz="2400" dirty="0"/>
              <a:t>重医轻教</a:t>
            </a:r>
            <a:r>
              <a:rPr lang="en-US" altLang="en-US" sz="2400" dirty="0"/>
              <a:t>”</a:t>
            </a:r>
            <a:r>
              <a:rPr lang="zh-CN" altLang="en-US" sz="2400" dirty="0"/>
              <a:t>的现象</a:t>
            </a:r>
            <a:r>
              <a:rPr lang="zh-CN" altLang="en-US" sz="2400" dirty="0" smtClean="0"/>
              <a:t>。</a:t>
            </a:r>
            <a:endParaRPr lang="en-US" altLang="zh-CN" sz="2400" dirty="0"/>
          </a:p>
          <a:p>
            <a:pPr marL="342900" indent="-342900" eaLnBrk="0" fontAlgn="base" hangingPunct="0">
              <a:lnSpc>
                <a:spcPct val="150000"/>
              </a:lnSpc>
              <a:spcBef>
                <a:spcPct val="20000"/>
              </a:spcBef>
              <a:spcAft>
                <a:spcPct val="0"/>
              </a:spcAft>
              <a:buClr>
                <a:schemeClr val="tx1"/>
              </a:buClr>
              <a:buFont typeface="Arial" panose="020B0604020202020204" pitchFamily="34" charset="0"/>
              <a:buChar char="•"/>
              <a:defRPr/>
            </a:pPr>
            <a:r>
              <a:rPr lang="zh-CN" altLang="en-US" sz="2400" dirty="0"/>
              <a:t>由于临床医学专业学位研究生要参加各科的临床轮转，导师直接指导的时间较少，为自己分担临床工作及科研任务的时间和力量有限，导师带教积极性不足 。</a:t>
            </a:r>
          </a:p>
        </p:txBody>
      </p:sp>
      <p:sp>
        <p:nvSpPr>
          <p:cNvPr id="7" name="标题 1"/>
          <p:cNvSpPr>
            <a:spLocks noGrp="1"/>
          </p:cNvSpPr>
          <p:nvPr>
            <p:ph type="title"/>
          </p:nvPr>
        </p:nvSpPr>
        <p:spPr>
          <a:xfrm>
            <a:off x="457642" y="274638"/>
            <a:ext cx="8228717" cy="1143000"/>
          </a:xfrm>
        </p:spPr>
        <p:txBody>
          <a:bodyPr/>
          <a:lstStyle/>
          <a:p>
            <a:r>
              <a:rPr lang="zh-CN" altLang="en-US" sz="3600" dirty="0"/>
              <a:t>（四）临床医学专业学位改革难点</a:t>
            </a:r>
            <a:br>
              <a:rPr lang="zh-CN" altLang="en-US" sz="3600" dirty="0"/>
            </a:br>
            <a:endParaRPr lang="zh-CN" altLang="en-US" sz="3600" dirty="0"/>
          </a:p>
        </p:txBody>
      </p:sp>
    </p:spTree>
    <p:extLst>
      <p:ext uri="{BB962C8B-B14F-4D97-AF65-F5344CB8AC3E}">
        <p14:creationId xmlns:p14="http://schemas.microsoft.com/office/powerpoint/2010/main" val="2484445020"/>
      </p:ext>
    </p:extLst>
  </p:cSld>
  <p:clrMapOvr>
    <a:masterClrMapping/>
  </p:clrMapOvr>
  <p:transition spd="slow"/>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图示 7"/>
          <p:cNvGraphicFramePr/>
          <p:nvPr/>
        </p:nvGraphicFramePr>
        <p:xfrm>
          <a:off x="500034" y="792064"/>
          <a:ext cx="8001056" cy="34290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6" name="TextBox 25"/>
          <p:cNvSpPr txBox="1"/>
          <p:nvPr/>
        </p:nvSpPr>
        <p:spPr>
          <a:xfrm>
            <a:off x="642910" y="4357694"/>
            <a:ext cx="7858180" cy="1754326"/>
          </a:xfrm>
          <a:prstGeom prst="rect">
            <a:avLst/>
          </a:prstGeom>
          <a:noFill/>
        </p:spPr>
        <p:txBody>
          <a:bodyPr wrap="square" rtlCol="0">
            <a:spAutoFit/>
          </a:bodyPr>
          <a:lstStyle/>
          <a:p>
            <a:pPr marL="285750" indent="-285750">
              <a:lnSpc>
                <a:spcPct val="150000"/>
              </a:lnSpc>
              <a:buFont typeface="Wingdings" pitchFamily="2" charset="2"/>
              <a:buChar char="l"/>
              <a:defRPr/>
            </a:pPr>
            <a:r>
              <a:rPr lang="zh-CN" altLang="en-US" sz="2400" b="1" dirty="0" smtClean="0">
                <a:latin typeface="+mn-ea"/>
              </a:rPr>
              <a:t>社会对医生资源的需求；</a:t>
            </a:r>
            <a:endParaRPr lang="en-US" altLang="zh-CN" sz="2400" b="1" dirty="0" smtClean="0">
              <a:latin typeface="+mn-ea"/>
            </a:endParaRPr>
          </a:p>
          <a:p>
            <a:pPr marL="285750" indent="-285750">
              <a:lnSpc>
                <a:spcPct val="150000"/>
              </a:lnSpc>
              <a:buFont typeface="Wingdings" pitchFamily="2" charset="2"/>
              <a:buChar char="l"/>
              <a:defRPr/>
            </a:pPr>
            <a:r>
              <a:rPr lang="zh-CN" altLang="en-US" sz="2400" b="1" dirty="0" smtClean="0">
                <a:latin typeface="+mn-ea"/>
              </a:rPr>
              <a:t>高校（特别是研究型大学）承担着科学研究的重任；</a:t>
            </a:r>
            <a:endParaRPr lang="en-US" altLang="zh-CN" sz="2400" b="1" dirty="0" smtClean="0">
              <a:latin typeface="+mn-ea"/>
            </a:endParaRPr>
          </a:p>
          <a:p>
            <a:pPr marL="285750" indent="-285750">
              <a:lnSpc>
                <a:spcPct val="150000"/>
              </a:lnSpc>
              <a:buFont typeface="Wingdings" pitchFamily="2" charset="2"/>
              <a:buChar char="l"/>
              <a:defRPr/>
            </a:pPr>
            <a:r>
              <a:rPr lang="zh-CN" altLang="en-US" sz="2400" b="1" dirty="0" smtClean="0">
                <a:latin typeface="+mn-ea"/>
              </a:rPr>
              <a:t>在招生总额严格控制下，对两类研究生的培养均不利。</a:t>
            </a:r>
            <a:endParaRPr lang="zh-CN" altLang="en-US" sz="2400" b="1" dirty="0" smtClean="0">
              <a:solidFill>
                <a:srgbClr val="FF0000"/>
              </a:solidFill>
              <a:latin typeface="+mn-ea"/>
            </a:endParaRPr>
          </a:p>
        </p:txBody>
      </p:sp>
      <p:sp>
        <p:nvSpPr>
          <p:cNvPr id="4" name="标题 1"/>
          <p:cNvSpPr>
            <a:spLocks noGrp="1"/>
          </p:cNvSpPr>
          <p:nvPr>
            <p:ph type="title"/>
          </p:nvPr>
        </p:nvSpPr>
        <p:spPr>
          <a:xfrm>
            <a:off x="457642" y="274638"/>
            <a:ext cx="8228717" cy="1143000"/>
          </a:xfrm>
        </p:spPr>
        <p:txBody>
          <a:bodyPr/>
          <a:lstStyle/>
          <a:p>
            <a:r>
              <a:rPr lang="zh-CN" altLang="en-US" sz="3600" dirty="0"/>
              <a:t>（四）临床医学专业学位改革难点</a:t>
            </a:r>
            <a:r>
              <a:rPr lang="zh-CN" altLang="en-US" b="1" dirty="0">
                <a:solidFill>
                  <a:schemeClr val="tx1"/>
                </a:solidFill>
                <a:latin typeface="+mn-ea"/>
              </a:rPr>
              <a:t/>
            </a:r>
            <a:br>
              <a:rPr lang="zh-CN" altLang="en-US" b="1" dirty="0">
                <a:solidFill>
                  <a:schemeClr val="tx1"/>
                </a:solidFill>
                <a:latin typeface="+mn-ea"/>
              </a:rPr>
            </a:br>
            <a:endParaRPr lang="zh-CN" altLang="en-US" dirty="0"/>
          </a:p>
        </p:txBody>
      </p:sp>
    </p:spTree>
    <p:extLst>
      <p:ext uri="{BB962C8B-B14F-4D97-AF65-F5344CB8AC3E}">
        <p14:creationId xmlns:p14="http://schemas.microsoft.com/office/powerpoint/2010/main" val="2484445020"/>
      </p:ext>
    </p:extLst>
  </p:cSld>
  <p:clrMapOvr>
    <a:masterClrMapping/>
  </p:clrMapOvr>
  <p:transition spd="slow"/>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表格 2"/>
          <p:cNvGraphicFramePr>
            <a:graphicFrameLocks noGrp="1"/>
          </p:cNvGraphicFramePr>
          <p:nvPr>
            <p:extLst>
              <p:ext uri="{D42A27DB-BD31-4B8C-83A1-F6EECF244321}">
                <p14:modId xmlns:p14="http://schemas.microsoft.com/office/powerpoint/2010/main" val="2077933545"/>
              </p:ext>
            </p:extLst>
          </p:nvPr>
        </p:nvGraphicFramePr>
        <p:xfrm>
          <a:off x="438149" y="2817703"/>
          <a:ext cx="8137526" cy="3076720"/>
        </p:xfrm>
        <a:graphic>
          <a:graphicData uri="http://schemas.openxmlformats.org/drawingml/2006/table">
            <a:tbl>
              <a:tblPr firstRow="1" bandRow="1">
                <a:tableStyleId>{5C22544A-7EE6-4342-B048-85BDC9FD1C3A}</a:tableStyleId>
              </a:tblPr>
              <a:tblGrid>
                <a:gridCol w="2088391"/>
                <a:gridCol w="1440270"/>
                <a:gridCol w="1565868"/>
                <a:gridCol w="1415492"/>
                <a:gridCol w="1627505"/>
              </a:tblGrid>
              <a:tr h="609722">
                <a:tc rowSpan="2">
                  <a:txBody>
                    <a:bodyPr/>
                    <a:lstStyle/>
                    <a:p>
                      <a:pPr algn="ctr"/>
                      <a:endParaRPr lang="zh-CN" altLang="en-US" sz="2000" b="1" dirty="0"/>
                    </a:p>
                  </a:txBody>
                  <a:tcPr marL="91447" marR="91447" marT="45709" marB="45709" anchor="ctr"/>
                </a:tc>
                <a:tc gridSpan="2">
                  <a:txBody>
                    <a:bodyPr/>
                    <a:lstStyle/>
                    <a:p>
                      <a:pPr algn="ctr"/>
                      <a:r>
                        <a:rPr lang="zh-CN" altLang="en-US" sz="2400" b="1" dirty="0" smtClean="0"/>
                        <a:t>  北京市</a:t>
                      </a:r>
                      <a:endParaRPr lang="zh-CN" altLang="en-US" sz="2400" b="1" dirty="0"/>
                    </a:p>
                  </a:txBody>
                  <a:tcPr marL="91447" marR="91447" marT="45709" marB="45709" anchor="ctr"/>
                </a:tc>
                <a:tc hMerge="1">
                  <a:txBody>
                    <a:bodyPr/>
                    <a:lstStyle/>
                    <a:p>
                      <a:endParaRPr lang="zh-CN" altLang="en-US" dirty="0"/>
                    </a:p>
                  </a:txBody>
                  <a:tcPr/>
                </a:tc>
                <a:tc gridSpan="2">
                  <a:txBody>
                    <a:bodyPr/>
                    <a:lstStyle/>
                    <a:p>
                      <a:pPr algn="ctr"/>
                      <a:r>
                        <a:rPr lang="zh-CN" altLang="en-US" sz="2400" b="1" dirty="0" smtClean="0"/>
                        <a:t>京外</a:t>
                      </a:r>
                      <a:endParaRPr lang="zh-CN" altLang="en-US" sz="2400" b="1" dirty="0"/>
                    </a:p>
                  </a:txBody>
                  <a:tcPr marL="91447" marR="91447" marT="45709" marB="45709" anchor="ctr"/>
                </a:tc>
                <a:tc hMerge="1">
                  <a:txBody>
                    <a:bodyPr/>
                    <a:lstStyle/>
                    <a:p>
                      <a:endParaRPr lang="zh-CN" altLang="en-US" dirty="0"/>
                    </a:p>
                  </a:txBody>
                  <a:tcPr/>
                </a:tc>
              </a:tr>
              <a:tr h="546536">
                <a:tc vMerge="1">
                  <a:txBody>
                    <a:bodyPr/>
                    <a:lstStyle/>
                    <a:p>
                      <a:endParaRPr lang="zh-CN" altLang="en-US" dirty="0"/>
                    </a:p>
                  </a:txBody>
                  <a:tcPr/>
                </a:tc>
                <a:tc>
                  <a:txBody>
                    <a:bodyPr/>
                    <a:lstStyle/>
                    <a:p>
                      <a:pPr algn="ctr"/>
                      <a:r>
                        <a:rPr lang="zh-CN" altLang="en-US" sz="2000" b="1" dirty="0" smtClean="0"/>
                        <a:t>三甲医院</a:t>
                      </a:r>
                      <a:endParaRPr lang="zh-CN" altLang="en-US" sz="2000" b="1" dirty="0"/>
                    </a:p>
                  </a:txBody>
                  <a:tcPr marL="91447" marR="91447" marT="45709" marB="45709"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2000" b="1" dirty="0" smtClean="0"/>
                        <a:t>非三甲医院</a:t>
                      </a:r>
                    </a:p>
                  </a:txBody>
                  <a:tcPr marL="91447" marR="91447" marT="45709" marB="45709"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2000" b="1" dirty="0" smtClean="0"/>
                        <a:t>三甲医院</a:t>
                      </a:r>
                    </a:p>
                  </a:txBody>
                  <a:tcPr marL="91447" marR="91447" marT="45709" marB="45709"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2000" b="1" dirty="0" smtClean="0"/>
                        <a:t>非三甲医院</a:t>
                      </a:r>
                    </a:p>
                  </a:txBody>
                  <a:tcPr marL="91447" marR="91447" marT="45709" marB="45709" anchor="ctr"/>
                </a:tc>
              </a:tr>
              <a:tr h="609722">
                <a:tc>
                  <a:txBody>
                    <a:bodyPr/>
                    <a:lstStyle/>
                    <a:p>
                      <a:pPr algn="ctr"/>
                      <a:r>
                        <a:rPr lang="zh-CN" altLang="en-US" sz="2000" b="1" dirty="0" smtClean="0"/>
                        <a:t>岗位需求（人数）</a:t>
                      </a:r>
                      <a:endParaRPr lang="zh-CN" altLang="en-US" sz="2000" b="1" dirty="0"/>
                    </a:p>
                  </a:txBody>
                  <a:tcPr marL="91447" marR="91447" marT="45709" marB="45709" anchor="ctr"/>
                </a:tc>
                <a:tc>
                  <a:txBody>
                    <a:bodyPr/>
                    <a:lstStyle/>
                    <a:p>
                      <a:pPr algn="ctr"/>
                      <a:r>
                        <a:rPr lang="en-US" altLang="zh-CN" sz="2000" b="1" dirty="0" smtClean="0"/>
                        <a:t>1611</a:t>
                      </a:r>
                      <a:endParaRPr lang="zh-CN" altLang="en-US" sz="2000" b="1" dirty="0"/>
                    </a:p>
                  </a:txBody>
                  <a:tcPr marL="91447" marR="91447" marT="45709" marB="45709" anchor="ctr"/>
                </a:tc>
                <a:tc>
                  <a:txBody>
                    <a:bodyPr/>
                    <a:lstStyle/>
                    <a:p>
                      <a:pPr algn="ctr"/>
                      <a:r>
                        <a:rPr lang="en-US" altLang="zh-CN" sz="2000" b="1" dirty="0" smtClean="0"/>
                        <a:t>807</a:t>
                      </a:r>
                      <a:endParaRPr lang="zh-CN" altLang="en-US" sz="2000" b="1" dirty="0"/>
                    </a:p>
                  </a:txBody>
                  <a:tcPr marL="91447" marR="91447" marT="45709" marB="45709" anchor="ctr"/>
                </a:tc>
                <a:tc>
                  <a:txBody>
                    <a:bodyPr/>
                    <a:lstStyle/>
                    <a:p>
                      <a:pPr algn="ctr"/>
                      <a:r>
                        <a:rPr lang="en-US" altLang="zh-CN" sz="2000" b="1" dirty="0" smtClean="0"/>
                        <a:t>3899</a:t>
                      </a:r>
                      <a:endParaRPr lang="zh-CN" altLang="en-US" sz="2000" b="1" dirty="0"/>
                    </a:p>
                  </a:txBody>
                  <a:tcPr marL="91447" marR="91447" marT="45709" marB="45709" anchor="ctr"/>
                </a:tc>
                <a:tc>
                  <a:txBody>
                    <a:bodyPr/>
                    <a:lstStyle/>
                    <a:p>
                      <a:pPr algn="ctr"/>
                      <a:r>
                        <a:rPr lang="en-US" altLang="zh-CN" sz="2000" b="1" dirty="0" smtClean="0"/>
                        <a:t>2285</a:t>
                      </a:r>
                      <a:endParaRPr lang="zh-CN" altLang="en-US" sz="2000" b="1" dirty="0"/>
                    </a:p>
                  </a:txBody>
                  <a:tcPr marL="91447" marR="91447" marT="45709" marB="45709" anchor="ctr"/>
                </a:tc>
              </a:tr>
              <a:tr h="609722">
                <a:tc>
                  <a:txBody>
                    <a:bodyPr/>
                    <a:lstStyle/>
                    <a:p>
                      <a:pPr algn="ctr"/>
                      <a:r>
                        <a:rPr lang="zh-CN" altLang="en-US" sz="2000" b="1" dirty="0" smtClean="0"/>
                        <a:t>北医毕业生</a:t>
                      </a:r>
                      <a:endParaRPr lang="zh-CN" altLang="en-US" sz="2000" b="1" dirty="0"/>
                    </a:p>
                  </a:txBody>
                  <a:tcPr marL="91447" marR="91447" marT="45709" marB="45709" anchor="ctr"/>
                </a:tc>
                <a:tc gridSpan="4">
                  <a:txBody>
                    <a:bodyPr/>
                    <a:lstStyle/>
                    <a:p>
                      <a:pPr algn="ctr"/>
                      <a:r>
                        <a:rPr lang="en-US" altLang="zh-CN" sz="2000" b="1" dirty="0" smtClean="0"/>
                        <a:t>81</a:t>
                      </a:r>
                      <a:endParaRPr lang="zh-CN" altLang="en-US" sz="2000" b="1" dirty="0"/>
                    </a:p>
                  </a:txBody>
                  <a:tcPr marL="91447" marR="91447" marT="45709" marB="45709" anchor="ctr"/>
                </a:tc>
                <a:tc hMerge="1">
                  <a:txBody>
                    <a:bodyPr/>
                    <a:lstStyle/>
                    <a:p>
                      <a:pPr algn="ctr"/>
                      <a:endParaRPr lang="zh-CN" altLang="en-US" sz="1600" b="1" dirty="0"/>
                    </a:p>
                  </a:txBody>
                  <a:tcPr anchor="ctr"/>
                </a:tc>
                <a:tc hMerge="1">
                  <a:txBody>
                    <a:bodyPr/>
                    <a:lstStyle/>
                    <a:p>
                      <a:pPr algn="ctr"/>
                      <a:endParaRPr lang="zh-CN" altLang="en-US" sz="1600" b="1" dirty="0"/>
                    </a:p>
                  </a:txBody>
                  <a:tcPr anchor="ctr"/>
                </a:tc>
                <a:tc hMerge="1">
                  <a:txBody>
                    <a:bodyPr/>
                    <a:lstStyle/>
                    <a:p>
                      <a:pPr algn="ctr"/>
                      <a:endParaRPr lang="zh-CN" altLang="en-US" sz="1600" b="1" dirty="0"/>
                    </a:p>
                  </a:txBody>
                  <a:tcPr anchor="ctr"/>
                </a:tc>
              </a:tr>
              <a:tr h="700874">
                <a:tc>
                  <a:txBody>
                    <a:bodyPr/>
                    <a:lstStyle/>
                    <a:p>
                      <a:pPr algn="ctr"/>
                      <a:r>
                        <a:rPr lang="zh-CN" altLang="en-US" sz="2000" b="1" dirty="0" smtClean="0"/>
                        <a:t>全国毕业生</a:t>
                      </a:r>
                      <a:endParaRPr lang="en-US" altLang="zh-CN" sz="2000" b="1" dirty="0" smtClean="0"/>
                    </a:p>
                    <a:p>
                      <a:pPr algn="ctr"/>
                      <a:r>
                        <a:rPr lang="zh-CN" altLang="en-US" sz="2000" b="1" dirty="0" smtClean="0"/>
                        <a:t>（</a:t>
                      </a:r>
                      <a:r>
                        <a:rPr lang="en-US" altLang="zh-CN" sz="2000" b="1" dirty="0" smtClean="0"/>
                        <a:t>2012</a:t>
                      </a:r>
                      <a:r>
                        <a:rPr lang="zh-CN" altLang="en-US" sz="2000" b="1" dirty="0" smtClean="0"/>
                        <a:t>）</a:t>
                      </a:r>
                      <a:endParaRPr lang="zh-CN" altLang="en-US" sz="2000" b="1" dirty="0"/>
                    </a:p>
                  </a:txBody>
                  <a:tcPr marL="91447" marR="91447" marT="45709" marB="45709" anchor="ctr"/>
                </a:tc>
                <a:tc gridSpan="4">
                  <a:txBody>
                    <a:bodyPr/>
                    <a:lstStyle/>
                    <a:p>
                      <a:pPr algn="ctr"/>
                      <a:r>
                        <a:rPr lang="en-US" altLang="zh-CN" sz="2000" b="1" dirty="0" smtClean="0"/>
                        <a:t>2400</a:t>
                      </a:r>
                      <a:endParaRPr lang="zh-CN" altLang="en-US" sz="2000" b="1" dirty="0"/>
                    </a:p>
                  </a:txBody>
                  <a:tcPr marL="91447" marR="91447" marT="45709" marB="45709" anchor="ct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r>
            </a:tbl>
          </a:graphicData>
        </a:graphic>
      </p:graphicFrame>
      <p:sp>
        <p:nvSpPr>
          <p:cNvPr id="4" name="Rectangle 3"/>
          <p:cNvSpPr txBox="1">
            <a:spLocks noChangeArrowheads="1"/>
          </p:cNvSpPr>
          <p:nvPr/>
        </p:nvSpPr>
        <p:spPr bwMode="auto">
          <a:xfrm>
            <a:off x="539750" y="1844675"/>
            <a:ext cx="8208963" cy="938213"/>
          </a:xfrm>
          <a:prstGeom prst="rect">
            <a:avLst/>
          </a:prstGeom>
          <a:noFill/>
          <a:ln w="9525">
            <a:noFill/>
            <a:miter lim="800000"/>
            <a:headEnd/>
            <a:tailEnd/>
          </a:ln>
        </p:spPr>
        <p:txBody>
          <a:bodyPr/>
          <a:lstStyle/>
          <a:p>
            <a:pPr marL="469900" indent="-469900" algn="ctr" eaLnBrk="0" hangingPunct="0">
              <a:lnSpc>
                <a:spcPct val="90000"/>
              </a:lnSpc>
              <a:spcBef>
                <a:spcPct val="20000"/>
              </a:spcBef>
              <a:buClr>
                <a:schemeClr val="accent2"/>
              </a:buClr>
              <a:defRPr/>
            </a:pPr>
            <a:r>
              <a:rPr lang="en-US" altLang="zh-CN" sz="2800" b="1" kern="0" dirty="0">
                <a:latin typeface="+mn-ea"/>
                <a:ea typeface="+mn-ea"/>
              </a:rPr>
              <a:t>2014</a:t>
            </a:r>
            <a:r>
              <a:rPr lang="zh-CN" altLang="en-US" sz="2800" b="1" kern="0" dirty="0">
                <a:latin typeface="+mn-ea"/>
                <a:ea typeface="+mn-ea"/>
              </a:rPr>
              <a:t>年就业市场对</a:t>
            </a:r>
            <a:r>
              <a:rPr lang="zh-CN" altLang="en-US" sz="2800" b="1" kern="0" dirty="0">
                <a:solidFill>
                  <a:srgbClr val="FF0000"/>
                </a:solidFill>
                <a:latin typeface="+mn-ea"/>
                <a:ea typeface="+mn-ea"/>
              </a:rPr>
              <a:t>临床医学专业博士毕业生</a:t>
            </a:r>
            <a:r>
              <a:rPr lang="zh-CN" altLang="en-US" sz="2800" b="1" kern="0" dirty="0">
                <a:latin typeface="+mn-ea"/>
                <a:ea typeface="+mn-ea"/>
              </a:rPr>
              <a:t>需求</a:t>
            </a:r>
            <a:endParaRPr lang="en-US" altLang="zh-CN" sz="2800" b="1" kern="0" dirty="0">
              <a:latin typeface="+mn-ea"/>
              <a:ea typeface="+mn-ea"/>
            </a:endParaRPr>
          </a:p>
          <a:p>
            <a:pPr marL="469900" indent="-469900" algn="ctr" eaLnBrk="0" hangingPunct="0">
              <a:lnSpc>
                <a:spcPct val="90000"/>
              </a:lnSpc>
              <a:spcBef>
                <a:spcPct val="20000"/>
              </a:spcBef>
              <a:buClr>
                <a:schemeClr val="accent2"/>
              </a:buClr>
              <a:defRPr/>
            </a:pPr>
            <a:r>
              <a:rPr lang="zh-CN" altLang="en-US" sz="2800" b="1" kern="0" dirty="0">
                <a:latin typeface="+mn-ea"/>
                <a:ea typeface="+mn-ea"/>
              </a:rPr>
              <a:t>（截止</a:t>
            </a:r>
            <a:r>
              <a:rPr lang="en-US" altLang="zh-CN" sz="2800" b="1" kern="0" dirty="0">
                <a:latin typeface="+mn-ea"/>
                <a:ea typeface="+mn-ea"/>
              </a:rPr>
              <a:t>2013</a:t>
            </a:r>
            <a:r>
              <a:rPr lang="zh-CN" altLang="en-US" sz="2800" b="1" kern="0" dirty="0">
                <a:latin typeface="+mn-ea"/>
                <a:ea typeface="+mn-ea"/>
              </a:rPr>
              <a:t>年</a:t>
            </a:r>
            <a:r>
              <a:rPr lang="en-US" altLang="zh-CN" sz="2800" b="1" kern="0" dirty="0">
                <a:latin typeface="+mn-ea"/>
                <a:ea typeface="+mn-ea"/>
              </a:rPr>
              <a:t>12</a:t>
            </a:r>
            <a:r>
              <a:rPr lang="zh-CN" altLang="en-US" sz="2800" b="1" kern="0" dirty="0">
                <a:latin typeface="+mn-ea"/>
                <a:ea typeface="+mn-ea"/>
              </a:rPr>
              <a:t>月不完全统计）</a:t>
            </a:r>
          </a:p>
        </p:txBody>
      </p:sp>
      <p:sp>
        <p:nvSpPr>
          <p:cNvPr id="7" name="Rectangle 2"/>
          <p:cNvSpPr txBox="1">
            <a:spLocks noChangeArrowheads="1"/>
          </p:cNvSpPr>
          <p:nvPr/>
        </p:nvSpPr>
        <p:spPr bwMode="auto">
          <a:xfrm>
            <a:off x="574675" y="304800"/>
            <a:ext cx="8001000" cy="1216025"/>
          </a:xfrm>
          <a:prstGeom prst="rect">
            <a:avLst/>
          </a:prstGeom>
          <a:noFill/>
          <a:ln w="9525">
            <a:noFill/>
            <a:miter lim="800000"/>
            <a:headEnd/>
            <a:tailEnd/>
          </a:ln>
        </p:spPr>
        <p:txBody>
          <a:bodyPr anchor="b"/>
          <a:lstStyle/>
          <a:p>
            <a:pPr eaLnBrk="0" hangingPunct="0">
              <a:defRPr/>
            </a:pPr>
            <a:endParaRPr lang="en-US" sz="3800" b="1" kern="0" dirty="0">
              <a:solidFill>
                <a:schemeClr val="tx2"/>
              </a:solidFill>
              <a:latin typeface="宋体" pitchFamily="2" charset="-122"/>
              <a:ea typeface="+mj-ea"/>
              <a:cs typeface="+mj-cs"/>
            </a:endParaRPr>
          </a:p>
        </p:txBody>
      </p:sp>
      <p:sp>
        <p:nvSpPr>
          <p:cNvPr id="5" name="标题 1"/>
          <p:cNvSpPr txBox="1">
            <a:spLocks/>
          </p:cNvSpPr>
          <p:nvPr/>
        </p:nvSpPr>
        <p:spPr>
          <a:xfrm>
            <a:off x="457642" y="274638"/>
            <a:ext cx="8228717" cy="1143000"/>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ea typeface="宋体" pitchFamily="2" charset="-122"/>
              </a:defRPr>
            </a:lvl2pPr>
            <a:lvl3pPr algn="ctr" rtl="0" eaLnBrk="0" fontAlgn="base" hangingPunct="0">
              <a:spcBef>
                <a:spcPct val="0"/>
              </a:spcBef>
              <a:spcAft>
                <a:spcPct val="0"/>
              </a:spcAft>
              <a:defRPr sz="4400">
                <a:solidFill>
                  <a:schemeClr val="tx2"/>
                </a:solidFill>
                <a:latin typeface="Times New Roman" pitchFamily="18" charset="0"/>
                <a:ea typeface="宋体" pitchFamily="2" charset="-122"/>
              </a:defRPr>
            </a:lvl3pPr>
            <a:lvl4pPr algn="ctr" rtl="0" eaLnBrk="0" fontAlgn="base" hangingPunct="0">
              <a:spcBef>
                <a:spcPct val="0"/>
              </a:spcBef>
              <a:spcAft>
                <a:spcPct val="0"/>
              </a:spcAft>
              <a:defRPr sz="4400">
                <a:solidFill>
                  <a:schemeClr val="tx2"/>
                </a:solidFill>
                <a:latin typeface="Times New Roman" pitchFamily="18" charset="0"/>
                <a:ea typeface="宋体" pitchFamily="2" charset="-122"/>
              </a:defRPr>
            </a:lvl4pPr>
            <a:lvl5pPr algn="ctr" rtl="0" eaLnBrk="0" fontAlgn="base" hangingPunct="0">
              <a:spcBef>
                <a:spcPct val="0"/>
              </a:spcBef>
              <a:spcAft>
                <a:spcPct val="0"/>
              </a:spcAft>
              <a:defRPr sz="4400">
                <a:solidFill>
                  <a:schemeClr val="tx2"/>
                </a:solidFill>
                <a:latin typeface="Times New Roman" pitchFamily="18" charset="0"/>
                <a:ea typeface="宋体" pitchFamily="2" charset="-122"/>
              </a:defRPr>
            </a:lvl5pPr>
            <a:lvl6pPr marL="457200" algn="ctr" rtl="0" eaLnBrk="0" fontAlgn="base" hangingPunct="0">
              <a:spcBef>
                <a:spcPct val="0"/>
              </a:spcBef>
              <a:spcAft>
                <a:spcPct val="0"/>
              </a:spcAft>
              <a:defRPr sz="4400">
                <a:solidFill>
                  <a:schemeClr val="tx2"/>
                </a:solidFill>
                <a:latin typeface="Times New Roman" pitchFamily="18" charset="0"/>
                <a:ea typeface="宋体" pitchFamily="2" charset="-122"/>
              </a:defRPr>
            </a:lvl6pPr>
            <a:lvl7pPr marL="914400" algn="ctr" rtl="0" eaLnBrk="0" fontAlgn="base" hangingPunct="0">
              <a:spcBef>
                <a:spcPct val="0"/>
              </a:spcBef>
              <a:spcAft>
                <a:spcPct val="0"/>
              </a:spcAft>
              <a:defRPr sz="4400">
                <a:solidFill>
                  <a:schemeClr val="tx2"/>
                </a:solidFill>
                <a:latin typeface="Times New Roman" pitchFamily="18" charset="0"/>
                <a:ea typeface="宋体" pitchFamily="2" charset="-122"/>
              </a:defRPr>
            </a:lvl7pPr>
            <a:lvl8pPr marL="1371600" algn="ctr" rtl="0" eaLnBrk="0" fontAlgn="base" hangingPunct="0">
              <a:spcBef>
                <a:spcPct val="0"/>
              </a:spcBef>
              <a:spcAft>
                <a:spcPct val="0"/>
              </a:spcAft>
              <a:defRPr sz="4400">
                <a:solidFill>
                  <a:schemeClr val="tx2"/>
                </a:solidFill>
                <a:latin typeface="Times New Roman" pitchFamily="18" charset="0"/>
                <a:ea typeface="宋体" pitchFamily="2" charset="-122"/>
              </a:defRPr>
            </a:lvl8pPr>
            <a:lvl9pPr marL="1828800" algn="ctr" rtl="0" eaLnBrk="0" fontAlgn="base" hangingPunct="0">
              <a:spcBef>
                <a:spcPct val="0"/>
              </a:spcBef>
              <a:spcAft>
                <a:spcPct val="0"/>
              </a:spcAft>
              <a:defRPr sz="4400">
                <a:solidFill>
                  <a:schemeClr val="tx2"/>
                </a:solidFill>
                <a:latin typeface="Times New Roman" pitchFamily="18" charset="0"/>
                <a:ea typeface="宋体" pitchFamily="2" charset="-122"/>
              </a:defRPr>
            </a:lvl9pPr>
          </a:lstStyle>
          <a:p>
            <a:r>
              <a:rPr lang="zh-CN" altLang="en-US" sz="3600" dirty="0"/>
              <a:t>（四）临床医学专业学位改革难点</a:t>
            </a:r>
            <a:br>
              <a:rPr lang="zh-CN" altLang="en-US" sz="3600" dirty="0"/>
            </a:br>
            <a:endParaRPr lang="zh-CN" altLang="en-US" sz="3600" dirty="0"/>
          </a:p>
        </p:txBody>
      </p:sp>
      <p:sp>
        <p:nvSpPr>
          <p:cNvPr id="2" name="文本框 1"/>
          <p:cNvSpPr txBox="1"/>
          <p:nvPr/>
        </p:nvSpPr>
        <p:spPr>
          <a:xfrm>
            <a:off x="1331640" y="6093296"/>
            <a:ext cx="6120680" cy="523220"/>
          </a:xfrm>
          <a:prstGeom prst="rect">
            <a:avLst/>
          </a:prstGeom>
          <a:noFill/>
        </p:spPr>
        <p:txBody>
          <a:bodyPr wrap="square" rtlCol="0">
            <a:spAutoFit/>
          </a:bodyPr>
          <a:lstStyle/>
          <a:p>
            <a:pPr algn="ctr"/>
            <a:r>
              <a:rPr lang="zh-CN" altLang="en-US" sz="2800" dirty="0" smtClean="0">
                <a:solidFill>
                  <a:srgbClr val="FF0000"/>
                </a:solidFill>
              </a:rPr>
              <a:t>行业对专业学位具有明显需求！</a:t>
            </a:r>
            <a:endParaRPr lang="zh-CN" altLang="en-US" sz="2800" dirty="0">
              <a:solidFill>
                <a:srgbClr val="FF0000"/>
              </a:solidFill>
            </a:endParaRPr>
          </a:p>
        </p:txBody>
      </p:sp>
    </p:spTree>
    <p:extLst>
      <p:ext uri="{BB962C8B-B14F-4D97-AF65-F5344CB8AC3E}">
        <p14:creationId xmlns:p14="http://schemas.microsoft.com/office/powerpoint/2010/main" val="2423422088"/>
      </p:ext>
    </p:extLst>
  </p:cSld>
  <p:clrMapOvr>
    <a:masterClrMapping/>
  </p:clrMapOvr>
  <p:transition spd="slow"/>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ctrTitle"/>
          </p:nvPr>
        </p:nvSpPr>
        <p:spPr/>
        <p:txBody>
          <a:bodyPr/>
          <a:lstStyle/>
          <a:p>
            <a:r>
              <a:rPr lang="zh-CN" altLang="en-US" dirty="0" smtClean="0"/>
              <a:t>四、</a:t>
            </a:r>
            <a:r>
              <a:rPr lang="zh-CN" altLang="en-US" dirty="0" smtClean="0"/>
              <a:t>医学学位与研究生教育的机遇与发展</a:t>
            </a:r>
            <a:endParaRPr lang="zh-CN" altLang="en-US" dirty="0"/>
          </a:p>
        </p:txBody>
      </p:sp>
    </p:spTree>
    <p:extLst>
      <p:ext uri="{BB962C8B-B14F-4D97-AF65-F5344CB8AC3E}">
        <p14:creationId xmlns:p14="http://schemas.microsoft.com/office/powerpoint/2010/main" val="1623941663"/>
      </p:ext>
    </p:extLst>
  </p:cSld>
  <p:clrMapOvr>
    <a:masterClrMapping/>
  </p:clrMapOvr>
  <p:transition spd="slow"/>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3600" dirty="0" smtClean="0"/>
              <a:t>（一）机遇</a:t>
            </a:r>
            <a:endParaRPr lang="zh-CN" altLang="en-US" sz="3600" dirty="0"/>
          </a:p>
        </p:txBody>
      </p:sp>
      <p:sp>
        <p:nvSpPr>
          <p:cNvPr id="3" name="内容占位符 2"/>
          <p:cNvSpPr>
            <a:spLocks noGrp="1"/>
          </p:cNvSpPr>
          <p:nvPr>
            <p:ph idx="1"/>
          </p:nvPr>
        </p:nvSpPr>
        <p:spPr/>
        <p:txBody>
          <a:bodyPr/>
          <a:lstStyle/>
          <a:p>
            <a:pPr marL="0" indent="0">
              <a:buNone/>
            </a:pPr>
            <a:r>
              <a:rPr lang="en-US" altLang="zh-CN" sz="2800" b="1" dirty="0" smtClean="0"/>
              <a:t>1.《</a:t>
            </a:r>
            <a:r>
              <a:rPr lang="zh-CN" altLang="en-US" sz="2800" b="1" dirty="0" smtClean="0"/>
              <a:t>医药卫生中长期人才发展规划（</a:t>
            </a:r>
            <a:r>
              <a:rPr lang="en-US" altLang="zh-CN" sz="2800" b="1" dirty="0" smtClean="0"/>
              <a:t>2011-2020</a:t>
            </a:r>
            <a:r>
              <a:rPr lang="zh-CN" altLang="en-US" sz="2800" b="1" dirty="0" smtClean="0"/>
              <a:t>）</a:t>
            </a:r>
            <a:r>
              <a:rPr lang="en-US" altLang="zh-CN" sz="2800" b="1" dirty="0" smtClean="0"/>
              <a:t>》</a:t>
            </a:r>
          </a:p>
          <a:p>
            <a:r>
              <a:rPr lang="en-US" altLang="zh-CN" sz="2400" dirty="0" smtClean="0"/>
              <a:t>2020</a:t>
            </a:r>
            <a:r>
              <a:rPr lang="zh-CN" altLang="en-US" sz="2400" dirty="0"/>
              <a:t>年，我国从事</a:t>
            </a:r>
            <a:r>
              <a:rPr lang="zh-CN" altLang="en-US" sz="2400" dirty="0" smtClean="0"/>
              <a:t>医药卫生</a:t>
            </a:r>
            <a:r>
              <a:rPr lang="zh-CN" altLang="en-US" sz="2400" dirty="0"/>
              <a:t>的工作人员总量需达到</a:t>
            </a:r>
            <a:r>
              <a:rPr lang="en-US" altLang="zh-CN" sz="2400" dirty="0"/>
              <a:t>1255</a:t>
            </a:r>
            <a:r>
              <a:rPr lang="zh-CN" altLang="en-US" sz="2400" dirty="0"/>
              <a:t>万人，</a:t>
            </a:r>
            <a:r>
              <a:rPr lang="zh-CN" altLang="en-US" sz="2400" dirty="0" smtClean="0"/>
              <a:t>而</a:t>
            </a:r>
            <a:r>
              <a:rPr lang="en-US" altLang="zh-CN" sz="2400" dirty="0" smtClean="0"/>
              <a:t>2012</a:t>
            </a:r>
            <a:r>
              <a:rPr lang="zh-CN" altLang="en-US" sz="2400" dirty="0" smtClean="0"/>
              <a:t>年仅</a:t>
            </a:r>
            <a:r>
              <a:rPr lang="zh-CN" altLang="en-US" sz="2400" dirty="0"/>
              <a:t>达</a:t>
            </a:r>
            <a:r>
              <a:rPr lang="en-US" altLang="zh-CN" sz="2400" dirty="0" smtClean="0"/>
              <a:t>862</a:t>
            </a:r>
            <a:r>
              <a:rPr lang="zh-CN" altLang="en-US" sz="2400" dirty="0" smtClean="0"/>
              <a:t>万</a:t>
            </a:r>
            <a:r>
              <a:rPr lang="zh-CN" altLang="en-US" sz="2400" dirty="0"/>
              <a:t>人</a:t>
            </a:r>
            <a:r>
              <a:rPr lang="zh-CN" altLang="en-US" sz="2400" dirty="0" smtClean="0"/>
              <a:t>，与</a:t>
            </a:r>
            <a:r>
              <a:rPr lang="zh-CN" altLang="en-US" sz="2400" dirty="0"/>
              <a:t>规划目标仍有一段距离</a:t>
            </a:r>
            <a:r>
              <a:rPr lang="zh-CN" altLang="en-US" sz="2400" dirty="0" smtClean="0"/>
              <a:t>。</a:t>
            </a:r>
            <a:endParaRPr lang="en-US" altLang="zh-CN" sz="2400" dirty="0" smtClean="0"/>
          </a:p>
          <a:p>
            <a:r>
              <a:rPr lang="en-US" altLang="zh-CN" sz="2400" dirty="0" smtClean="0"/>
              <a:t>2015</a:t>
            </a:r>
            <a:r>
              <a:rPr lang="zh-CN" altLang="en-US" sz="2400" dirty="0"/>
              <a:t>年，初步建立住院医师规范化培训制度，探索建立公共卫生专业人员规范化培训和准入制度</a:t>
            </a:r>
            <a:r>
              <a:rPr lang="zh-CN" altLang="en-US" sz="2400" dirty="0" smtClean="0"/>
              <a:t>；</a:t>
            </a:r>
            <a:endParaRPr lang="en-US" altLang="zh-CN" sz="2400" dirty="0" smtClean="0"/>
          </a:p>
          <a:p>
            <a:r>
              <a:rPr lang="zh-CN" altLang="en-US" sz="2400" dirty="0"/>
              <a:t>以提升医学创新能力和医疗卫生技术水平为核心，造就一批具有国际竞争力的医学杰出人才，培养一批高技能专业技术骨干人才</a:t>
            </a:r>
            <a:r>
              <a:rPr lang="zh-CN" altLang="en-US" sz="2400" dirty="0" smtClean="0"/>
              <a:t>。到</a:t>
            </a:r>
            <a:r>
              <a:rPr lang="en-US" altLang="zh-CN" sz="2400" dirty="0"/>
              <a:t>2020</a:t>
            </a:r>
            <a:r>
              <a:rPr lang="zh-CN" altLang="en-US" sz="2400" dirty="0"/>
              <a:t>年，培养和引进</a:t>
            </a:r>
            <a:r>
              <a:rPr lang="en-US" altLang="zh-CN" sz="2400" dirty="0"/>
              <a:t>9.6</a:t>
            </a:r>
            <a:r>
              <a:rPr lang="zh-CN" altLang="en-US" sz="2400" dirty="0"/>
              <a:t>万人</a:t>
            </a:r>
            <a:r>
              <a:rPr lang="zh-CN" altLang="en-US" sz="2400" dirty="0" smtClean="0"/>
              <a:t>。</a:t>
            </a:r>
            <a:endParaRPr lang="en-US" altLang="zh-CN" sz="2400" dirty="0" smtClean="0"/>
          </a:p>
          <a:p>
            <a:r>
              <a:rPr lang="zh-CN" altLang="en-US" sz="2400" dirty="0" smtClean="0"/>
              <a:t>实施医学</a:t>
            </a:r>
            <a:r>
              <a:rPr lang="zh-CN" altLang="en-US" sz="2400" dirty="0"/>
              <a:t>杰出骨干人才推进计划</a:t>
            </a:r>
            <a:r>
              <a:rPr lang="zh-CN" altLang="en-US" sz="2400" dirty="0" smtClean="0"/>
              <a:t>。在</a:t>
            </a:r>
            <a:r>
              <a:rPr lang="zh-CN" altLang="en-US" sz="2400" dirty="0"/>
              <a:t>国家优先发展学科和国际科技前沿领域，重点支持</a:t>
            </a:r>
            <a:r>
              <a:rPr lang="en-US" altLang="zh-CN" sz="2400" dirty="0"/>
              <a:t>100</a:t>
            </a:r>
            <a:r>
              <a:rPr lang="zh-CN" altLang="en-US" sz="2400" dirty="0"/>
              <a:t>个优秀创新团队</a:t>
            </a:r>
            <a:r>
              <a:rPr lang="zh-CN" altLang="en-US" sz="2400" dirty="0" smtClean="0"/>
              <a:t>。到</a:t>
            </a:r>
            <a:r>
              <a:rPr lang="en-US" altLang="zh-CN" sz="2400" dirty="0"/>
              <a:t>2020</a:t>
            </a:r>
            <a:r>
              <a:rPr lang="zh-CN" altLang="en-US" sz="2400" dirty="0"/>
              <a:t>年，医药卫生科研人才总量达到</a:t>
            </a:r>
            <a:r>
              <a:rPr lang="en-US" altLang="zh-CN" sz="2400" dirty="0"/>
              <a:t>10</a:t>
            </a:r>
            <a:r>
              <a:rPr lang="zh-CN" altLang="en-US" sz="2400" dirty="0"/>
              <a:t>万人年</a:t>
            </a:r>
            <a:r>
              <a:rPr lang="zh-CN" altLang="en-US" sz="2400" dirty="0" smtClean="0"/>
              <a:t>。</a:t>
            </a:r>
            <a:endParaRPr lang="zh-CN" altLang="en-US" sz="2400" dirty="0"/>
          </a:p>
        </p:txBody>
      </p:sp>
    </p:spTree>
    <p:extLst>
      <p:ext uri="{BB962C8B-B14F-4D97-AF65-F5344CB8AC3E}">
        <p14:creationId xmlns:p14="http://schemas.microsoft.com/office/powerpoint/2010/main" val="4210914065"/>
      </p:ext>
    </p:extLst>
  </p:cSld>
  <p:clrMapOvr>
    <a:masterClrMapping/>
  </p:clrMapOvr>
  <p:transition spd="slow"/>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3600" dirty="0">
                <a:solidFill>
                  <a:srgbClr val="17406D"/>
                </a:solidFill>
              </a:rPr>
              <a:t>（一）机遇</a:t>
            </a:r>
            <a:endParaRPr lang="zh-CN" altLang="en-US" dirty="0"/>
          </a:p>
        </p:txBody>
      </p:sp>
      <p:sp>
        <p:nvSpPr>
          <p:cNvPr id="3" name="内容占位符 2"/>
          <p:cNvSpPr>
            <a:spLocks noGrp="1"/>
          </p:cNvSpPr>
          <p:nvPr>
            <p:ph idx="1"/>
          </p:nvPr>
        </p:nvSpPr>
        <p:spPr/>
        <p:txBody>
          <a:bodyPr/>
          <a:lstStyle/>
          <a:p>
            <a:pPr marL="0" indent="0">
              <a:lnSpc>
                <a:spcPct val="150000"/>
              </a:lnSpc>
              <a:buNone/>
            </a:pPr>
            <a:r>
              <a:rPr lang="en-US" altLang="zh-CN" sz="2800" b="1" dirty="0" smtClean="0"/>
              <a:t>2.</a:t>
            </a:r>
            <a:r>
              <a:rPr lang="zh-CN" altLang="en-US" sz="2800" b="1" dirty="0" smtClean="0"/>
              <a:t>教育部 </a:t>
            </a:r>
            <a:r>
              <a:rPr lang="zh-CN" altLang="en-US" sz="2800" b="1" dirty="0"/>
              <a:t>国家发展改革委 </a:t>
            </a:r>
            <a:r>
              <a:rPr lang="zh-CN" altLang="en-US" sz="2800" b="1" dirty="0" smtClean="0"/>
              <a:t>财政部</a:t>
            </a:r>
            <a:r>
              <a:rPr lang="en-US" altLang="zh-CN" sz="2800" b="1" dirty="0" smtClean="0"/>
              <a:t>《</a:t>
            </a:r>
            <a:r>
              <a:rPr lang="zh-CN" altLang="en-US" sz="2800" b="1" dirty="0" smtClean="0"/>
              <a:t>关于深化</a:t>
            </a:r>
            <a:r>
              <a:rPr lang="zh-CN" altLang="en-US" sz="2800" b="1" dirty="0"/>
              <a:t>研究生教育改革的</a:t>
            </a:r>
            <a:r>
              <a:rPr lang="zh-CN" altLang="en-US" sz="2800" b="1" dirty="0" smtClean="0"/>
              <a:t>意见</a:t>
            </a:r>
            <a:r>
              <a:rPr lang="en-US" altLang="zh-CN" sz="2800" b="1" dirty="0" smtClean="0"/>
              <a:t>》</a:t>
            </a:r>
          </a:p>
          <a:p>
            <a:r>
              <a:rPr lang="zh-CN" altLang="en-US" sz="2400" dirty="0" smtClean="0"/>
              <a:t>服务</a:t>
            </a:r>
            <a:r>
              <a:rPr lang="zh-CN" altLang="en-US" sz="2400" dirty="0"/>
              <a:t>需求、提高质量为主线，以分类推进培养模式改革、统筹构建质量保障体系为着力点，更加突出服务经济社会发展，更加突出创新精神和实践能力</a:t>
            </a:r>
            <a:r>
              <a:rPr lang="zh-CN" altLang="en-US" sz="2400" dirty="0" smtClean="0"/>
              <a:t>培养，</a:t>
            </a:r>
            <a:r>
              <a:rPr lang="zh-CN" altLang="en-US" sz="2400" dirty="0"/>
              <a:t>为建设人才强国和人力资源强国提供坚强保证</a:t>
            </a:r>
            <a:r>
              <a:rPr lang="zh-CN" altLang="en-US" sz="2400" dirty="0" smtClean="0"/>
              <a:t>。</a:t>
            </a:r>
            <a:endParaRPr lang="en-US" altLang="zh-CN" sz="2400" dirty="0" smtClean="0"/>
          </a:p>
          <a:p>
            <a:r>
              <a:rPr lang="zh-CN" altLang="en-US" sz="2400" dirty="0" smtClean="0"/>
              <a:t>改革</a:t>
            </a:r>
            <a:r>
              <a:rPr lang="zh-CN" altLang="en-US" sz="2400" dirty="0"/>
              <a:t>招生选拔</a:t>
            </a:r>
            <a:r>
              <a:rPr lang="zh-CN" altLang="en-US" sz="2400" dirty="0" smtClean="0"/>
              <a:t>制度、</a:t>
            </a:r>
            <a:r>
              <a:rPr lang="zh-CN" altLang="en-US" sz="2400" dirty="0"/>
              <a:t>创新人才培养</a:t>
            </a:r>
            <a:r>
              <a:rPr lang="zh-CN" altLang="en-US" sz="2400" dirty="0" smtClean="0"/>
              <a:t>模式、</a:t>
            </a:r>
            <a:r>
              <a:rPr lang="zh-CN" altLang="en-US" sz="2400" dirty="0"/>
              <a:t>健全导师责权</a:t>
            </a:r>
            <a:r>
              <a:rPr lang="zh-CN" altLang="en-US" sz="2400" dirty="0" smtClean="0"/>
              <a:t>机制、</a:t>
            </a:r>
            <a:r>
              <a:rPr lang="zh-CN" altLang="en-US" sz="2400" dirty="0"/>
              <a:t>改革评价监督</a:t>
            </a:r>
            <a:r>
              <a:rPr lang="zh-CN" altLang="en-US" sz="2400" dirty="0" smtClean="0"/>
              <a:t>机制、</a:t>
            </a:r>
            <a:r>
              <a:rPr lang="zh-CN" altLang="en-US" sz="2400" dirty="0"/>
              <a:t>深化开放</a:t>
            </a:r>
            <a:r>
              <a:rPr lang="zh-CN" altLang="en-US" sz="2400" dirty="0" smtClean="0"/>
              <a:t>合作、强化</a:t>
            </a:r>
            <a:r>
              <a:rPr lang="zh-CN" altLang="en-US" sz="2400" dirty="0"/>
              <a:t>政策和条件</a:t>
            </a:r>
            <a:r>
              <a:rPr lang="zh-CN" altLang="en-US" sz="2400" dirty="0" smtClean="0"/>
              <a:t>保障、</a:t>
            </a:r>
            <a:r>
              <a:rPr lang="zh-CN" altLang="en-US" sz="2400" dirty="0"/>
              <a:t>加强组织领导</a:t>
            </a:r>
          </a:p>
        </p:txBody>
      </p:sp>
    </p:spTree>
    <p:extLst>
      <p:ext uri="{BB962C8B-B14F-4D97-AF65-F5344CB8AC3E}">
        <p14:creationId xmlns:p14="http://schemas.microsoft.com/office/powerpoint/2010/main" val="3425065378"/>
      </p:ext>
    </p:extLst>
  </p:cSld>
  <p:clrMapOvr>
    <a:masterClrMapping/>
  </p:clrMapOvr>
  <p:transition spd="slow"/>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3600" dirty="0" smtClean="0"/>
              <a:t>（二）发展建议</a:t>
            </a:r>
            <a:endParaRPr lang="zh-CN" altLang="en-US" sz="3600" dirty="0"/>
          </a:p>
        </p:txBody>
      </p:sp>
      <p:sp>
        <p:nvSpPr>
          <p:cNvPr id="3" name="内容占位符 2"/>
          <p:cNvSpPr>
            <a:spLocks noGrp="1"/>
          </p:cNvSpPr>
          <p:nvPr>
            <p:ph idx="1"/>
          </p:nvPr>
        </p:nvSpPr>
        <p:spPr>
          <a:xfrm>
            <a:off x="461110" y="1417638"/>
            <a:ext cx="8228717" cy="4525963"/>
          </a:xfrm>
        </p:spPr>
        <p:txBody>
          <a:bodyPr/>
          <a:lstStyle/>
          <a:p>
            <a:pPr marL="0" indent="0">
              <a:lnSpc>
                <a:spcPct val="150000"/>
              </a:lnSpc>
              <a:buNone/>
            </a:pPr>
            <a:r>
              <a:rPr lang="en-US" altLang="zh-CN" sz="2800" b="1" dirty="0" smtClean="0"/>
              <a:t>1.</a:t>
            </a:r>
            <a:r>
              <a:rPr lang="zh-CN" altLang="zh-CN" sz="2800" b="1" dirty="0" smtClean="0"/>
              <a:t>统筹</a:t>
            </a:r>
            <a:r>
              <a:rPr lang="zh-CN" altLang="zh-CN" sz="2800" b="1" dirty="0"/>
              <a:t>医学研究生教育规模、质量、结构协调发展，分类推进改革</a:t>
            </a:r>
          </a:p>
          <a:p>
            <a:r>
              <a:rPr lang="zh-CN" altLang="zh-CN" sz="2400" dirty="0"/>
              <a:t>正确处理专业学位同学术学位关系，根据行业需要稳定学术学位研究生招生规模，增加硕士专业学位招生规模、大幅增加博士专业学位招生规模</a:t>
            </a:r>
            <a:r>
              <a:rPr lang="zh-CN" altLang="zh-CN" sz="2400" dirty="0" smtClean="0"/>
              <a:t>。</a:t>
            </a:r>
            <a:endParaRPr lang="en-US" altLang="zh-CN" sz="2400" dirty="0" smtClean="0"/>
          </a:p>
          <a:p>
            <a:r>
              <a:rPr lang="zh-CN" altLang="en-US" sz="2400" dirty="0" smtClean="0"/>
              <a:t>转变理念和评价方式彻底实现医学研究生分轨培养</a:t>
            </a:r>
            <a:endParaRPr lang="zh-CN" altLang="zh-CN" sz="2400" dirty="0"/>
          </a:p>
          <a:p>
            <a:pPr marL="0" indent="0">
              <a:buNone/>
            </a:pPr>
            <a:r>
              <a:rPr lang="en-US" altLang="zh-CN" sz="2400" dirty="0" smtClean="0"/>
              <a:t>         </a:t>
            </a:r>
            <a:r>
              <a:rPr lang="zh-CN" altLang="zh-CN" sz="2400" dirty="0" smtClean="0"/>
              <a:t>专业</a:t>
            </a:r>
            <a:r>
              <a:rPr lang="zh-CN" altLang="zh-CN" sz="2400" dirty="0"/>
              <a:t>学位研究生：强化实践，与行业培训及准入相结合，加强人文及职业精神培养。</a:t>
            </a:r>
          </a:p>
          <a:p>
            <a:pPr marL="0" indent="0">
              <a:buNone/>
            </a:pPr>
            <a:r>
              <a:rPr lang="en-US" altLang="zh-CN" sz="2400" dirty="0" smtClean="0"/>
              <a:t>         </a:t>
            </a:r>
            <a:r>
              <a:rPr lang="zh-CN" altLang="zh-CN" sz="2400" dirty="0" smtClean="0"/>
              <a:t>学术</a:t>
            </a:r>
            <a:r>
              <a:rPr lang="zh-CN" altLang="zh-CN" sz="2400" dirty="0"/>
              <a:t>学位</a:t>
            </a:r>
            <a:r>
              <a:rPr lang="zh-CN" altLang="zh-CN" sz="2400" dirty="0" smtClean="0"/>
              <a:t>研究</a:t>
            </a:r>
            <a:r>
              <a:rPr lang="zh-CN" altLang="en-US" sz="2400" dirty="0" smtClean="0"/>
              <a:t>生</a:t>
            </a:r>
            <a:r>
              <a:rPr lang="zh-CN" altLang="zh-CN" sz="2400" dirty="0" smtClean="0"/>
              <a:t>：</a:t>
            </a:r>
            <a:r>
              <a:rPr lang="zh-CN" altLang="zh-CN" sz="2400" dirty="0"/>
              <a:t>强化科研能力训练，注重科研思维和科研方法训练，促进交叉学科和多学科融合</a:t>
            </a:r>
            <a:r>
              <a:rPr lang="zh-CN" altLang="zh-CN" sz="2400" dirty="0" smtClean="0"/>
              <a:t>。</a:t>
            </a:r>
            <a:endParaRPr lang="zh-CN" altLang="zh-CN" sz="2400" dirty="0"/>
          </a:p>
        </p:txBody>
      </p:sp>
    </p:spTree>
  </p:cSld>
  <p:clrMapOvr>
    <a:masterClrMapping/>
  </p:clrMapOvr>
  <p:transition spd="slow"/>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（二）发展建议</a:t>
            </a:r>
          </a:p>
        </p:txBody>
      </p:sp>
      <p:sp>
        <p:nvSpPr>
          <p:cNvPr id="3" name="内容占位符 2"/>
          <p:cNvSpPr>
            <a:spLocks noGrp="1"/>
          </p:cNvSpPr>
          <p:nvPr>
            <p:ph idx="1"/>
          </p:nvPr>
        </p:nvSpPr>
        <p:spPr>
          <a:xfrm>
            <a:off x="457641" y="1417638"/>
            <a:ext cx="8228717" cy="4525963"/>
          </a:xfrm>
        </p:spPr>
        <p:txBody>
          <a:bodyPr/>
          <a:lstStyle/>
          <a:p>
            <a:pPr marL="0" indent="0">
              <a:lnSpc>
                <a:spcPct val="150000"/>
              </a:lnSpc>
              <a:buNone/>
            </a:pPr>
            <a:r>
              <a:rPr lang="en-US" altLang="zh-CN" sz="2800" b="1" dirty="0" smtClean="0"/>
              <a:t>2.</a:t>
            </a:r>
            <a:r>
              <a:rPr lang="zh-CN" altLang="zh-CN" sz="2800" b="1" dirty="0" smtClean="0"/>
              <a:t>统筹</a:t>
            </a:r>
            <a:r>
              <a:rPr lang="zh-CN" altLang="zh-CN" sz="2800" b="1" dirty="0"/>
              <a:t>医学院校的人才培养、科学研究和社会服务三大职能的协调</a:t>
            </a:r>
            <a:r>
              <a:rPr lang="zh-CN" altLang="zh-CN" sz="2800" b="1" dirty="0" smtClean="0"/>
              <a:t>发展</a:t>
            </a:r>
            <a:endParaRPr lang="zh-CN" altLang="zh-CN" sz="2800" b="1" dirty="0"/>
          </a:p>
          <a:p>
            <a:r>
              <a:rPr lang="zh-CN" altLang="zh-CN" sz="2400" dirty="0" smtClean="0"/>
              <a:t>医学</a:t>
            </a:r>
            <a:r>
              <a:rPr lang="zh-CN" altLang="zh-CN" sz="2400" dirty="0"/>
              <a:t>院校要科学定位，适应医疗卫生事业发展对人才的多样化需求，根据学科条件和培养能力，把主要力量放在提高医学研究生教育质量上</a:t>
            </a:r>
            <a:r>
              <a:rPr lang="zh-CN" altLang="zh-CN" sz="2400" dirty="0" smtClean="0"/>
              <a:t>，培养</a:t>
            </a:r>
            <a:r>
              <a:rPr lang="zh-CN" altLang="zh-CN" sz="2400" dirty="0"/>
              <a:t>各类优秀卫生人才。</a:t>
            </a:r>
          </a:p>
          <a:p>
            <a:r>
              <a:rPr lang="zh-CN" altLang="zh-CN" sz="2400" dirty="0" smtClean="0"/>
              <a:t>学科</a:t>
            </a:r>
            <a:r>
              <a:rPr lang="zh-CN" altLang="zh-CN" sz="2400" dirty="0"/>
              <a:t>水平较高的院校要发挥学科门类齐全的优势，促进学科交叉、融合，加强医学学术研究生的培养。</a:t>
            </a:r>
          </a:p>
          <a:p>
            <a:r>
              <a:rPr lang="zh-CN" altLang="zh-CN" sz="2400" dirty="0"/>
              <a:t>医学院校根据当地卫生行业需要，培养高层次医药</a:t>
            </a:r>
            <a:r>
              <a:rPr lang="zh-CN" altLang="zh-CN" sz="2400" dirty="0" smtClean="0"/>
              <a:t>应用</a:t>
            </a:r>
            <a:r>
              <a:rPr lang="zh-CN" altLang="en-US" sz="2400" dirty="0" smtClean="0"/>
              <a:t>型</a:t>
            </a:r>
            <a:r>
              <a:rPr lang="zh-CN" altLang="zh-CN" sz="2400" dirty="0" smtClean="0"/>
              <a:t>人才</a:t>
            </a:r>
            <a:r>
              <a:rPr lang="zh-CN" altLang="zh-CN" sz="2400" dirty="0"/>
              <a:t>，形成医学院校教育、毕业后教育、继续教育分工明确、彼此衔接的医学教育体系。</a:t>
            </a:r>
          </a:p>
          <a:p>
            <a:endParaRPr lang="zh-CN" altLang="en-US" sz="2400" dirty="0"/>
          </a:p>
        </p:txBody>
      </p:sp>
    </p:spTree>
    <p:extLst>
      <p:ext uri="{BB962C8B-B14F-4D97-AF65-F5344CB8AC3E}">
        <p14:creationId xmlns:p14="http://schemas.microsoft.com/office/powerpoint/2010/main" val="3545135426"/>
      </p:ext>
    </p:extLst>
  </p:cSld>
  <p:clrMapOvr>
    <a:masterClrMapping/>
  </p:clrMapOvr>
  <p:transition spd="slow"/>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（二）发展建议</a:t>
            </a:r>
          </a:p>
        </p:txBody>
      </p:sp>
      <p:sp>
        <p:nvSpPr>
          <p:cNvPr id="3" name="内容占位符 2"/>
          <p:cNvSpPr>
            <a:spLocks noGrp="1"/>
          </p:cNvSpPr>
          <p:nvPr>
            <p:ph idx="1"/>
          </p:nvPr>
        </p:nvSpPr>
        <p:spPr/>
        <p:txBody>
          <a:bodyPr/>
          <a:lstStyle/>
          <a:p>
            <a:pPr marL="0" indent="0">
              <a:buNone/>
            </a:pPr>
            <a:r>
              <a:rPr lang="en-US" altLang="zh-CN" sz="2800" b="1" dirty="0" smtClean="0"/>
              <a:t>3.</a:t>
            </a:r>
            <a:r>
              <a:rPr lang="zh-CN" altLang="zh-CN" sz="2800" b="1" dirty="0" smtClean="0"/>
              <a:t>完善</a:t>
            </a:r>
            <a:r>
              <a:rPr lang="zh-CN" altLang="zh-CN" sz="2800" b="1" dirty="0"/>
              <a:t>保障和监督机制建设</a:t>
            </a:r>
          </a:p>
          <a:p>
            <a:r>
              <a:rPr lang="zh-CN" altLang="zh-CN" sz="2400" dirty="0"/>
              <a:t>加大</a:t>
            </a:r>
            <a:r>
              <a:rPr lang="zh-CN" altLang="zh-CN" sz="2400" dirty="0" smtClean="0"/>
              <a:t>医学</a:t>
            </a:r>
            <a:r>
              <a:rPr lang="zh-CN" altLang="en-US" sz="2400" dirty="0" smtClean="0"/>
              <a:t>研究生</a:t>
            </a:r>
            <a:r>
              <a:rPr lang="zh-CN" altLang="zh-CN" sz="2400" dirty="0" smtClean="0"/>
              <a:t>教育</a:t>
            </a:r>
            <a:r>
              <a:rPr lang="zh-CN" altLang="en-US" sz="2400" dirty="0" smtClean="0"/>
              <a:t>投入</a:t>
            </a:r>
            <a:r>
              <a:rPr lang="zh-CN" altLang="zh-CN" sz="2400" dirty="0" smtClean="0"/>
              <a:t>，强调</a:t>
            </a:r>
            <a:r>
              <a:rPr lang="zh-CN" altLang="zh-CN" sz="2400" dirty="0"/>
              <a:t>政府在医学教育投入的主体</a:t>
            </a:r>
            <a:r>
              <a:rPr lang="zh-CN" altLang="zh-CN" sz="2400" dirty="0" smtClean="0"/>
              <a:t>地位。</a:t>
            </a:r>
            <a:endParaRPr lang="zh-CN" altLang="zh-CN" sz="2400" dirty="0"/>
          </a:p>
          <a:p>
            <a:r>
              <a:rPr lang="zh-CN" altLang="zh-CN" sz="2400" dirty="0" smtClean="0"/>
              <a:t>加强</a:t>
            </a:r>
            <a:r>
              <a:rPr lang="zh-CN" altLang="zh-CN" sz="2400" dirty="0"/>
              <a:t>医学研究生教师队伍建设，优化教师队伍结构，提高教师队伍整体</a:t>
            </a:r>
            <a:r>
              <a:rPr lang="zh-CN" altLang="zh-CN" sz="2400" dirty="0" smtClean="0"/>
              <a:t>素质</a:t>
            </a:r>
            <a:r>
              <a:rPr lang="zh-CN" altLang="en-US" sz="2400" dirty="0" smtClean="0"/>
              <a:t>。尤其是加强专业学位研究生导师队伍建设。</a:t>
            </a:r>
            <a:endParaRPr lang="zh-CN" altLang="zh-CN" sz="2400" dirty="0"/>
          </a:p>
          <a:p>
            <a:r>
              <a:rPr lang="zh-CN" altLang="zh-CN" sz="2400" dirty="0" smtClean="0"/>
              <a:t>发挥</a:t>
            </a:r>
            <a:r>
              <a:rPr lang="zh-CN" altLang="zh-CN" sz="2400" dirty="0"/>
              <a:t>政府部门</a:t>
            </a:r>
            <a:r>
              <a:rPr lang="zh-CN" altLang="zh-CN" sz="2400" dirty="0" smtClean="0"/>
              <a:t>宏观调控</a:t>
            </a:r>
            <a:r>
              <a:rPr lang="zh-CN" altLang="zh-CN" sz="2400" dirty="0"/>
              <a:t>职能</a:t>
            </a:r>
            <a:r>
              <a:rPr lang="zh-CN" altLang="zh-CN" sz="2400" dirty="0" smtClean="0"/>
              <a:t>，</a:t>
            </a:r>
            <a:r>
              <a:rPr lang="zh-CN" altLang="en-US" sz="2400" dirty="0" smtClean="0"/>
              <a:t>教育、卫生行政部门加强协作，推动高层次医学人才培养。</a:t>
            </a:r>
            <a:endParaRPr lang="en-US" altLang="zh-CN" sz="2400" dirty="0" smtClean="0"/>
          </a:p>
          <a:p>
            <a:r>
              <a:rPr lang="zh-CN" altLang="en-US" sz="2400" dirty="0" smtClean="0"/>
              <a:t>完善监督评价机制，实施学术学位研究生和专业学位研究生分类评估。</a:t>
            </a:r>
            <a:endParaRPr lang="en-US" altLang="zh-CN" sz="2400" dirty="0" smtClean="0"/>
          </a:p>
          <a:p>
            <a:endParaRPr lang="zh-CN" altLang="en-US" sz="2400" dirty="0"/>
          </a:p>
        </p:txBody>
      </p:sp>
    </p:spTree>
    <p:extLst>
      <p:ext uri="{BB962C8B-B14F-4D97-AF65-F5344CB8AC3E}">
        <p14:creationId xmlns:p14="http://schemas.microsoft.com/office/powerpoint/2010/main" val="454003177"/>
      </p:ext>
    </p:extLst>
  </p:cSld>
  <p:clrMapOvr>
    <a:masterClrMapping/>
  </p:clrMapOvr>
  <p:transition spd="slow"/>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2636912"/>
            <a:ext cx="9144000" cy="1569660"/>
          </a:xfrm>
          <a:prstGeom prst="rect">
            <a:avLst/>
          </a:prstGeom>
          <a:noFill/>
        </p:spPr>
        <p:txBody>
          <a:bodyPr wrap="squar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zh-CN" altLang="en-US" sz="9600" b="1" dirty="0" smtClean="0">
                <a:ln w="11430"/>
                <a:solidFill>
                  <a:srgbClr val="C00000"/>
                </a:solidFill>
                <a:effectLst>
                  <a:outerShdw blurRad="80000" dist="40000" dir="5040000" algn="tl">
                    <a:srgbClr val="000000">
                      <a:alpha val="30000"/>
                    </a:srgbClr>
                  </a:outerShdw>
                </a:effectLst>
                <a:latin typeface="楷体_GB2312" pitchFamily="49" charset="-122"/>
                <a:ea typeface="楷体_GB2312" pitchFamily="49" charset="-122"/>
              </a:rPr>
              <a:t>谢 谢！</a:t>
            </a:r>
            <a:endParaRPr lang="zh-CN" altLang="en-US" sz="9600" b="1" dirty="0">
              <a:ln w="11430"/>
              <a:solidFill>
                <a:srgbClr val="C00000"/>
              </a:solidFill>
              <a:effectLst>
                <a:outerShdw blurRad="80000" dist="40000" dir="5040000" algn="tl">
                  <a:srgbClr val="000000">
                    <a:alpha val="30000"/>
                  </a:srgbClr>
                </a:outerShdw>
              </a:effectLst>
              <a:latin typeface="楷体_GB2312" pitchFamily="49" charset="-122"/>
              <a:ea typeface="楷体_GB2312" pitchFamily="49" charset="-122"/>
            </a:endParaRPr>
          </a:p>
        </p:txBody>
      </p:sp>
    </p:spTree>
    <p:extLst>
      <p:ext uri="{BB962C8B-B14F-4D97-AF65-F5344CB8AC3E}">
        <p14:creationId xmlns:p14="http://schemas.microsoft.com/office/powerpoint/2010/main" val="2670809553"/>
      </p:ext>
    </p:extLst>
  </p:cSld>
  <p:clrMapOvr>
    <a:masterClrMapping/>
  </p:clrMapOvr>
  <p:transition spd="slow"/>
  <p:timing>
    <p:tnLst>
      <p:par>
        <p:cTn id="1" dur="indefinite" restart="never" nodeType="tmRoot"/>
      </p:par>
    </p:tnLst>
  </p:timing>
</p:sld>
</file>

<file path=ppt/theme/theme1.xml><?xml version="1.0" encoding="utf-8"?>
<a:theme xmlns:a="http://schemas.openxmlformats.org/drawingml/2006/main" name="1_默认设计模板">
  <a:themeElements>
    <a:clrScheme name="蓝色">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Candara">
      <a:majorFont>
        <a:latin typeface="Candara"/>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ndara"/>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zh-CN" altLang="en-US" sz="2400" b="1" i="0" u="none" strike="noStrike" cap="none" normalizeH="0" baseline="0" smtClean="0">
            <a:ln>
              <a:noFill/>
            </a:ln>
            <a:solidFill>
              <a:schemeClr val="tx1"/>
            </a:solidFill>
            <a:effectLst/>
            <a:latin typeface="Times New Roman" pitchFamily="18"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zh-CN" altLang="en-US" sz="2400" b="1" i="0" u="none" strike="noStrike" cap="none" normalizeH="0" baseline="0" smtClean="0">
            <a:ln>
              <a:noFill/>
            </a:ln>
            <a:solidFill>
              <a:schemeClr val="tx1"/>
            </a:solidFill>
            <a:effectLst/>
            <a:latin typeface="Times New Roman" pitchFamily="18" charset="0"/>
            <a:ea typeface="宋体" pitchFamily="2" charset="-122"/>
          </a:defRPr>
        </a:defPPr>
      </a:lstStyle>
    </a:lnDef>
  </a:objectDefaults>
  <a:extraClrSchemeLst>
    <a:extraClrScheme>
      <a:clrScheme name="1_默认设计模板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默认设计模板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默认设计模板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默认设计模板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默认设计模板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默认设计模板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默认设计模板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3072</TotalTime>
  <Words>3205</Words>
  <Application>Microsoft Office PowerPoint</Application>
  <PresentationFormat>全屏显示(4:3)</PresentationFormat>
  <Paragraphs>289</Paragraphs>
  <Slides>41</Slides>
  <Notes>2</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41</vt:i4>
      </vt:variant>
    </vt:vector>
  </HeadingPairs>
  <TitlesOfParts>
    <vt:vector size="55" baseType="lpstr">
      <vt:lpstr>仿宋_GB2312</vt:lpstr>
      <vt:lpstr>黑体</vt:lpstr>
      <vt:lpstr>华文楷体</vt:lpstr>
      <vt:lpstr>华文新魏</vt:lpstr>
      <vt:lpstr>楷体</vt:lpstr>
      <vt:lpstr>楷体_GB2312</vt:lpstr>
      <vt:lpstr>宋体</vt:lpstr>
      <vt:lpstr>微软雅黑</vt:lpstr>
      <vt:lpstr>Arial</vt:lpstr>
      <vt:lpstr>Calibri</vt:lpstr>
      <vt:lpstr>Candara</vt:lpstr>
      <vt:lpstr>Times New Roman</vt:lpstr>
      <vt:lpstr>Wingdings</vt:lpstr>
      <vt:lpstr>1_默认设计模板</vt:lpstr>
      <vt:lpstr>PowerPoint 演示文稿</vt:lpstr>
      <vt:lpstr>主要内容</vt:lpstr>
      <vt:lpstr>PowerPoint 演示文稿</vt:lpstr>
      <vt:lpstr>一、我国医学研究生教育基本情况</vt:lpstr>
      <vt:lpstr>一、基本情况</vt:lpstr>
      <vt:lpstr>一、基本情况</vt:lpstr>
      <vt:lpstr>一、基本情况</vt:lpstr>
      <vt:lpstr>一、基本情况</vt:lpstr>
      <vt:lpstr>二、我国医学研究生教育面临的挑战</vt:lpstr>
      <vt:lpstr>二、面临的挑战</vt:lpstr>
      <vt:lpstr>二、面临的挑战</vt:lpstr>
      <vt:lpstr>二、面临的挑战</vt:lpstr>
      <vt:lpstr>二、面临的挑战</vt:lpstr>
      <vt:lpstr>二、面临的挑战</vt:lpstr>
      <vt:lpstr>三、关于医学专业学位 ——以临床医学培养模式改革为例</vt:lpstr>
      <vt:lpstr>PowerPoint 演示文稿</vt:lpstr>
      <vt:lpstr>（二）美国和中国医学学制区别</vt:lpstr>
      <vt:lpstr>（二）临床医学专业学位改革背景</vt:lpstr>
      <vt:lpstr>（二）临床医学专业学位改革背景</vt:lpstr>
      <vt:lpstr>（二）临床医学专业学位改革背景</vt:lpstr>
      <vt:lpstr>（二）临床医学专业学位改革背景</vt:lpstr>
      <vt:lpstr>（三）临床医学专业学位改革特点</vt:lpstr>
      <vt:lpstr>（三）临床医学专业学位改革特点</vt:lpstr>
      <vt:lpstr>（三）临床医学专业学位改革特点</vt:lpstr>
      <vt:lpstr>（三）临床医学专业学位改革特点</vt:lpstr>
      <vt:lpstr>（三）临床医学专业学位改革特点</vt:lpstr>
      <vt:lpstr>（三）临床医学专业学位改革特点</vt:lpstr>
      <vt:lpstr>（四）临床医学专业学位改革难点 </vt:lpstr>
      <vt:lpstr>（四）临床医学专业学位改革难点 </vt:lpstr>
      <vt:lpstr>（四）临床医学专业学位改革难点 </vt:lpstr>
      <vt:lpstr>（四）临床医学专业学位改革难点 </vt:lpstr>
      <vt:lpstr>（四）临床医学专业学位改革难点 </vt:lpstr>
      <vt:lpstr>（四）临床医学专业学位改革难点 </vt:lpstr>
      <vt:lpstr>PowerPoint 演示文稿</vt:lpstr>
      <vt:lpstr>四、医学学位与研究生教育的机遇与发展</vt:lpstr>
      <vt:lpstr>（一）机遇</vt:lpstr>
      <vt:lpstr>（一）机遇</vt:lpstr>
      <vt:lpstr>（二）发展建议</vt:lpstr>
      <vt:lpstr>（二）发展建议</vt:lpstr>
      <vt:lpstr>（二）发展建议</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yubo</dc:creator>
  <cp:lastModifiedBy>jj</cp:lastModifiedBy>
  <cp:revision>203</cp:revision>
  <dcterms:created xsi:type="dcterms:W3CDTF">2013-11-27T11:08:34Z</dcterms:created>
  <dcterms:modified xsi:type="dcterms:W3CDTF">2014-01-02T00:49:05Z</dcterms:modified>
</cp:coreProperties>
</file>