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diagrams/layout1.xml" ContentType="application/vnd.openxmlformats-officedocument.drawingml.diagramLayout+xml"/>
  <Override PartName="/ppt/diagrams/data2.xml" ContentType="application/vnd.openxmlformats-officedocument.drawingml.diagramData+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Layouts/slideLayout1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4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diagrams/layout2.xml" ContentType="application/vnd.openxmlformats-officedocument.drawingml.diagramLayout+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Layouts/slideLayout137.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diagrams/quickStyle1.xml" ContentType="application/vnd.openxmlformats-officedocument.drawingml.diagramStyl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diagrams/data1.xml" ContentType="application/vnd.openxmlformats-officedocument.drawingml.diagramData+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docProps/custom.xml" ContentType="application/vnd.openxmlformats-officedocument.custom-properties+xml"/>
  <Override PartName="/ppt/theme/theme14.xml" ContentType="application/vnd.openxmlformats-officedocument.them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s/slide48.xml" ContentType="application/vnd.openxmlformats-officedocument.presentationml.slide+xml"/>
  <Override PartName="/ppt/slideLayouts/slideLayout5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11" r:id="rId2"/>
    <p:sldMasterId id="2147483913" r:id="rId3"/>
    <p:sldMasterId id="2147483914" r:id="rId4"/>
    <p:sldMasterId id="2147483915" r:id="rId5"/>
    <p:sldMasterId id="2147483916" r:id="rId6"/>
    <p:sldMasterId id="2147483917" r:id="rId7"/>
    <p:sldMasterId id="2147483918" r:id="rId8"/>
    <p:sldMasterId id="2147483919" r:id="rId9"/>
    <p:sldMasterId id="2147483920" r:id="rId10"/>
    <p:sldMasterId id="2147483921" r:id="rId11"/>
    <p:sldMasterId id="2147483922" r:id="rId12"/>
    <p:sldMasterId id="2147483923" r:id="rId13"/>
  </p:sldMasterIdLst>
  <p:notesMasterIdLst>
    <p:notesMasterId r:id="rId65"/>
  </p:notesMasterIdLst>
  <p:sldIdLst>
    <p:sldId id="489" r:id="rId14"/>
    <p:sldId id="700" r:id="rId15"/>
    <p:sldId id="774" r:id="rId16"/>
    <p:sldId id="781" r:id="rId17"/>
    <p:sldId id="783" r:id="rId18"/>
    <p:sldId id="749" r:id="rId19"/>
    <p:sldId id="702" r:id="rId20"/>
    <p:sldId id="772" r:id="rId21"/>
    <p:sldId id="876" r:id="rId22"/>
    <p:sldId id="728" r:id="rId23"/>
    <p:sldId id="849" r:id="rId24"/>
    <p:sldId id="850" r:id="rId25"/>
    <p:sldId id="851" r:id="rId26"/>
    <p:sldId id="889" r:id="rId27"/>
    <p:sldId id="878" r:id="rId28"/>
    <p:sldId id="846" r:id="rId29"/>
    <p:sldId id="847" r:id="rId30"/>
    <p:sldId id="665" r:id="rId31"/>
    <p:sldId id="668" r:id="rId32"/>
    <p:sldId id="674" r:id="rId33"/>
    <p:sldId id="678" r:id="rId34"/>
    <p:sldId id="682" r:id="rId35"/>
    <p:sldId id="686" r:id="rId36"/>
    <p:sldId id="705" r:id="rId37"/>
    <p:sldId id="883" r:id="rId38"/>
    <p:sldId id="795" r:id="rId39"/>
    <p:sldId id="836" r:id="rId40"/>
    <p:sldId id="796" r:id="rId41"/>
    <p:sldId id="797" r:id="rId42"/>
    <p:sldId id="798" r:id="rId43"/>
    <p:sldId id="860" r:id="rId44"/>
    <p:sldId id="690" r:id="rId45"/>
    <p:sldId id="861" r:id="rId46"/>
    <p:sldId id="881" r:id="rId47"/>
    <p:sldId id="695" r:id="rId48"/>
    <p:sldId id="864" r:id="rId49"/>
    <p:sldId id="879" r:id="rId50"/>
    <p:sldId id="863" r:id="rId51"/>
    <p:sldId id="885" r:id="rId52"/>
    <p:sldId id="866" r:id="rId53"/>
    <p:sldId id="887" r:id="rId54"/>
    <p:sldId id="786" r:id="rId55"/>
    <p:sldId id="787" r:id="rId56"/>
    <p:sldId id="886" r:id="rId57"/>
    <p:sldId id="792" r:id="rId58"/>
    <p:sldId id="833" r:id="rId59"/>
    <p:sldId id="790" r:id="rId60"/>
    <p:sldId id="854" r:id="rId61"/>
    <p:sldId id="867" r:id="rId62"/>
    <p:sldId id="877" r:id="rId63"/>
    <p:sldId id="788" r:id="rId64"/>
  </p:sldIdLst>
  <p:sldSz cx="9144000" cy="5715000" type="screen16x10"/>
  <p:notesSz cx="6858000" cy="9144000"/>
  <p:defaultTextStyle>
    <a:defPPr>
      <a:defRPr lang="zh-CN"/>
    </a:defPPr>
    <a:lvl1pPr algn="l" rtl="0" fontAlgn="base">
      <a:spcBef>
        <a:spcPct val="0"/>
      </a:spcBef>
      <a:spcAft>
        <a:spcPct val="0"/>
      </a:spcAft>
      <a:buFont typeface="Arial" pitchFamily="34" charset="0"/>
      <a:defRPr b="1"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b="1"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b="1"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b="1"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b="1" kern="1200">
        <a:solidFill>
          <a:schemeClr val="tx1"/>
        </a:solidFill>
        <a:latin typeface="Arial" pitchFamily="34" charset="0"/>
        <a:ea typeface="宋体" pitchFamily="2" charset="-122"/>
        <a:cs typeface="+mn-cs"/>
      </a:defRPr>
    </a:lvl5pPr>
    <a:lvl6pPr marL="2286000" algn="l" defTabSz="914400" rtl="0" eaLnBrk="1" latinLnBrk="0" hangingPunct="1">
      <a:defRPr b="1" kern="1200">
        <a:solidFill>
          <a:schemeClr val="tx1"/>
        </a:solidFill>
        <a:latin typeface="Arial" pitchFamily="34" charset="0"/>
        <a:ea typeface="宋体" pitchFamily="2" charset="-122"/>
        <a:cs typeface="+mn-cs"/>
      </a:defRPr>
    </a:lvl6pPr>
    <a:lvl7pPr marL="2743200" algn="l" defTabSz="914400" rtl="0" eaLnBrk="1" latinLnBrk="0" hangingPunct="1">
      <a:defRPr b="1" kern="1200">
        <a:solidFill>
          <a:schemeClr val="tx1"/>
        </a:solidFill>
        <a:latin typeface="Arial" pitchFamily="34" charset="0"/>
        <a:ea typeface="宋体" pitchFamily="2" charset="-122"/>
        <a:cs typeface="+mn-cs"/>
      </a:defRPr>
    </a:lvl7pPr>
    <a:lvl8pPr marL="3200400" algn="l" defTabSz="914400" rtl="0" eaLnBrk="1" latinLnBrk="0" hangingPunct="1">
      <a:defRPr b="1" kern="1200">
        <a:solidFill>
          <a:schemeClr val="tx1"/>
        </a:solidFill>
        <a:latin typeface="Arial" pitchFamily="34" charset="0"/>
        <a:ea typeface="宋体" pitchFamily="2" charset="-122"/>
        <a:cs typeface="+mn-cs"/>
      </a:defRPr>
    </a:lvl8pPr>
    <a:lvl9pPr marL="3657600" algn="l" defTabSz="914400" rtl="0" eaLnBrk="1" latinLnBrk="0" hangingPunct="1">
      <a:defRPr b="1" kern="1200">
        <a:solidFill>
          <a:schemeClr val="tx1"/>
        </a:solidFill>
        <a:latin typeface="Arial"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90" autoAdjust="0"/>
  </p:normalViewPr>
  <p:slideViewPr>
    <p:cSldViewPr>
      <p:cViewPr>
        <p:scale>
          <a:sx n="150" d="100"/>
          <a:sy n="150" d="100"/>
        </p:scale>
        <p:origin x="1146" y="822"/>
      </p:cViewPr>
      <p:guideLst>
        <p:guide orient="horz" pos="1725"/>
        <p:guide pos="2880"/>
      </p:guideLst>
    </p:cSldViewPr>
  </p:slideViewPr>
  <p:notesTextViewPr>
    <p:cViewPr>
      <p:scale>
        <a:sx n="100" d="100"/>
        <a:sy n="100" d="100"/>
      </p:scale>
      <p:origin x="0" y="0"/>
    </p:cViewPr>
  </p:notesTextViewPr>
  <p:sorterViewPr>
    <p:cViewPr>
      <p:scale>
        <a:sx n="66" d="100"/>
        <a:sy n="66" d="100"/>
      </p:scale>
      <p:origin x="0" y="4692"/>
    </p:cViewPr>
  </p:sorterViewPr>
  <p:gridSpacing cx="73761600" cy="737616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61" Type="http://schemas.openxmlformats.org/officeDocument/2006/relationships/slide" Target="slides/slide48.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viewProps" Target="viewProps.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F50185-3B71-44ED-8D8A-1F88D919C7D3}" type="doc">
      <dgm:prSet loTypeId="urn:microsoft.com/office/officeart/2005/8/layout/hList3" loCatId="list" qsTypeId="urn:microsoft.com/office/officeart/2005/8/quickstyle/simple3" qsCatId="simple" csTypeId="urn:microsoft.com/office/officeart/2005/8/colors/accent1_2#1" csCatId="accent1" phldr="1"/>
      <dgm:spPr/>
      <dgm:t>
        <a:bodyPr/>
        <a:lstStyle/>
        <a:p>
          <a:endParaRPr lang="zh-CN" altLang="en-US"/>
        </a:p>
      </dgm:t>
    </dgm:pt>
    <dgm:pt modelId="{0B566729-6985-4E7A-B5A6-1ABE7AFF8B27}">
      <dgm:prSet phldrT="[文本]" custT="1"/>
      <dgm:spPr/>
      <dgm:t>
        <a:bodyPr/>
        <a:lstStyle/>
        <a:p>
          <a:r>
            <a:rPr lang="zh-CN" altLang="en-US" sz="1800" b="1" dirty="0" smtClean="0"/>
            <a:t>问卷回收情况</a:t>
          </a:r>
          <a:endParaRPr lang="en-US" altLang="zh-CN" sz="1800" b="1" dirty="0" smtClean="0"/>
        </a:p>
        <a:p>
          <a:r>
            <a:rPr lang="zh-CN" sz="1800" dirty="0" smtClean="0"/>
            <a:t>共</a:t>
          </a:r>
          <a:r>
            <a:rPr lang="en-US" sz="1800" dirty="0" smtClean="0"/>
            <a:t>1469</a:t>
          </a:r>
          <a:r>
            <a:rPr lang="zh-CN" sz="1800" dirty="0" smtClean="0"/>
            <a:t>份问卷，</a:t>
          </a:r>
          <a:r>
            <a:rPr lang="zh-CN" altLang="en-US" sz="1800" dirty="0" smtClean="0"/>
            <a:t>涉及</a:t>
          </a:r>
          <a:r>
            <a:rPr lang="en-US" sz="1800" dirty="0" smtClean="0"/>
            <a:t>20</a:t>
          </a:r>
          <a:r>
            <a:rPr lang="zh-CN" sz="1800" dirty="0" smtClean="0"/>
            <a:t>种硕士专业学位</a:t>
          </a:r>
          <a:r>
            <a:rPr lang="zh-CN" altLang="en-US" sz="1800" dirty="0" smtClean="0"/>
            <a:t>，</a:t>
          </a:r>
          <a:r>
            <a:rPr lang="en-US" altLang="zh-CN" sz="1800" dirty="0" smtClean="0"/>
            <a:t>9</a:t>
          </a:r>
          <a:r>
            <a:rPr lang="zh-CN" altLang="en-US" sz="1800" dirty="0" smtClean="0"/>
            <a:t>所大学</a:t>
          </a:r>
          <a:endParaRPr lang="zh-CN" altLang="en-US" sz="1800" dirty="0"/>
        </a:p>
      </dgm:t>
    </dgm:pt>
    <dgm:pt modelId="{FF9C3508-FE18-41F0-A020-301685987337}" type="parTrans" cxnId="{79A742A0-4991-4D95-B39C-3E0E046B3172}">
      <dgm:prSet/>
      <dgm:spPr/>
      <dgm:t>
        <a:bodyPr/>
        <a:lstStyle/>
        <a:p>
          <a:endParaRPr lang="zh-CN" altLang="en-US"/>
        </a:p>
      </dgm:t>
    </dgm:pt>
    <dgm:pt modelId="{FD081CA1-3C7A-429F-B2FC-ECD67B24F7C2}" type="sibTrans" cxnId="{79A742A0-4991-4D95-B39C-3E0E046B3172}">
      <dgm:prSet/>
      <dgm:spPr/>
      <dgm:t>
        <a:bodyPr/>
        <a:lstStyle/>
        <a:p>
          <a:endParaRPr lang="zh-CN" altLang="en-US"/>
        </a:p>
      </dgm:t>
    </dgm:pt>
    <dgm:pt modelId="{737785C2-A1E9-43E7-A145-4DBB4E5D4AA1}">
      <dgm:prSet phldrT="[文本]" custT="1"/>
      <dgm:spPr/>
      <dgm:t>
        <a:bodyPr/>
        <a:lstStyle/>
        <a:p>
          <a:pPr algn="ctr"/>
          <a:r>
            <a:rPr lang="en-US" sz="1800" dirty="0" smtClean="0"/>
            <a:t>2010</a:t>
          </a:r>
          <a:r>
            <a:rPr lang="zh-CN" sz="1800" dirty="0" smtClean="0"/>
            <a:t>年以后设立的专业学位</a:t>
          </a:r>
          <a:r>
            <a:rPr lang="en-US" sz="1800" dirty="0" smtClean="0"/>
            <a:t>7</a:t>
          </a:r>
          <a:r>
            <a:rPr lang="zh-CN" sz="1800" dirty="0" smtClean="0"/>
            <a:t>种</a:t>
          </a:r>
          <a:r>
            <a:rPr lang="zh-CN" altLang="en-US" sz="1800" dirty="0" smtClean="0"/>
            <a:t>：</a:t>
          </a:r>
          <a:endParaRPr lang="en-US" altLang="zh-CN" sz="1800" dirty="0" smtClean="0"/>
        </a:p>
        <a:p>
          <a:pPr algn="l"/>
          <a:r>
            <a:rPr lang="zh-CN" sz="1600" dirty="0" smtClean="0"/>
            <a:t>金融硕士、应用统计硕士、国际商务硕士、保险硕士、资产评估硕士、应用心理硕士、城市规划硕士</a:t>
          </a:r>
          <a:endParaRPr lang="zh-CN" altLang="en-US" sz="2000" dirty="0"/>
        </a:p>
      </dgm:t>
    </dgm:pt>
    <dgm:pt modelId="{00C61693-A61A-4964-915E-89F518A6B774}" type="parTrans" cxnId="{A0D7A9BD-CCD2-49D2-AC9C-B3EF03FC1ABD}">
      <dgm:prSet/>
      <dgm:spPr/>
      <dgm:t>
        <a:bodyPr/>
        <a:lstStyle/>
        <a:p>
          <a:endParaRPr lang="zh-CN" altLang="en-US"/>
        </a:p>
      </dgm:t>
    </dgm:pt>
    <dgm:pt modelId="{4AAACA54-AC2B-4286-B1B9-B8DFF390E4D6}" type="sibTrans" cxnId="{A0D7A9BD-CCD2-49D2-AC9C-B3EF03FC1ABD}">
      <dgm:prSet/>
      <dgm:spPr/>
      <dgm:t>
        <a:bodyPr/>
        <a:lstStyle/>
        <a:p>
          <a:endParaRPr lang="zh-CN" altLang="en-US"/>
        </a:p>
      </dgm:t>
    </dgm:pt>
    <dgm:pt modelId="{D3A3E3BC-BC1D-4B4C-A9CE-407121AD8FA8}">
      <dgm:prSet phldrT="[文本]" custT="1"/>
      <dgm:spPr/>
      <dgm:t>
        <a:bodyPr/>
        <a:lstStyle/>
        <a:p>
          <a:pPr algn="ctr"/>
          <a:r>
            <a:rPr lang="en-US" sz="1800" dirty="0" smtClean="0"/>
            <a:t>2010</a:t>
          </a:r>
          <a:r>
            <a:rPr lang="zh-CN" sz="1800" dirty="0" smtClean="0"/>
            <a:t>年以</a:t>
          </a:r>
          <a:r>
            <a:rPr lang="zh-CN" altLang="en-US" sz="1800" dirty="0" smtClean="0"/>
            <a:t>前</a:t>
          </a:r>
          <a:r>
            <a:rPr lang="zh-CN" sz="1800" dirty="0" smtClean="0"/>
            <a:t>设立的专业学位</a:t>
          </a:r>
          <a:r>
            <a:rPr lang="en-US" sz="1800" dirty="0" smtClean="0"/>
            <a:t>13</a:t>
          </a:r>
          <a:r>
            <a:rPr lang="zh-CN" sz="1800" dirty="0" smtClean="0"/>
            <a:t>种</a:t>
          </a:r>
          <a:r>
            <a:rPr lang="en-US" altLang="zh-CN" sz="1800" dirty="0" smtClean="0"/>
            <a:t>:</a:t>
          </a:r>
        </a:p>
        <a:p>
          <a:pPr algn="ctr"/>
          <a:r>
            <a:rPr lang="zh-CN" altLang="en-US" sz="1600" b="0" i="0" u="none" dirty="0" smtClean="0"/>
            <a:t>法律硕士、社会工作硕士、教育硕士、汉语国际教育硕士、翻译硕士、建筑学硕士、工程硕士、农业推广硕士、兽医硕士、风景园林硕士、工商管理硕士、公共管理硕士、会计硕士</a:t>
          </a:r>
          <a:endParaRPr lang="zh-CN" altLang="en-US" sz="1600" dirty="0"/>
        </a:p>
      </dgm:t>
    </dgm:pt>
    <dgm:pt modelId="{EA58CFD6-D11C-4120-A8A4-8F0BA09893A8}" type="parTrans" cxnId="{68C7AAF2-2C04-48CC-B3B5-1D3E86F50D6D}">
      <dgm:prSet/>
      <dgm:spPr/>
      <dgm:t>
        <a:bodyPr/>
        <a:lstStyle/>
        <a:p>
          <a:endParaRPr lang="zh-CN" altLang="en-US"/>
        </a:p>
      </dgm:t>
    </dgm:pt>
    <dgm:pt modelId="{9FA51F32-24D4-4D7C-AF8B-EF305501214D}" type="sibTrans" cxnId="{68C7AAF2-2C04-48CC-B3B5-1D3E86F50D6D}">
      <dgm:prSet/>
      <dgm:spPr/>
      <dgm:t>
        <a:bodyPr/>
        <a:lstStyle/>
        <a:p>
          <a:endParaRPr lang="zh-CN" altLang="en-US"/>
        </a:p>
      </dgm:t>
    </dgm:pt>
    <dgm:pt modelId="{DEA4660E-32E5-470A-ADFC-9AF04C11346A}" type="pres">
      <dgm:prSet presAssocID="{A4F50185-3B71-44ED-8D8A-1F88D919C7D3}" presName="composite" presStyleCnt="0">
        <dgm:presLayoutVars>
          <dgm:chMax val="1"/>
          <dgm:dir/>
          <dgm:resizeHandles val="exact"/>
        </dgm:presLayoutVars>
      </dgm:prSet>
      <dgm:spPr/>
      <dgm:t>
        <a:bodyPr/>
        <a:lstStyle/>
        <a:p>
          <a:endParaRPr lang="zh-CN" altLang="en-US"/>
        </a:p>
      </dgm:t>
    </dgm:pt>
    <dgm:pt modelId="{4B508B5A-87D5-4946-8542-1709FEF16DB2}" type="pres">
      <dgm:prSet presAssocID="{0B566729-6985-4E7A-B5A6-1ABE7AFF8B27}" presName="roof" presStyleLbl="dkBgShp" presStyleIdx="0" presStyleCnt="2"/>
      <dgm:spPr/>
      <dgm:t>
        <a:bodyPr/>
        <a:lstStyle/>
        <a:p>
          <a:endParaRPr lang="zh-CN" altLang="en-US"/>
        </a:p>
      </dgm:t>
    </dgm:pt>
    <dgm:pt modelId="{A5CEC910-739F-438F-9EAA-6D144A3883CB}" type="pres">
      <dgm:prSet presAssocID="{0B566729-6985-4E7A-B5A6-1ABE7AFF8B27}" presName="pillars" presStyleCnt="0"/>
      <dgm:spPr/>
      <dgm:t>
        <a:bodyPr/>
        <a:lstStyle/>
        <a:p>
          <a:endParaRPr lang="zh-CN" altLang="en-US"/>
        </a:p>
      </dgm:t>
    </dgm:pt>
    <dgm:pt modelId="{5B4C7639-FD90-42F4-928B-D92D16D92359}" type="pres">
      <dgm:prSet presAssocID="{0B566729-6985-4E7A-B5A6-1ABE7AFF8B27}" presName="pillar1" presStyleLbl="node1" presStyleIdx="0" presStyleCnt="2">
        <dgm:presLayoutVars>
          <dgm:bulletEnabled val="1"/>
        </dgm:presLayoutVars>
      </dgm:prSet>
      <dgm:spPr/>
      <dgm:t>
        <a:bodyPr/>
        <a:lstStyle/>
        <a:p>
          <a:endParaRPr lang="zh-CN" altLang="en-US"/>
        </a:p>
      </dgm:t>
    </dgm:pt>
    <dgm:pt modelId="{94EA2905-3D72-4E40-BB9D-D0E230281852}" type="pres">
      <dgm:prSet presAssocID="{D3A3E3BC-BC1D-4B4C-A9CE-407121AD8FA8}" presName="pillarX" presStyleLbl="node1" presStyleIdx="1" presStyleCnt="2" custLinFactNeighborX="1786" custLinFactNeighborY="690">
        <dgm:presLayoutVars>
          <dgm:bulletEnabled val="1"/>
        </dgm:presLayoutVars>
      </dgm:prSet>
      <dgm:spPr/>
      <dgm:t>
        <a:bodyPr/>
        <a:lstStyle/>
        <a:p>
          <a:endParaRPr lang="zh-CN" altLang="en-US"/>
        </a:p>
      </dgm:t>
    </dgm:pt>
    <dgm:pt modelId="{DF02456F-DF4D-4E19-BD5B-15932E2C6901}" type="pres">
      <dgm:prSet presAssocID="{0B566729-6985-4E7A-B5A6-1ABE7AFF8B27}" presName="base" presStyleLbl="dkBgShp" presStyleIdx="1" presStyleCnt="2"/>
      <dgm:spPr/>
      <dgm:t>
        <a:bodyPr/>
        <a:lstStyle/>
        <a:p>
          <a:endParaRPr lang="zh-CN" altLang="en-US"/>
        </a:p>
      </dgm:t>
    </dgm:pt>
  </dgm:ptLst>
  <dgm:cxnLst>
    <dgm:cxn modelId="{7AC0D295-609E-4D7A-AEEF-0C0AA8D5792F}" type="presOf" srcId="{0B566729-6985-4E7A-B5A6-1ABE7AFF8B27}" destId="{4B508B5A-87D5-4946-8542-1709FEF16DB2}" srcOrd="0" destOrd="0" presId="urn:microsoft.com/office/officeart/2005/8/layout/hList3"/>
    <dgm:cxn modelId="{A0D7A9BD-CCD2-49D2-AC9C-B3EF03FC1ABD}" srcId="{0B566729-6985-4E7A-B5A6-1ABE7AFF8B27}" destId="{737785C2-A1E9-43E7-A145-4DBB4E5D4AA1}" srcOrd="0" destOrd="0" parTransId="{00C61693-A61A-4964-915E-89F518A6B774}" sibTransId="{4AAACA54-AC2B-4286-B1B9-B8DFF390E4D6}"/>
    <dgm:cxn modelId="{10E0F0C8-3EE7-441C-94F3-529D4275C0AD}" type="presOf" srcId="{D3A3E3BC-BC1D-4B4C-A9CE-407121AD8FA8}" destId="{94EA2905-3D72-4E40-BB9D-D0E230281852}" srcOrd="0" destOrd="0" presId="urn:microsoft.com/office/officeart/2005/8/layout/hList3"/>
    <dgm:cxn modelId="{68C7AAF2-2C04-48CC-B3B5-1D3E86F50D6D}" srcId="{0B566729-6985-4E7A-B5A6-1ABE7AFF8B27}" destId="{D3A3E3BC-BC1D-4B4C-A9CE-407121AD8FA8}" srcOrd="1" destOrd="0" parTransId="{EA58CFD6-D11C-4120-A8A4-8F0BA09893A8}" sibTransId="{9FA51F32-24D4-4D7C-AF8B-EF305501214D}"/>
    <dgm:cxn modelId="{F7D3BC3C-C303-424E-BAB7-2E5D0627980D}" type="presOf" srcId="{737785C2-A1E9-43E7-A145-4DBB4E5D4AA1}" destId="{5B4C7639-FD90-42F4-928B-D92D16D92359}" srcOrd="0" destOrd="0" presId="urn:microsoft.com/office/officeart/2005/8/layout/hList3"/>
    <dgm:cxn modelId="{50BA6F0D-366D-4DFB-80D2-66C123C38E94}" type="presOf" srcId="{A4F50185-3B71-44ED-8D8A-1F88D919C7D3}" destId="{DEA4660E-32E5-470A-ADFC-9AF04C11346A}" srcOrd="0" destOrd="0" presId="urn:microsoft.com/office/officeart/2005/8/layout/hList3"/>
    <dgm:cxn modelId="{79A742A0-4991-4D95-B39C-3E0E046B3172}" srcId="{A4F50185-3B71-44ED-8D8A-1F88D919C7D3}" destId="{0B566729-6985-4E7A-B5A6-1ABE7AFF8B27}" srcOrd="0" destOrd="0" parTransId="{FF9C3508-FE18-41F0-A020-301685987337}" sibTransId="{FD081CA1-3C7A-429F-B2FC-ECD67B24F7C2}"/>
    <dgm:cxn modelId="{75292C75-6A3A-4999-83E0-78DC327EE2C2}" type="presParOf" srcId="{DEA4660E-32E5-470A-ADFC-9AF04C11346A}" destId="{4B508B5A-87D5-4946-8542-1709FEF16DB2}" srcOrd="0" destOrd="0" presId="urn:microsoft.com/office/officeart/2005/8/layout/hList3"/>
    <dgm:cxn modelId="{4751E5B4-7194-4998-89B3-0BCE14AF1965}" type="presParOf" srcId="{DEA4660E-32E5-470A-ADFC-9AF04C11346A}" destId="{A5CEC910-739F-438F-9EAA-6D144A3883CB}" srcOrd="1" destOrd="0" presId="urn:microsoft.com/office/officeart/2005/8/layout/hList3"/>
    <dgm:cxn modelId="{4B81FC48-9597-4DBB-A70E-734DE9F200B7}" type="presParOf" srcId="{A5CEC910-739F-438F-9EAA-6D144A3883CB}" destId="{5B4C7639-FD90-42F4-928B-D92D16D92359}" srcOrd="0" destOrd="0" presId="urn:microsoft.com/office/officeart/2005/8/layout/hList3"/>
    <dgm:cxn modelId="{B0FFD5F2-44C7-4C30-9EA5-D72302886BAD}" type="presParOf" srcId="{A5CEC910-739F-438F-9EAA-6D144A3883CB}" destId="{94EA2905-3D72-4E40-BB9D-D0E230281852}" srcOrd="1" destOrd="0" presId="urn:microsoft.com/office/officeart/2005/8/layout/hList3"/>
    <dgm:cxn modelId="{712948BF-DB88-4021-ACB9-F89FE05B1EAC}" type="presParOf" srcId="{DEA4660E-32E5-470A-ADFC-9AF04C11346A}" destId="{DF02456F-DF4D-4E19-BD5B-15932E2C6901}" srcOrd="2" destOrd="0" presId="urn:microsoft.com/office/officeart/2005/8/layout/hList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07F608-2877-44D1-89DE-13482D67EF31}" type="doc">
      <dgm:prSet loTypeId="urn:microsoft.com/office/officeart/2005/8/layout/radial6" loCatId="cycle" qsTypeId="urn:microsoft.com/office/officeart/2005/8/quickstyle/simple1#2" qsCatId="simple" csTypeId="urn:microsoft.com/office/officeart/2005/8/colors/accent2_2" csCatId="accent2" phldr="1"/>
      <dgm:spPr/>
      <dgm:t>
        <a:bodyPr/>
        <a:lstStyle/>
        <a:p>
          <a:endParaRPr lang="zh-CN" altLang="en-US"/>
        </a:p>
      </dgm:t>
    </dgm:pt>
    <dgm:pt modelId="{075C35CB-CB8C-45CC-B630-FA5EA63592A8}">
      <dgm:prSet phldrT="[文本]"/>
      <dgm:spPr/>
      <dgm:t>
        <a:bodyPr/>
        <a:lstStyle/>
        <a:p>
          <a:r>
            <a:rPr lang="zh-CN" b="1" smtClean="0"/>
            <a:t>对本校本专业学位培养质量总体评价比较高以上（比较高</a:t>
          </a:r>
          <a:r>
            <a:rPr lang="en-US" b="1" smtClean="0"/>
            <a:t>+</a:t>
          </a:r>
          <a:r>
            <a:rPr lang="zh-CN" b="1" smtClean="0"/>
            <a:t>非常高）占</a:t>
          </a:r>
          <a:r>
            <a:rPr lang="en-US" b="1" smtClean="0"/>
            <a:t>62%</a:t>
          </a:r>
          <a:endParaRPr lang="zh-CN" altLang="en-US" b="1" dirty="0"/>
        </a:p>
      </dgm:t>
    </dgm:pt>
    <dgm:pt modelId="{CEF08739-6140-411C-87C1-D8E0B2945181}" type="parTrans" cxnId="{D49BE0BF-1EBA-4544-AD56-BB3184F738D7}">
      <dgm:prSet/>
      <dgm:spPr/>
      <dgm:t>
        <a:bodyPr/>
        <a:lstStyle/>
        <a:p>
          <a:endParaRPr lang="zh-CN" altLang="en-US"/>
        </a:p>
      </dgm:t>
    </dgm:pt>
    <dgm:pt modelId="{CC79FE63-2C25-456F-966A-652DA5A20124}" type="sibTrans" cxnId="{D49BE0BF-1EBA-4544-AD56-BB3184F738D7}">
      <dgm:prSet/>
      <dgm:spPr/>
      <dgm:t>
        <a:bodyPr/>
        <a:lstStyle/>
        <a:p>
          <a:endParaRPr lang="zh-CN" altLang="en-US"/>
        </a:p>
      </dgm:t>
    </dgm:pt>
    <dgm:pt modelId="{8EC297F4-EC45-4009-8D02-13880F260152}">
      <dgm:prSet phldrT="[文本]"/>
      <dgm:spPr/>
      <dgm:t>
        <a:bodyPr/>
        <a:lstStyle/>
        <a:p>
          <a:r>
            <a:rPr lang="en-US" b="1" dirty="0" smtClean="0"/>
            <a:t>53%</a:t>
          </a:r>
          <a:r>
            <a:rPr lang="zh-CN" b="1" dirty="0" smtClean="0"/>
            <a:t>左右学生认为所就读专业学位</a:t>
          </a:r>
          <a:r>
            <a:rPr lang="zh-CN" altLang="en-US" b="1" dirty="0" smtClean="0"/>
            <a:t>比较或非常</a:t>
          </a:r>
          <a:r>
            <a:rPr lang="zh-CN" b="1" dirty="0" smtClean="0"/>
            <a:t>符合社会需求</a:t>
          </a:r>
          <a:endParaRPr lang="zh-CN" altLang="en-US" b="1" dirty="0"/>
        </a:p>
      </dgm:t>
    </dgm:pt>
    <dgm:pt modelId="{A42F6F29-A1FD-4CC4-9D08-EC0B8C420950}" type="parTrans" cxnId="{ADF33AA0-A7A6-4F00-A238-C998E5A7061A}">
      <dgm:prSet/>
      <dgm:spPr/>
      <dgm:t>
        <a:bodyPr/>
        <a:lstStyle/>
        <a:p>
          <a:endParaRPr lang="zh-CN" altLang="en-US"/>
        </a:p>
      </dgm:t>
    </dgm:pt>
    <dgm:pt modelId="{B4CAED04-73F0-42D0-A7BF-CBF25A626B3A}" type="sibTrans" cxnId="{ADF33AA0-A7A6-4F00-A238-C998E5A7061A}">
      <dgm:prSet/>
      <dgm:spPr/>
      <dgm:t>
        <a:bodyPr/>
        <a:lstStyle/>
        <a:p>
          <a:endParaRPr lang="zh-CN" altLang="en-US"/>
        </a:p>
      </dgm:t>
    </dgm:pt>
    <dgm:pt modelId="{85160D21-83B3-42CB-BCCD-030B7727E1B8}">
      <dgm:prSet phldrT="[文本]"/>
      <dgm:spPr/>
      <dgm:t>
        <a:bodyPr/>
        <a:lstStyle/>
        <a:p>
          <a:r>
            <a:rPr lang="en-US" b="1" dirty="0" smtClean="0"/>
            <a:t>83%</a:t>
          </a:r>
          <a:r>
            <a:rPr lang="zh-CN" altLang="en-US" b="1" dirty="0" smtClean="0"/>
            <a:t>左右</a:t>
          </a:r>
          <a:r>
            <a:rPr lang="zh-CN" b="1" dirty="0" smtClean="0"/>
            <a:t>学生即将从事与专业学位相关工作</a:t>
          </a:r>
          <a:endParaRPr lang="zh-CN" altLang="en-US" b="1" dirty="0"/>
        </a:p>
      </dgm:t>
    </dgm:pt>
    <dgm:pt modelId="{D4903519-1F64-4F7E-90D5-6A6EC149508C}" type="parTrans" cxnId="{D2243D93-B42C-4E3F-839B-7D0113ADC00E}">
      <dgm:prSet/>
      <dgm:spPr/>
      <dgm:t>
        <a:bodyPr/>
        <a:lstStyle/>
        <a:p>
          <a:endParaRPr lang="zh-CN" altLang="en-US"/>
        </a:p>
      </dgm:t>
    </dgm:pt>
    <dgm:pt modelId="{DC441C08-AC8E-4A2A-8A88-370DB60FE823}" type="sibTrans" cxnId="{D2243D93-B42C-4E3F-839B-7D0113ADC00E}">
      <dgm:prSet/>
      <dgm:spPr/>
      <dgm:t>
        <a:bodyPr/>
        <a:lstStyle/>
        <a:p>
          <a:endParaRPr lang="zh-CN" altLang="en-US"/>
        </a:p>
      </dgm:t>
    </dgm:pt>
    <dgm:pt modelId="{7CA96C47-36A9-45E1-84BB-A7813C5F94B9}">
      <dgm:prSet phldrT="[文本]"/>
      <dgm:spPr/>
      <dgm:t>
        <a:bodyPr/>
        <a:lstStyle/>
        <a:p>
          <a:r>
            <a:rPr lang="en-US" b="1" dirty="0" smtClean="0"/>
            <a:t>80%</a:t>
          </a:r>
          <a:r>
            <a:rPr lang="zh-CN" b="1" dirty="0" smtClean="0"/>
            <a:t>学生即将去企业就职</a:t>
          </a:r>
          <a:endParaRPr lang="zh-CN" altLang="en-US" dirty="0"/>
        </a:p>
      </dgm:t>
    </dgm:pt>
    <dgm:pt modelId="{1DF98E94-E084-4F88-8D07-6FE6CDFA02D2}" type="parTrans" cxnId="{FB58BD2F-EF27-4C02-83A5-0D27882C7A39}">
      <dgm:prSet/>
      <dgm:spPr/>
      <dgm:t>
        <a:bodyPr/>
        <a:lstStyle/>
        <a:p>
          <a:endParaRPr lang="zh-CN" altLang="en-US"/>
        </a:p>
      </dgm:t>
    </dgm:pt>
    <dgm:pt modelId="{9E4977D9-8997-4C77-B49E-54AAAEEBEC4D}" type="sibTrans" cxnId="{FB58BD2F-EF27-4C02-83A5-0D27882C7A39}">
      <dgm:prSet/>
      <dgm:spPr/>
      <dgm:t>
        <a:bodyPr/>
        <a:lstStyle/>
        <a:p>
          <a:endParaRPr lang="zh-CN" altLang="en-US"/>
        </a:p>
      </dgm:t>
    </dgm:pt>
    <dgm:pt modelId="{290F44B2-79A5-48E3-BCAD-F8433FEE40E6}">
      <dgm:prSet phldrT="[文本]"/>
      <dgm:spPr/>
      <dgm:t>
        <a:bodyPr/>
        <a:lstStyle/>
        <a:p>
          <a:r>
            <a:rPr lang="zh-CN" b="1" dirty="0" smtClean="0"/>
            <a:t>再给一次机会，还会就读本专业学位的学生约为</a:t>
          </a:r>
          <a:r>
            <a:rPr lang="en-US" b="1" dirty="0" smtClean="0"/>
            <a:t>76%</a:t>
          </a:r>
          <a:endParaRPr lang="zh-CN" altLang="en-US" dirty="0"/>
        </a:p>
      </dgm:t>
    </dgm:pt>
    <dgm:pt modelId="{DCFF667C-15B6-4037-AC4B-CEFA72A70A3D}" type="parTrans" cxnId="{A81A47E9-3E3C-4C4F-8950-7469EF5BCFC6}">
      <dgm:prSet/>
      <dgm:spPr/>
      <dgm:t>
        <a:bodyPr/>
        <a:lstStyle/>
        <a:p>
          <a:endParaRPr lang="zh-CN" altLang="en-US"/>
        </a:p>
      </dgm:t>
    </dgm:pt>
    <dgm:pt modelId="{7484CEFD-5D40-4C91-8112-36A6514B3096}" type="sibTrans" cxnId="{A81A47E9-3E3C-4C4F-8950-7469EF5BCFC6}">
      <dgm:prSet/>
      <dgm:spPr/>
      <dgm:t>
        <a:bodyPr/>
        <a:lstStyle/>
        <a:p>
          <a:endParaRPr lang="zh-CN" altLang="en-US"/>
        </a:p>
      </dgm:t>
    </dgm:pt>
    <dgm:pt modelId="{8EA2EF74-A453-4013-9873-B30660C9AE60}" type="pres">
      <dgm:prSet presAssocID="{5707F608-2877-44D1-89DE-13482D67EF31}" presName="Name0" presStyleCnt="0">
        <dgm:presLayoutVars>
          <dgm:chMax val="1"/>
          <dgm:dir/>
          <dgm:animLvl val="ctr"/>
          <dgm:resizeHandles val="exact"/>
        </dgm:presLayoutVars>
      </dgm:prSet>
      <dgm:spPr/>
      <dgm:t>
        <a:bodyPr/>
        <a:lstStyle/>
        <a:p>
          <a:endParaRPr lang="zh-CN" altLang="en-US"/>
        </a:p>
      </dgm:t>
    </dgm:pt>
    <dgm:pt modelId="{C32485F2-0B60-48BB-84D2-DB900F63D3DE}" type="pres">
      <dgm:prSet presAssocID="{075C35CB-CB8C-45CC-B630-FA5EA63592A8}" presName="centerShape" presStyleLbl="node0" presStyleIdx="0" presStyleCnt="1"/>
      <dgm:spPr/>
      <dgm:t>
        <a:bodyPr/>
        <a:lstStyle/>
        <a:p>
          <a:endParaRPr lang="zh-CN" altLang="en-US"/>
        </a:p>
      </dgm:t>
    </dgm:pt>
    <dgm:pt modelId="{FFA733C1-C84D-4E10-92A6-A303DF6801F7}" type="pres">
      <dgm:prSet presAssocID="{8EC297F4-EC45-4009-8D02-13880F260152}" presName="node" presStyleLbl="node1" presStyleIdx="0" presStyleCnt="4">
        <dgm:presLayoutVars>
          <dgm:bulletEnabled val="1"/>
        </dgm:presLayoutVars>
      </dgm:prSet>
      <dgm:spPr/>
      <dgm:t>
        <a:bodyPr/>
        <a:lstStyle/>
        <a:p>
          <a:endParaRPr lang="zh-CN" altLang="en-US"/>
        </a:p>
      </dgm:t>
    </dgm:pt>
    <dgm:pt modelId="{A0FB3B00-F80E-4DB6-984F-4DB07775507B}" type="pres">
      <dgm:prSet presAssocID="{8EC297F4-EC45-4009-8D02-13880F260152}" presName="dummy" presStyleCnt="0"/>
      <dgm:spPr/>
      <dgm:t>
        <a:bodyPr/>
        <a:lstStyle/>
        <a:p>
          <a:endParaRPr lang="zh-CN" altLang="en-US"/>
        </a:p>
      </dgm:t>
    </dgm:pt>
    <dgm:pt modelId="{6856329E-292C-4CC9-9011-F9C4F8A1DA0F}" type="pres">
      <dgm:prSet presAssocID="{B4CAED04-73F0-42D0-A7BF-CBF25A626B3A}" presName="sibTrans" presStyleLbl="sibTrans2D1" presStyleIdx="0" presStyleCnt="4"/>
      <dgm:spPr/>
      <dgm:t>
        <a:bodyPr/>
        <a:lstStyle/>
        <a:p>
          <a:endParaRPr lang="zh-CN" altLang="en-US"/>
        </a:p>
      </dgm:t>
    </dgm:pt>
    <dgm:pt modelId="{8231E6BE-8E4C-41EB-905A-D3D04AB57C34}" type="pres">
      <dgm:prSet presAssocID="{85160D21-83B3-42CB-BCCD-030B7727E1B8}" presName="node" presStyleLbl="node1" presStyleIdx="1" presStyleCnt="4" custRadScaleRad="99052" custRadScaleInc="-2201">
        <dgm:presLayoutVars>
          <dgm:bulletEnabled val="1"/>
        </dgm:presLayoutVars>
      </dgm:prSet>
      <dgm:spPr/>
      <dgm:t>
        <a:bodyPr/>
        <a:lstStyle/>
        <a:p>
          <a:endParaRPr lang="zh-CN" altLang="en-US"/>
        </a:p>
      </dgm:t>
    </dgm:pt>
    <dgm:pt modelId="{B10930D9-598C-458A-9DF5-DAD114DD4AA0}" type="pres">
      <dgm:prSet presAssocID="{85160D21-83B3-42CB-BCCD-030B7727E1B8}" presName="dummy" presStyleCnt="0"/>
      <dgm:spPr/>
      <dgm:t>
        <a:bodyPr/>
        <a:lstStyle/>
        <a:p>
          <a:endParaRPr lang="zh-CN" altLang="en-US"/>
        </a:p>
      </dgm:t>
    </dgm:pt>
    <dgm:pt modelId="{2DBBED28-873A-4642-B0E1-D099718EF655}" type="pres">
      <dgm:prSet presAssocID="{DC441C08-AC8E-4A2A-8A88-370DB60FE823}" presName="sibTrans" presStyleLbl="sibTrans2D1" presStyleIdx="1" presStyleCnt="4"/>
      <dgm:spPr/>
      <dgm:t>
        <a:bodyPr/>
        <a:lstStyle/>
        <a:p>
          <a:endParaRPr lang="zh-CN" altLang="en-US"/>
        </a:p>
      </dgm:t>
    </dgm:pt>
    <dgm:pt modelId="{349EFECE-9652-44B2-AF3B-DBE801643D4C}" type="pres">
      <dgm:prSet presAssocID="{7CA96C47-36A9-45E1-84BB-A7813C5F94B9}" presName="node" presStyleLbl="node1" presStyleIdx="2" presStyleCnt="4">
        <dgm:presLayoutVars>
          <dgm:bulletEnabled val="1"/>
        </dgm:presLayoutVars>
      </dgm:prSet>
      <dgm:spPr/>
      <dgm:t>
        <a:bodyPr/>
        <a:lstStyle/>
        <a:p>
          <a:endParaRPr lang="zh-CN" altLang="en-US"/>
        </a:p>
      </dgm:t>
    </dgm:pt>
    <dgm:pt modelId="{176D2F09-5346-4810-8318-FCA7880D85DB}" type="pres">
      <dgm:prSet presAssocID="{7CA96C47-36A9-45E1-84BB-A7813C5F94B9}" presName="dummy" presStyleCnt="0"/>
      <dgm:spPr/>
      <dgm:t>
        <a:bodyPr/>
        <a:lstStyle/>
        <a:p>
          <a:endParaRPr lang="zh-CN" altLang="en-US"/>
        </a:p>
      </dgm:t>
    </dgm:pt>
    <dgm:pt modelId="{5F8A1FF3-E9BF-45D9-A469-19E5FF890C8A}" type="pres">
      <dgm:prSet presAssocID="{9E4977D9-8997-4C77-B49E-54AAAEEBEC4D}" presName="sibTrans" presStyleLbl="sibTrans2D1" presStyleIdx="2" presStyleCnt="4"/>
      <dgm:spPr/>
      <dgm:t>
        <a:bodyPr/>
        <a:lstStyle/>
        <a:p>
          <a:endParaRPr lang="zh-CN" altLang="en-US"/>
        </a:p>
      </dgm:t>
    </dgm:pt>
    <dgm:pt modelId="{527CCC05-08C4-4997-A0FF-8EC470D0F8ED}" type="pres">
      <dgm:prSet presAssocID="{290F44B2-79A5-48E3-BCAD-F8433FEE40E6}" presName="node" presStyleLbl="node1" presStyleIdx="3" presStyleCnt="4">
        <dgm:presLayoutVars>
          <dgm:bulletEnabled val="1"/>
        </dgm:presLayoutVars>
      </dgm:prSet>
      <dgm:spPr/>
      <dgm:t>
        <a:bodyPr/>
        <a:lstStyle/>
        <a:p>
          <a:endParaRPr lang="zh-CN" altLang="en-US"/>
        </a:p>
      </dgm:t>
    </dgm:pt>
    <dgm:pt modelId="{AD7C7AB5-2446-416B-8BBE-E5C10E0726DC}" type="pres">
      <dgm:prSet presAssocID="{290F44B2-79A5-48E3-BCAD-F8433FEE40E6}" presName="dummy" presStyleCnt="0"/>
      <dgm:spPr/>
      <dgm:t>
        <a:bodyPr/>
        <a:lstStyle/>
        <a:p>
          <a:endParaRPr lang="zh-CN" altLang="en-US"/>
        </a:p>
      </dgm:t>
    </dgm:pt>
    <dgm:pt modelId="{031674A2-FD6C-4ED5-905F-6EB1BC16A44A}" type="pres">
      <dgm:prSet presAssocID="{7484CEFD-5D40-4C91-8112-36A6514B3096}" presName="sibTrans" presStyleLbl="sibTrans2D1" presStyleIdx="3" presStyleCnt="4"/>
      <dgm:spPr/>
      <dgm:t>
        <a:bodyPr/>
        <a:lstStyle/>
        <a:p>
          <a:endParaRPr lang="zh-CN" altLang="en-US"/>
        </a:p>
      </dgm:t>
    </dgm:pt>
  </dgm:ptLst>
  <dgm:cxnLst>
    <dgm:cxn modelId="{6AEF9F08-6A33-42E6-B9D4-A60C257AD9ED}" type="presOf" srcId="{DC441C08-AC8E-4A2A-8A88-370DB60FE823}" destId="{2DBBED28-873A-4642-B0E1-D099718EF655}" srcOrd="0" destOrd="0" presId="urn:microsoft.com/office/officeart/2005/8/layout/radial6"/>
    <dgm:cxn modelId="{D49BE0BF-1EBA-4544-AD56-BB3184F738D7}" srcId="{5707F608-2877-44D1-89DE-13482D67EF31}" destId="{075C35CB-CB8C-45CC-B630-FA5EA63592A8}" srcOrd="0" destOrd="0" parTransId="{CEF08739-6140-411C-87C1-D8E0B2945181}" sibTransId="{CC79FE63-2C25-456F-966A-652DA5A20124}"/>
    <dgm:cxn modelId="{3BF7EF05-C1EC-44D3-A77F-0DB2A07C6DFD}" type="presOf" srcId="{075C35CB-CB8C-45CC-B630-FA5EA63592A8}" destId="{C32485F2-0B60-48BB-84D2-DB900F63D3DE}" srcOrd="0" destOrd="0" presId="urn:microsoft.com/office/officeart/2005/8/layout/radial6"/>
    <dgm:cxn modelId="{F94F31C8-235B-49DF-A27B-635DB1035EEB}" type="presOf" srcId="{7CA96C47-36A9-45E1-84BB-A7813C5F94B9}" destId="{349EFECE-9652-44B2-AF3B-DBE801643D4C}" srcOrd="0" destOrd="0" presId="urn:microsoft.com/office/officeart/2005/8/layout/radial6"/>
    <dgm:cxn modelId="{708717BB-9B1F-42C7-A34C-D97870291BE3}" type="presOf" srcId="{290F44B2-79A5-48E3-BCAD-F8433FEE40E6}" destId="{527CCC05-08C4-4997-A0FF-8EC470D0F8ED}" srcOrd="0" destOrd="0" presId="urn:microsoft.com/office/officeart/2005/8/layout/radial6"/>
    <dgm:cxn modelId="{27EACF5F-290F-4EB7-BFBC-FE9AAABD1AE1}" type="presOf" srcId="{8EC297F4-EC45-4009-8D02-13880F260152}" destId="{FFA733C1-C84D-4E10-92A6-A303DF6801F7}" srcOrd="0" destOrd="0" presId="urn:microsoft.com/office/officeart/2005/8/layout/radial6"/>
    <dgm:cxn modelId="{954BB9D2-A000-4ED3-B57A-41995691FA17}" type="presOf" srcId="{9E4977D9-8997-4C77-B49E-54AAAEEBEC4D}" destId="{5F8A1FF3-E9BF-45D9-A469-19E5FF890C8A}" srcOrd="0" destOrd="0" presId="urn:microsoft.com/office/officeart/2005/8/layout/radial6"/>
    <dgm:cxn modelId="{ADF33AA0-A7A6-4F00-A238-C998E5A7061A}" srcId="{075C35CB-CB8C-45CC-B630-FA5EA63592A8}" destId="{8EC297F4-EC45-4009-8D02-13880F260152}" srcOrd="0" destOrd="0" parTransId="{A42F6F29-A1FD-4CC4-9D08-EC0B8C420950}" sibTransId="{B4CAED04-73F0-42D0-A7BF-CBF25A626B3A}"/>
    <dgm:cxn modelId="{EA70039D-1B3B-4ECB-8AF0-99F4F407E344}" type="presOf" srcId="{5707F608-2877-44D1-89DE-13482D67EF31}" destId="{8EA2EF74-A453-4013-9873-B30660C9AE60}" srcOrd="0" destOrd="0" presId="urn:microsoft.com/office/officeart/2005/8/layout/radial6"/>
    <dgm:cxn modelId="{A81A47E9-3E3C-4C4F-8950-7469EF5BCFC6}" srcId="{075C35CB-CB8C-45CC-B630-FA5EA63592A8}" destId="{290F44B2-79A5-48E3-BCAD-F8433FEE40E6}" srcOrd="3" destOrd="0" parTransId="{DCFF667C-15B6-4037-AC4B-CEFA72A70A3D}" sibTransId="{7484CEFD-5D40-4C91-8112-36A6514B3096}"/>
    <dgm:cxn modelId="{DECA7AA6-2FCC-4F0C-82F5-E3A859393816}" type="presOf" srcId="{85160D21-83B3-42CB-BCCD-030B7727E1B8}" destId="{8231E6BE-8E4C-41EB-905A-D3D04AB57C34}" srcOrd="0" destOrd="0" presId="urn:microsoft.com/office/officeart/2005/8/layout/radial6"/>
    <dgm:cxn modelId="{FB58BD2F-EF27-4C02-83A5-0D27882C7A39}" srcId="{075C35CB-CB8C-45CC-B630-FA5EA63592A8}" destId="{7CA96C47-36A9-45E1-84BB-A7813C5F94B9}" srcOrd="2" destOrd="0" parTransId="{1DF98E94-E084-4F88-8D07-6FE6CDFA02D2}" sibTransId="{9E4977D9-8997-4C77-B49E-54AAAEEBEC4D}"/>
    <dgm:cxn modelId="{8BEA8261-93CE-4FFC-9C87-E398717F9DC8}" type="presOf" srcId="{B4CAED04-73F0-42D0-A7BF-CBF25A626B3A}" destId="{6856329E-292C-4CC9-9011-F9C4F8A1DA0F}" srcOrd="0" destOrd="0" presId="urn:microsoft.com/office/officeart/2005/8/layout/radial6"/>
    <dgm:cxn modelId="{56F2C358-BF47-4998-A247-98B66D64B6EB}" type="presOf" srcId="{7484CEFD-5D40-4C91-8112-36A6514B3096}" destId="{031674A2-FD6C-4ED5-905F-6EB1BC16A44A}" srcOrd="0" destOrd="0" presId="urn:microsoft.com/office/officeart/2005/8/layout/radial6"/>
    <dgm:cxn modelId="{D2243D93-B42C-4E3F-839B-7D0113ADC00E}" srcId="{075C35CB-CB8C-45CC-B630-FA5EA63592A8}" destId="{85160D21-83B3-42CB-BCCD-030B7727E1B8}" srcOrd="1" destOrd="0" parTransId="{D4903519-1F64-4F7E-90D5-6A6EC149508C}" sibTransId="{DC441C08-AC8E-4A2A-8A88-370DB60FE823}"/>
    <dgm:cxn modelId="{D09217B3-E3D7-4F82-B476-0E338061BB55}" type="presParOf" srcId="{8EA2EF74-A453-4013-9873-B30660C9AE60}" destId="{C32485F2-0B60-48BB-84D2-DB900F63D3DE}" srcOrd="0" destOrd="0" presId="urn:microsoft.com/office/officeart/2005/8/layout/radial6"/>
    <dgm:cxn modelId="{9ACE396D-3604-4376-9ACC-2C9C1F909962}" type="presParOf" srcId="{8EA2EF74-A453-4013-9873-B30660C9AE60}" destId="{FFA733C1-C84D-4E10-92A6-A303DF6801F7}" srcOrd="1" destOrd="0" presId="urn:microsoft.com/office/officeart/2005/8/layout/radial6"/>
    <dgm:cxn modelId="{877C939E-E95D-4031-8545-4465616328AC}" type="presParOf" srcId="{8EA2EF74-A453-4013-9873-B30660C9AE60}" destId="{A0FB3B00-F80E-4DB6-984F-4DB07775507B}" srcOrd="2" destOrd="0" presId="urn:microsoft.com/office/officeart/2005/8/layout/radial6"/>
    <dgm:cxn modelId="{E7AC7FF8-55ED-4754-B365-352FAECB23EC}" type="presParOf" srcId="{8EA2EF74-A453-4013-9873-B30660C9AE60}" destId="{6856329E-292C-4CC9-9011-F9C4F8A1DA0F}" srcOrd="3" destOrd="0" presId="urn:microsoft.com/office/officeart/2005/8/layout/radial6"/>
    <dgm:cxn modelId="{BA1F1310-72F1-458A-841E-F3A8ED1E69EA}" type="presParOf" srcId="{8EA2EF74-A453-4013-9873-B30660C9AE60}" destId="{8231E6BE-8E4C-41EB-905A-D3D04AB57C34}" srcOrd="4" destOrd="0" presId="urn:microsoft.com/office/officeart/2005/8/layout/radial6"/>
    <dgm:cxn modelId="{E39A5F67-FFDB-41A9-8893-970C93C3B5E7}" type="presParOf" srcId="{8EA2EF74-A453-4013-9873-B30660C9AE60}" destId="{B10930D9-598C-458A-9DF5-DAD114DD4AA0}" srcOrd="5" destOrd="0" presId="urn:microsoft.com/office/officeart/2005/8/layout/radial6"/>
    <dgm:cxn modelId="{A9150A35-01C8-4192-BA8E-082F9EFE1DA4}" type="presParOf" srcId="{8EA2EF74-A453-4013-9873-B30660C9AE60}" destId="{2DBBED28-873A-4642-B0E1-D099718EF655}" srcOrd="6" destOrd="0" presId="urn:microsoft.com/office/officeart/2005/8/layout/radial6"/>
    <dgm:cxn modelId="{7CB8593B-2C19-4A30-865F-F8641AC6ADD4}" type="presParOf" srcId="{8EA2EF74-A453-4013-9873-B30660C9AE60}" destId="{349EFECE-9652-44B2-AF3B-DBE801643D4C}" srcOrd="7" destOrd="0" presId="urn:microsoft.com/office/officeart/2005/8/layout/radial6"/>
    <dgm:cxn modelId="{73B1892C-4159-45E0-AF78-027FC0900830}" type="presParOf" srcId="{8EA2EF74-A453-4013-9873-B30660C9AE60}" destId="{176D2F09-5346-4810-8318-FCA7880D85DB}" srcOrd="8" destOrd="0" presId="urn:microsoft.com/office/officeart/2005/8/layout/radial6"/>
    <dgm:cxn modelId="{1F071B01-A78D-439C-9B21-AE9BF6D3798E}" type="presParOf" srcId="{8EA2EF74-A453-4013-9873-B30660C9AE60}" destId="{5F8A1FF3-E9BF-45D9-A469-19E5FF890C8A}" srcOrd="9" destOrd="0" presId="urn:microsoft.com/office/officeart/2005/8/layout/radial6"/>
    <dgm:cxn modelId="{017C5AA0-31E7-414E-98C5-B0BA84FD6C94}" type="presParOf" srcId="{8EA2EF74-A453-4013-9873-B30660C9AE60}" destId="{527CCC05-08C4-4997-A0FF-8EC470D0F8ED}" srcOrd="10" destOrd="0" presId="urn:microsoft.com/office/officeart/2005/8/layout/radial6"/>
    <dgm:cxn modelId="{1C3B1343-A7F9-482C-85B5-7FE3A9D60A8C}" type="presParOf" srcId="{8EA2EF74-A453-4013-9873-B30660C9AE60}" destId="{AD7C7AB5-2446-416B-8BBE-E5C10E0726DC}" srcOrd="11" destOrd="0" presId="urn:microsoft.com/office/officeart/2005/8/layout/radial6"/>
    <dgm:cxn modelId="{79C773AB-09F9-4C21-8789-BEEE99E1D687}" type="presParOf" srcId="{8EA2EF74-A453-4013-9873-B30660C9AE60}" destId="{031674A2-FD6C-4ED5-905F-6EB1BC16A44A}" srcOrd="12" destOrd="0" presId="urn:microsoft.com/office/officeart/2005/8/layout/radial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B508B5A-87D5-4946-8542-1709FEF16DB2}">
      <dsp:nvSpPr>
        <dsp:cNvPr id="0" name=""/>
        <dsp:cNvSpPr/>
      </dsp:nvSpPr>
      <dsp:spPr>
        <a:xfrm>
          <a:off x="0" y="0"/>
          <a:ext cx="8001056" cy="1114432"/>
        </a:xfrm>
        <a:prstGeom prst="rect">
          <a:avLst/>
        </a:prstGeom>
        <a:solidFill>
          <a:schemeClr val="accent1">
            <a:shade val="8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smtClean="0"/>
            <a:t>问卷回收情况</a:t>
          </a:r>
          <a:endParaRPr lang="en-US" altLang="zh-CN" sz="1800" b="1" kern="1200" dirty="0" smtClean="0"/>
        </a:p>
        <a:p>
          <a:pPr lvl="0" algn="ctr" defTabSz="800100">
            <a:lnSpc>
              <a:spcPct val="90000"/>
            </a:lnSpc>
            <a:spcBef>
              <a:spcPct val="0"/>
            </a:spcBef>
            <a:spcAft>
              <a:spcPct val="35000"/>
            </a:spcAft>
          </a:pPr>
          <a:r>
            <a:rPr lang="zh-CN" sz="1800" kern="1200" dirty="0" smtClean="0"/>
            <a:t>共</a:t>
          </a:r>
          <a:r>
            <a:rPr lang="en-US" sz="1800" kern="1200" dirty="0" smtClean="0"/>
            <a:t>1469</a:t>
          </a:r>
          <a:r>
            <a:rPr lang="zh-CN" sz="1800" kern="1200" dirty="0" smtClean="0"/>
            <a:t>份问卷，</a:t>
          </a:r>
          <a:r>
            <a:rPr lang="zh-CN" altLang="en-US" sz="1800" kern="1200" dirty="0" smtClean="0"/>
            <a:t>涉及</a:t>
          </a:r>
          <a:r>
            <a:rPr lang="en-US" sz="1800" kern="1200" dirty="0" smtClean="0"/>
            <a:t>20</a:t>
          </a:r>
          <a:r>
            <a:rPr lang="zh-CN" sz="1800" kern="1200" dirty="0" smtClean="0"/>
            <a:t>种硕士专业学位</a:t>
          </a:r>
          <a:r>
            <a:rPr lang="zh-CN" altLang="en-US" sz="1800" kern="1200" dirty="0" smtClean="0"/>
            <a:t>，</a:t>
          </a:r>
          <a:r>
            <a:rPr lang="en-US" altLang="zh-CN" sz="1800" kern="1200" dirty="0" smtClean="0"/>
            <a:t>9</a:t>
          </a:r>
          <a:r>
            <a:rPr lang="zh-CN" altLang="en-US" sz="1800" kern="1200" dirty="0" smtClean="0"/>
            <a:t>所大学</a:t>
          </a:r>
          <a:endParaRPr lang="zh-CN" altLang="en-US" sz="1800" kern="1200" dirty="0"/>
        </a:p>
      </dsp:txBody>
      <dsp:txXfrm>
        <a:off x="0" y="0"/>
        <a:ext cx="8001056" cy="1114432"/>
      </dsp:txXfrm>
    </dsp:sp>
    <dsp:sp modelId="{5B4C7639-FD90-42F4-928B-D92D16D92359}">
      <dsp:nvSpPr>
        <dsp:cNvPr id="0" name=""/>
        <dsp:cNvSpPr/>
      </dsp:nvSpPr>
      <dsp:spPr>
        <a:xfrm>
          <a:off x="0" y="1114432"/>
          <a:ext cx="4000528" cy="234030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2010</a:t>
          </a:r>
          <a:r>
            <a:rPr lang="zh-CN" sz="1800" kern="1200" dirty="0" smtClean="0"/>
            <a:t>年以后设立的专业学位</a:t>
          </a:r>
          <a:r>
            <a:rPr lang="en-US" sz="1800" kern="1200" dirty="0" smtClean="0"/>
            <a:t>7</a:t>
          </a:r>
          <a:r>
            <a:rPr lang="zh-CN" sz="1800" kern="1200" dirty="0" smtClean="0"/>
            <a:t>种</a:t>
          </a:r>
          <a:r>
            <a:rPr lang="zh-CN" altLang="en-US" sz="1800" kern="1200" dirty="0" smtClean="0"/>
            <a:t>：</a:t>
          </a:r>
          <a:endParaRPr lang="en-US" altLang="zh-CN" sz="1800" kern="1200" dirty="0" smtClean="0"/>
        </a:p>
        <a:p>
          <a:pPr lvl="0" algn="l" defTabSz="800100">
            <a:lnSpc>
              <a:spcPct val="90000"/>
            </a:lnSpc>
            <a:spcBef>
              <a:spcPct val="0"/>
            </a:spcBef>
            <a:spcAft>
              <a:spcPct val="35000"/>
            </a:spcAft>
          </a:pPr>
          <a:r>
            <a:rPr lang="zh-CN" sz="1600" kern="1200" dirty="0" smtClean="0"/>
            <a:t>金融硕士、应用统计硕士、国际商务硕士、保险硕士、资产评估硕士、应用心理硕士、城市规划硕士</a:t>
          </a:r>
          <a:endParaRPr lang="zh-CN" altLang="en-US" sz="2000" kern="1200" dirty="0"/>
        </a:p>
      </dsp:txBody>
      <dsp:txXfrm>
        <a:off x="0" y="1114432"/>
        <a:ext cx="4000528" cy="2340308"/>
      </dsp:txXfrm>
    </dsp:sp>
    <dsp:sp modelId="{94EA2905-3D72-4E40-BB9D-D0E230281852}">
      <dsp:nvSpPr>
        <dsp:cNvPr id="0" name=""/>
        <dsp:cNvSpPr/>
      </dsp:nvSpPr>
      <dsp:spPr>
        <a:xfrm>
          <a:off x="4000528" y="1130580"/>
          <a:ext cx="4000528" cy="234030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2010</a:t>
          </a:r>
          <a:r>
            <a:rPr lang="zh-CN" sz="1800" kern="1200" dirty="0" smtClean="0"/>
            <a:t>年以</a:t>
          </a:r>
          <a:r>
            <a:rPr lang="zh-CN" altLang="en-US" sz="1800" kern="1200" dirty="0" smtClean="0"/>
            <a:t>前</a:t>
          </a:r>
          <a:r>
            <a:rPr lang="zh-CN" sz="1800" kern="1200" dirty="0" smtClean="0"/>
            <a:t>设立的专业学位</a:t>
          </a:r>
          <a:r>
            <a:rPr lang="en-US" sz="1800" kern="1200" dirty="0" smtClean="0"/>
            <a:t>13</a:t>
          </a:r>
          <a:r>
            <a:rPr lang="zh-CN" sz="1800" kern="1200" dirty="0" smtClean="0"/>
            <a:t>种</a:t>
          </a:r>
          <a:r>
            <a:rPr lang="en-US" altLang="zh-CN" sz="1800" kern="1200" dirty="0" smtClean="0"/>
            <a:t>:</a:t>
          </a:r>
        </a:p>
        <a:p>
          <a:pPr lvl="0" algn="ctr" defTabSz="800100">
            <a:lnSpc>
              <a:spcPct val="90000"/>
            </a:lnSpc>
            <a:spcBef>
              <a:spcPct val="0"/>
            </a:spcBef>
            <a:spcAft>
              <a:spcPct val="35000"/>
            </a:spcAft>
          </a:pPr>
          <a:r>
            <a:rPr lang="zh-CN" altLang="en-US" sz="1600" b="0" i="0" u="none" kern="1200" dirty="0" smtClean="0"/>
            <a:t>法律硕士、社会工作硕士、教育硕士、汉语国际教育硕士、翻译硕士、建筑学硕士、工程硕士、农业推广硕士、兽医硕士、风景园林硕士、工商管理硕士、公共管理硕士、会计硕士</a:t>
          </a:r>
          <a:endParaRPr lang="zh-CN" altLang="en-US" sz="1600" kern="1200" dirty="0"/>
        </a:p>
      </dsp:txBody>
      <dsp:txXfrm>
        <a:off x="4000528" y="1130580"/>
        <a:ext cx="4000528" cy="2340308"/>
      </dsp:txXfrm>
    </dsp:sp>
    <dsp:sp modelId="{DF02456F-DF4D-4E19-BD5B-15932E2C6901}">
      <dsp:nvSpPr>
        <dsp:cNvPr id="0" name=""/>
        <dsp:cNvSpPr/>
      </dsp:nvSpPr>
      <dsp:spPr>
        <a:xfrm>
          <a:off x="0" y="3454741"/>
          <a:ext cx="8001056" cy="260034"/>
        </a:xfrm>
        <a:prstGeom prst="rect">
          <a:avLst/>
        </a:prstGeom>
        <a:solidFill>
          <a:schemeClr val="accent1">
            <a:shade val="8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31674A2-FD6C-4ED5-905F-6EB1BC16A44A}">
      <dsp:nvSpPr>
        <dsp:cNvPr id="0" name=""/>
        <dsp:cNvSpPr/>
      </dsp:nvSpPr>
      <dsp:spPr>
        <a:xfrm>
          <a:off x="2618843" y="563015"/>
          <a:ext cx="3763468" cy="3763468"/>
        </a:xfrm>
        <a:prstGeom prst="blockArc">
          <a:avLst>
            <a:gd name="adj1" fmla="val 10800000"/>
            <a:gd name="adj2" fmla="val 1620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8A1FF3-E9BF-45D9-A469-19E5FF890C8A}">
      <dsp:nvSpPr>
        <dsp:cNvPr id="0" name=""/>
        <dsp:cNvSpPr/>
      </dsp:nvSpPr>
      <dsp:spPr>
        <a:xfrm>
          <a:off x="2618843" y="563015"/>
          <a:ext cx="3763468" cy="3763468"/>
        </a:xfrm>
        <a:prstGeom prst="blockArc">
          <a:avLst>
            <a:gd name="adj1" fmla="val 5400000"/>
            <a:gd name="adj2" fmla="val 1080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BBED28-873A-4642-B0E1-D099718EF655}">
      <dsp:nvSpPr>
        <dsp:cNvPr id="0" name=""/>
        <dsp:cNvSpPr/>
      </dsp:nvSpPr>
      <dsp:spPr>
        <a:xfrm>
          <a:off x="2601418" y="563098"/>
          <a:ext cx="3763468" cy="3763468"/>
        </a:xfrm>
        <a:prstGeom prst="blockArc">
          <a:avLst>
            <a:gd name="adj1" fmla="val 21560603"/>
            <a:gd name="adj2" fmla="val 5367409"/>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56329E-292C-4CC9-9011-F9C4F8A1DA0F}">
      <dsp:nvSpPr>
        <dsp:cNvPr id="0" name=""/>
        <dsp:cNvSpPr/>
      </dsp:nvSpPr>
      <dsp:spPr>
        <a:xfrm>
          <a:off x="2601416" y="562933"/>
          <a:ext cx="3763468" cy="3763468"/>
        </a:xfrm>
        <a:prstGeom prst="blockArc">
          <a:avLst>
            <a:gd name="adj1" fmla="val 16232594"/>
            <a:gd name="adj2" fmla="val 21560912"/>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32485F2-0B60-48BB-84D2-DB900F63D3DE}">
      <dsp:nvSpPr>
        <dsp:cNvPr id="0" name=""/>
        <dsp:cNvSpPr/>
      </dsp:nvSpPr>
      <dsp:spPr>
        <a:xfrm>
          <a:off x="3634744" y="1578916"/>
          <a:ext cx="1731667" cy="173166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zh-CN" sz="1200" b="1" kern="1200" smtClean="0"/>
            <a:t>对本校本专业学位培养质量总体评价比较高以上（比较高</a:t>
          </a:r>
          <a:r>
            <a:rPr lang="en-US" sz="1200" b="1" kern="1200" smtClean="0"/>
            <a:t>+</a:t>
          </a:r>
          <a:r>
            <a:rPr lang="zh-CN" sz="1200" b="1" kern="1200" smtClean="0"/>
            <a:t>非常高）占</a:t>
          </a:r>
          <a:r>
            <a:rPr lang="en-US" sz="1200" b="1" kern="1200" smtClean="0"/>
            <a:t>62%</a:t>
          </a:r>
          <a:endParaRPr lang="zh-CN" altLang="en-US" sz="1200" b="1" kern="1200" dirty="0"/>
        </a:p>
      </dsp:txBody>
      <dsp:txXfrm>
        <a:off x="3634744" y="1578916"/>
        <a:ext cx="1731667" cy="1731667"/>
      </dsp:txXfrm>
    </dsp:sp>
    <dsp:sp modelId="{FFA733C1-C84D-4E10-92A6-A303DF6801F7}">
      <dsp:nvSpPr>
        <dsp:cNvPr id="0" name=""/>
        <dsp:cNvSpPr/>
      </dsp:nvSpPr>
      <dsp:spPr>
        <a:xfrm>
          <a:off x="3894494" y="570"/>
          <a:ext cx="1212167" cy="121216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dirty="0" smtClean="0"/>
            <a:t>53%</a:t>
          </a:r>
          <a:r>
            <a:rPr lang="zh-CN" sz="900" b="1" kern="1200" dirty="0" smtClean="0"/>
            <a:t>左右学生认为所就读专业学位</a:t>
          </a:r>
          <a:r>
            <a:rPr lang="zh-CN" altLang="en-US" sz="900" b="1" kern="1200" dirty="0" smtClean="0"/>
            <a:t>比较或非常</a:t>
          </a:r>
          <a:r>
            <a:rPr lang="zh-CN" sz="900" b="1" kern="1200" dirty="0" smtClean="0"/>
            <a:t>符合社会需求</a:t>
          </a:r>
          <a:endParaRPr lang="zh-CN" altLang="en-US" sz="900" b="1" kern="1200" dirty="0"/>
        </a:p>
      </dsp:txBody>
      <dsp:txXfrm>
        <a:off x="3894494" y="570"/>
        <a:ext cx="1212167" cy="1212167"/>
      </dsp:txXfrm>
    </dsp:sp>
    <dsp:sp modelId="{8231E6BE-8E4C-41EB-905A-D3D04AB57C34}">
      <dsp:nvSpPr>
        <dsp:cNvPr id="0" name=""/>
        <dsp:cNvSpPr/>
      </dsp:nvSpPr>
      <dsp:spPr>
        <a:xfrm>
          <a:off x="5715044" y="1817684"/>
          <a:ext cx="1212167" cy="121216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dirty="0" smtClean="0"/>
            <a:t>83%</a:t>
          </a:r>
          <a:r>
            <a:rPr lang="zh-CN" altLang="en-US" sz="900" b="1" kern="1200" dirty="0" smtClean="0"/>
            <a:t>左右</a:t>
          </a:r>
          <a:r>
            <a:rPr lang="zh-CN" sz="900" b="1" kern="1200" dirty="0" smtClean="0"/>
            <a:t>学生即将从事与专业学位相关工作</a:t>
          </a:r>
          <a:endParaRPr lang="zh-CN" altLang="en-US" sz="900" b="1" kern="1200" dirty="0"/>
        </a:p>
      </dsp:txBody>
      <dsp:txXfrm>
        <a:off x="5715044" y="1817684"/>
        <a:ext cx="1212167" cy="1212167"/>
      </dsp:txXfrm>
    </dsp:sp>
    <dsp:sp modelId="{349EFECE-9652-44B2-AF3B-DBE801643D4C}">
      <dsp:nvSpPr>
        <dsp:cNvPr id="0" name=""/>
        <dsp:cNvSpPr/>
      </dsp:nvSpPr>
      <dsp:spPr>
        <a:xfrm>
          <a:off x="3894494" y="3676762"/>
          <a:ext cx="1212167" cy="121216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dirty="0" smtClean="0"/>
            <a:t>80%</a:t>
          </a:r>
          <a:r>
            <a:rPr lang="zh-CN" sz="900" b="1" kern="1200" dirty="0" smtClean="0"/>
            <a:t>学生即将去企业就职</a:t>
          </a:r>
          <a:endParaRPr lang="zh-CN" altLang="en-US" sz="900" kern="1200" dirty="0"/>
        </a:p>
      </dsp:txBody>
      <dsp:txXfrm>
        <a:off x="3894494" y="3676762"/>
        <a:ext cx="1212167" cy="1212167"/>
      </dsp:txXfrm>
    </dsp:sp>
    <dsp:sp modelId="{527CCC05-08C4-4997-A0FF-8EC470D0F8ED}">
      <dsp:nvSpPr>
        <dsp:cNvPr id="0" name=""/>
        <dsp:cNvSpPr/>
      </dsp:nvSpPr>
      <dsp:spPr>
        <a:xfrm>
          <a:off x="2056398" y="1838666"/>
          <a:ext cx="1212167" cy="121216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zh-CN" sz="900" b="1" kern="1200" dirty="0" smtClean="0"/>
            <a:t>再给一次机会，还会就读本专业学位的学生约为</a:t>
          </a:r>
          <a:r>
            <a:rPr lang="en-US" sz="900" b="1" kern="1200" dirty="0" smtClean="0"/>
            <a:t>76%</a:t>
          </a:r>
          <a:endParaRPr lang="zh-CN" altLang="en-US" sz="900" kern="1200" dirty="0"/>
        </a:p>
      </dsp:txBody>
      <dsp:txXfrm>
        <a:off x="2056398" y="1838666"/>
        <a:ext cx="1212167" cy="1212167"/>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6386" name="页眉占位符 1"/>
          <p:cNvSpPr>
            <a:spLocks noGrp="1" noChangeArrowheads="1"/>
          </p:cNvSpPr>
          <p:nvPr>
            <p:ph type="hdr" sz="quarter" idx="4294967295"/>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b="0" smtClean="0"/>
            </a:lvl1pPr>
          </a:lstStyle>
          <a:p>
            <a:pPr>
              <a:defRPr/>
            </a:pPr>
            <a:endParaRPr lang="zh-CN" altLang="en-US"/>
          </a:p>
        </p:txBody>
      </p:sp>
      <p:sp>
        <p:nvSpPr>
          <p:cNvPr id="16387" name="日期占位符 2"/>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b="0" smtClean="0"/>
            </a:lvl1pPr>
          </a:lstStyle>
          <a:p>
            <a:pPr>
              <a:defRPr/>
            </a:pPr>
            <a:fld id="{B9B39CC5-709A-4A85-80DA-6433925D2443}" type="datetime1">
              <a:rPr lang="zh-CN" altLang="en-US"/>
              <a:pPr>
                <a:defRPr/>
              </a:pPr>
              <a:t>2014/12/24</a:t>
            </a:fld>
            <a:endParaRPr lang="zh-CN" altLang="en-US"/>
          </a:p>
        </p:txBody>
      </p:sp>
      <p:sp>
        <p:nvSpPr>
          <p:cNvPr id="237572" name="幻灯片图像占位符 3"/>
          <p:cNvSpPr>
            <a:spLocks noGrp="1" noRot="1" noChangeAspect="1" noChangeArrowheads="1"/>
          </p:cNvSpPr>
          <p:nvPr>
            <p:ph type="sldImg" idx="2"/>
          </p:nvPr>
        </p:nvSpPr>
        <p:spPr bwMode="auto">
          <a:xfrm>
            <a:off x="685800" y="685800"/>
            <a:ext cx="5486400" cy="3429000"/>
          </a:xfrm>
          <a:prstGeom prst="rect">
            <a:avLst/>
          </a:prstGeom>
          <a:noFill/>
          <a:ln w="9525">
            <a:noFill/>
            <a:miter lim="800000"/>
            <a:headEnd/>
            <a:tailEnd/>
          </a:ln>
        </p:spPr>
      </p:sp>
      <p:sp>
        <p:nvSpPr>
          <p:cNvPr id="16389" name="备注占位符 4"/>
          <p:cNvSpPr>
            <a:spLocks noGrp="1" noRot="1" noChangeAspect="1" noChangeArrowheads="1"/>
          </p:cNvSpPr>
          <p:nvPr/>
        </p:nvSpPr>
        <p:spPr bwMode="auto">
          <a:xfrm>
            <a:off x="685800" y="4343400"/>
            <a:ext cx="5486400" cy="4114800"/>
          </a:xfrm>
          <a:prstGeom prst="rect">
            <a:avLst/>
          </a:prstGeom>
          <a:noFill/>
          <a:ln w="9525">
            <a:noFill/>
            <a:miter lim="800000"/>
            <a:headEnd/>
            <a:tailEnd/>
          </a:ln>
        </p:spPr>
        <p:txBody>
          <a:bodyPr anchor="ctr"/>
          <a:lstStyle/>
          <a:p>
            <a:pPr eaLnBrk="0" hangingPunct="0">
              <a:spcBef>
                <a:spcPct val="30000"/>
              </a:spcBef>
              <a:defRPr/>
            </a:pPr>
            <a:r>
              <a:rPr lang="zh-CN" altLang="en-US" sz="1200" b="0"/>
              <a:t>单击此处编辑母版文本样式</a:t>
            </a:r>
            <a:endParaRPr lang="en-US" sz="1200" b="0"/>
          </a:p>
          <a:p>
            <a:pPr eaLnBrk="0" hangingPunct="0">
              <a:spcBef>
                <a:spcPct val="30000"/>
              </a:spcBef>
              <a:defRPr/>
            </a:pPr>
            <a:r>
              <a:rPr lang="zh-CN" altLang="en-US" sz="1200" b="0"/>
              <a:t>第二级</a:t>
            </a:r>
            <a:endParaRPr lang="en-US" sz="1200" b="0"/>
          </a:p>
          <a:p>
            <a:pPr eaLnBrk="0" hangingPunct="0">
              <a:spcBef>
                <a:spcPct val="30000"/>
              </a:spcBef>
              <a:defRPr/>
            </a:pPr>
            <a:r>
              <a:rPr lang="zh-CN" altLang="en-US" sz="1200" b="0"/>
              <a:t>第三级</a:t>
            </a:r>
            <a:endParaRPr lang="en-US" sz="1200" b="0"/>
          </a:p>
          <a:p>
            <a:pPr eaLnBrk="0" hangingPunct="0">
              <a:spcBef>
                <a:spcPct val="30000"/>
              </a:spcBef>
              <a:defRPr/>
            </a:pPr>
            <a:r>
              <a:rPr lang="zh-CN" altLang="en-US" sz="1200" b="0"/>
              <a:t>第四级</a:t>
            </a:r>
            <a:endParaRPr lang="en-US" sz="1200" b="0"/>
          </a:p>
          <a:p>
            <a:pPr eaLnBrk="0" hangingPunct="0">
              <a:spcBef>
                <a:spcPct val="30000"/>
              </a:spcBef>
              <a:defRPr/>
            </a:pPr>
            <a:r>
              <a:rPr lang="zh-CN" altLang="en-US" sz="1200" b="0"/>
              <a:t>第五级</a:t>
            </a:r>
          </a:p>
        </p:txBody>
      </p:sp>
      <p:sp>
        <p:nvSpPr>
          <p:cNvPr id="16390" name="页脚占位符 5"/>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b="0" smtClean="0"/>
            </a:lvl1pPr>
          </a:lstStyle>
          <a:p>
            <a:pPr>
              <a:defRPr/>
            </a:pPr>
            <a:endParaRPr lang="zh-CN" altLang="en-US"/>
          </a:p>
        </p:txBody>
      </p:sp>
      <p:sp>
        <p:nvSpPr>
          <p:cNvPr id="16391" name="灯片编号占位符 6"/>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b="0" smtClean="0"/>
            </a:lvl1pPr>
          </a:lstStyle>
          <a:p>
            <a:pPr>
              <a:defRPr/>
            </a:pPr>
            <a:fld id="{C81639B2-5D61-429B-914C-EE570367044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defTabSz="0"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1pPr>
    <a:lvl2pPr marL="457200" algn="l" defTabSz="0"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2pPr>
    <a:lvl3pPr marL="914400" algn="l" defTabSz="0"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3pPr>
    <a:lvl4pPr marL="1371600" algn="l" defTabSz="0"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4pPr>
    <a:lvl5pPr marL="1828800" algn="l" defTabSz="0"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81639B2-5D61-429B-914C-EE570367044F}" type="slidenum">
              <a:rPr lang="zh-CN" altLang="en-US" smtClean="0"/>
              <a:pPr>
                <a:defRPr/>
              </a:pPr>
              <a:t>16</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81639B2-5D61-429B-914C-EE570367044F}" type="slidenum">
              <a:rPr lang="zh-CN" altLang="en-US" smtClean="0"/>
              <a:pPr>
                <a:defRPr/>
              </a:pPr>
              <a:t>28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C6E7E6FC-9E96-460E-9248-F8A093434645}" type="datetime1">
              <a:rPr lang="zh-CN" altLang="en-US"/>
              <a:pPr>
                <a:defRPr/>
              </a:pPr>
              <a:t>2014/12/24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333D24C-9174-43AD-9FB2-95295556F873}"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7E967480-C070-438D-A57D-D3F5D0EC4170}" type="datetime1">
              <a:rPr lang="zh-CN" altLang="en-US"/>
              <a:pPr>
                <a:defRPr/>
              </a:pPr>
              <a:t>2014/12/24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5FFB9C9-3C93-42F1-8CB8-FBD786691F7F}"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973EA8E2-C1CC-433E-8915-F61466FECF8F}" type="datetime1">
              <a:rPr lang="zh-CN" altLang="en-US"/>
              <a:pPr>
                <a:defRPr/>
              </a:pPr>
              <a:t>2014/12/24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0CF3F95-7218-400B-A757-7D4046874C02}"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845E0BCD-2036-4AD4-89A8-A83F6CA0B03F}" type="datetime1">
              <a:rPr lang="zh-CN" altLang="en-US"/>
              <a:pPr>
                <a:defRPr/>
              </a:pPr>
              <a:t>2014/12/24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53C61BF0-76BC-4A7E-8627-359933C52B93}"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8608D51D-9CC3-47C8-ABAA-6632CBC5F643}" type="datetime1">
              <a:rPr lang="zh-CN" altLang="en-US"/>
              <a:pPr>
                <a:defRPr/>
              </a:pPr>
              <a:t>2014/12/24</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944F9B98-9A93-44DD-9357-F9150114996A}"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97090AD0-298A-4091-8433-7F4C6FDF5400}" type="datetime1">
              <a:rPr lang="zh-CN" altLang="en-US"/>
              <a:pPr>
                <a:defRPr/>
              </a:pPr>
              <a:t>2014/12/24</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A00F1A09-C8D4-493A-9C89-6B90FED27D26}"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C146ACD-99EB-427C-B084-F64E2325846B}" type="datetime1">
              <a:rPr lang="zh-CN" altLang="en-US"/>
              <a:pPr>
                <a:defRPr/>
              </a:pPr>
              <a:t>2014/12/24</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5A2B8597-589F-4C11-A226-12B8A7DA4E18}"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A9246C9E-95B1-4585-99FE-F185DAA669B1}" type="datetime1">
              <a:rPr lang="zh-CN" altLang="en-US"/>
              <a:pPr>
                <a:defRPr/>
              </a:pPr>
              <a:t>2014/12/24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1BFF9241-38C2-4AB8-9E8A-7711BDFEC4F8}"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AC180AAF-B8D6-45EF-9092-AE316AEEE493}" type="datetime1">
              <a:rPr lang="zh-CN" altLang="en-US"/>
              <a:pPr>
                <a:defRPr/>
              </a:pPr>
              <a:t>2014/12/24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AD8E6DE6-17B0-45CF-AC50-8051D101458A}"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68AD560-6745-474A-8EE6-8D78D3F6C701}" type="datetime1">
              <a:rPr lang="zh-CN" altLang="en-US"/>
              <a:pPr>
                <a:defRPr/>
              </a:pPr>
              <a:t>2014/12/24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5526CBD-1E48-4A27-81C1-1DB0048671A3}"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165088C6-5532-4C5B-ADD4-015FF229330B}" type="datetime1">
              <a:rPr lang="zh-CN" altLang="en-US"/>
              <a:pPr>
                <a:defRPr/>
              </a:pPr>
              <a:t>2014/12/24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2EF6606-3A9F-40E5-9F73-633B33BC4283}"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C85CF2B6-5277-43D9-B79F-02160021FCCB}"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692F2054-D638-4DD3-98D5-A1893CF6F0C2}"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326169E1-27B5-4F1B-8523-26786A03FD0C}"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1573C9A1-AC07-45B5-8CD4-D24895B9792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11A703D5-9338-4E9C-BD24-B2CB6CBDA288}"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57523E97-B9BA-4FA4-B7A6-3F1F4A0A2727}"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7FEBCBCC-4708-4EC3-AF3F-2050C298DB2D}"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0B4303CD-A1DF-4E77-AB98-395416907CC8}"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FD944C25-F54C-453A-92BB-5F8DC48B229C}"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6C9F596E-A369-4C88-A67C-2A8A5C294653}"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AF0943A5-E145-42D2-9F31-475E67B23078}"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FE4D7F92-BAE8-4B41-A618-52BCDA192E87}"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9BADF101-9A81-414E-BFC2-B4259295508F}"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C9FC261E-4ABC-404B-8396-A29D7FA5B221}"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C27AF6B3-DE72-4AD7-8E8E-99633AA95A53}"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85B4E329-7E26-4244-BC8E-CFF57B079AA4}"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31822160-F3AD-481B-8EE9-CF21B9DBE8E1}"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29D200B8-837F-4FF5-94D9-AA81032B775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4BD54E62-5878-4DD1-82A5-9CFE62B143BC}"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FD189B33-8C87-45DE-93EE-A5F429A08F3D}"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CB9228C3-68E3-4B49-941C-98AA08AF3CCF}"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61E03585-DA68-4B75-A42C-D9C316F31D39}"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D5329E28-C126-4A90-97E8-B24C979BB56A}"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5A076E4E-EEA8-4561-AD73-455172AEA402}"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A5F227B9-38F9-48BF-8FD3-0F813729A3AF}"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26C2E079-6AD3-4FF7-8119-6A4CDAE060A1}"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3C7A9877-6166-4E55-97C1-EFAF3CB0B7E1}"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B3F6983A-6E42-4121-8AD7-7F506B58151E}"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27B57DE3-68DB-4F84-A98A-CD0F79168E33}"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8EA90812-1D2B-4D2F-A1D2-86FC64B8ACD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AEA173D4-D6EC-498D-B617-F9D33DBDA32A}"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20B83209-212E-4E35-8EDC-BACC497811D7}"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B1F85CDB-1AA5-4D30-AFC3-A2D46B4BCE51}"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0F19D608-356C-4FE6-B1BF-5EDA9E52A63C}"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D4176907-DC68-46A8-AF65-9E904E06EFD8}"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C87BEAA5-8B1C-4F55-989A-2590966EAA67}"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13C7675C-021C-4E37-A870-2D57F8E7A4AD}"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14225722-C3E3-46DE-955C-5B63BCBB02B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97FBB035-725D-4B5D-BCB1-8260B063B502}"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09DCF1E4-B188-4AC3-B29E-1E0559171E6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000A4363-2245-4D03-B515-4B66A980DDA7}"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F7F42F1C-E197-4CCE-8EF2-4CA04430B68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217E1F09-6966-4727-9945-9E80854B7B35}"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C9A396FB-F0D0-4DAD-8D48-E2FC987C771D}"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18174E88-68C1-4DC3-9156-42A4FDAB18FC}"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7C2B6217-D0BD-4418-B78A-63FBAA6C22F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0F7339AC-76BF-4ABA-8E9A-CFEB301629F2}"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286538BF-E5D4-4E81-9E01-2183CEDB2714}"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7EA3256C-0605-4302-9FEB-55C6F66080FB}"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238C9871-CA8D-4992-BFE9-FF7A2B863742}"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82244F51-2C5B-4CEC-9C9E-9E6F32693414}"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D8B78223-81E4-4CCF-95F5-F953D7188AA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82737BA5-E0B1-4FB5-89CD-F1FFD97B493E}"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E0D2A8BA-6A73-4305-85F8-6895C9D7F48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D14A3360-1234-47E8-A35E-8797738B356E}"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2BA2374B-FC71-4049-BD5B-A61DFD0908C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2B94F290-05ED-433F-8503-57A3AD2F8C1A}"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32FC8989-2F5C-4EC7-A954-4E0EAE2E43AC}"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2B1DD8E3-62AB-4D14-AE26-5411D93EBD46}"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137EE34B-1705-4BB3-8101-C743A593BD99}"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2AAC6DBB-F37C-4A28-8F24-1ABEEC4421E6}"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97ADC891-E1AF-4462-903E-8C6ADDCC6551}"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DB63BD25-BF5D-45CE-A070-4B67AB4F7E55}"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6487091C-0FAD-4367-AE51-207250FCAFB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A8A52569-463C-4DE0-BF35-9DBAC6EE3C16}"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AAF6AF11-198A-4ED7-8D3A-DA91E26311D8}"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2861532F-874C-4479-9DA7-A0484CDAD1E2}"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0E875BA5-FE57-40F5-B94D-93C197F213DA}"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C2848402-A056-41BC-97CF-8F7FF31FC67D}"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4D0A6405-3248-4B79-8D0A-8B416B88524C}"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B5F210CE-3E72-4A7E-8B24-0D9C80570478}"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8F8C070D-3872-4DB1-852E-A7C431BB13A7}"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026920EB-EFD7-4BCD-8BE7-BA0235263081}"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79315605-FD4C-4A58-9026-E6E1104E87FA}"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1FB3504E-2AA4-459B-8019-EEEAAF01485B}"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92570824-88E5-4452-A811-3F8AB856A367}"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BE606945-A651-4207-8A73-666447DFC8E2}"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F5B9F72A-8501-4A99-96B6-F79E18EBDA8B}"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687C2849-5E0E-4025-AB6A-2487F44A3983}"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463D5F5F-6E98-4AFC-934B-6A8A6093BA4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58944ADC-7CFC-48E2-83C3-EAE5B078DA13}"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A96C89F9-2DC3-409B-91D6-85ED64EE1869}"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039C813C-0BB8-40E7-BB39-6F10001F1B90}"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2586A2C6-494A-41F1-B5FC-C6A69E147C33}"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719408CF-ED50-4A51-AA5B-8C181A199CF8}"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9FE899B2-AD85-4C2E-8508-A4CE977437C8}"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320D3135-F7E9-468C-9516-13956D131FAA}"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6ACED1D4-4CC4-4B74-A44E-DB95FCED0174}"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24FC76FB-4F50-4175-9E18-EA6274AA9DA4}"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DABFCC8F-710B-44E7-BA3D-CB96CDCA4D5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B7858C4C-9D17-4E9C-88E4-111A10189430}"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F744270E-A128-4E93-A0F5-A70E72D7C99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58C238B0-C75D-49AF-8D99-D0844E2DFA87}"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623FB6E8-69FF-4B2F-9BD6-0B7C33EFB6BE}"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39EF46C3-B0AF-4C24-8956-B0C6D6BD1AA4}"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348670BC-3830-40DA-991F-A411101B4093}"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1961B16C-02FA-4A18-97B0-24275104C26F}"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2765BC26-0FCE-42DD-AA35-7ACFC80DBA74}"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D2789E2A-B7CF-4500-892A-BAFF5000E94E}"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6FF518EE-566C-42BE-9CF8-79C30C88C911}"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5AC5DE67-501E-4A06-8267-33B4764701A0}"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D541D8F8-BCF8-4585-876F-B4CA9D3C5D1A}"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D1AC318A-CA64-40C9-BE28-2431544F35B0}"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EF0A0C55-DD91-4A0A-97D3-2ADEB4982824}"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6AC83AF4-DC5A-4D82-9FAF-F716EBE71485}"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C59F8448-9693-43AF-8ECD-78E24E266217}"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BDED6036-3966-497B-A415-C291D4737F9C}"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8A9DCD82-B3AB-4C1F-BADD-7A8F23614668}"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088294A5-A412-4D72-A93C-1A4E00C0C5A5}"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06D8015D-94E6-4BC9-B5F8-FD25991AED55}"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FE721DAF-637C-411A-A1AD-F6A3322B3D7D}"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F44B6E41-36DF-4705-B486-F1CD8F815489}"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5ED568F7-647C-4A32-A601-9DB3C7F537AC}"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25F15DC0-3F2B-439F-B3AC-835406309EDE}"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24D33E70-7FFA-45F3-B4ED-950C3D30556F}"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E6616F2A-83B2-4EB4-BBCA-A30362969013}"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3C4814EF-3A5C-4EFC-851C-DCCB5AC4DAEC}"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7817CAD9-31AE-40B2-A030-F1702EF592F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DAC8F0BD-27BF-41F3-B987-BB875CBCE8AC}"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095E51C1-960C-437D-B11D-760C7B6BB522}"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70C06C57-B89C-4E19-8B26-7710689E4D2B}"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A1DF6F60-4AFE-4CD9-9D83-D79C9C1780AC}"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3135C7EF-3CF7-4000-A88A-E81371CE7A32}"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9B6EFC6F-B948-4B9B-81AC-4080D887F8B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4802F7D9-1176-476D-9323-819E08DE9A4E}"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ABC5791E-4558-48B9-ABB1-723ECC058D3C}"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00DFF92D-6EE6-41D7-88F4-DC05835B03A9}"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521C96AB-F643-4308-907D-6C2793E6286B}"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FB44398B-D58E-4B77-8940-75D969BAED74}"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1E995361-1426-47BE-A57F-C394ED08EB7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1725E24C-2B48-42E8-B264-953573219AEA}"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86BE3CA8-09C3-4D7A-A6D8-AED8CDC7DAAD}"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0038A73F-163B-4F37-A355-80D59A02901E}"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D3B4C836-AC58-452F-B0A0-054A44EE8BB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836B661A-16B0-4C35-8D63-CFEABF0F329B}"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55245B14-64AB-4D02-AD8C-14BD239275F3}"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01FBA876-1C8B-4FA2-B5ED-6B05E9B144C3}"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343EDD56-03C9-4BEF-8148-701E0B85402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2A5B18EC-19AA-40EE-963E-8C080966958B}"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D79FFB53-4FD2-412C-A5F7-C43A0BCCBD5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D271D6CA-945A-4629-96AE-005E81242C69}"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C57F961F-15B6-40FD-A23A-652762A52575}"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40A0F340-514B-4423-B537-131389FE4FE7}"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6AF8236A-1CD2-42B0-A913-57EAC94AC77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8382BA84-CC71-458A-BD2D-4C90C1F897DD}"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2DE000A8-E77F-47B7-ABC0-7614C63F13DC}"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66EFCC76-0A82-4C3B-BDB5-2344817BE780}"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06B30A6E-0182-4589-BC46-CC25619F25E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B2ADDACF-D5F0-4EA1-A7BA-B6125C0DE2A2}"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F1AF6B11-B23B-4F33-B25B-618B3980E2F5}"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E8F9E7C6-055D-42F4-8E80-90FC63F8EC47}"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05F5146E-6899-4E23-8385-2A2681132C38}"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29153CA8-B65E-4E0F-9C87-264540CFFE50}"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7BEEAE2A-1C52-484A-B719-88741CAE8631}"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4AA06F5F-2E7C-4245-9B52-4D581A6A2D3D}"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FD7466AB-5C43-4156-8AB8-08EC331B2B1C}"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33009E86-CAFD-4B94-89A9-87259A525EA6}"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696FD3C1-D8DE-4E5D-8191-C19435BAD719}"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9E0EBDC4-B87D-4C72-B776-C831EE9C3244}"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1A28625B-DB47-4B0F-802E-9F1DB8CF97B8}"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D5904908-C74F-4E24-823C-F799FDB587BE}"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46F17451-ED1B-409E-A787-81DB6589B3B9}"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16393D81-8477-491A-9237-2DF090F04977}"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D00E85B9-EABD-44F8-862F-C65D0845861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7AB9A05A-BE50-46E6-BC7C-E7B2BC116B28}"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663886BD-7D16-4EFF-AB7B-63B71772623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1A8CADE0-E5AE-462F-BE61-FC1A95724E79}"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07F3AD63-B9E5-46E1-B160-8DE821EAAFA1}"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24465271-5B38-4EE5-99FE-4C97B17862A1}"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5FEC0BF7-9A59-4631-942D-672FDFA10D3E}"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0F31E3B4-6B8B-47B3-8A9E-3C0F1EC4FBA1}"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1582090B-47B5-4AE7-8019-5D51D076006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DF413AA2-B967-415E-B37B-3955222ACE79}"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103E8BEF-FFA6-4CA6-A182-E6878CF88B72}"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E5633925-37DE-47D0-A53D-45535F97F938}"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180C5EAA-78CE-4E17-9BE1-13DDF856F267}"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E35B10D8-02F9-4537-B2E1-682E6E734761}"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0C481A90-81CC-43A2-931E-B1A9120BFFF3}"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4A56E190-B04A-4992-937A-772049AADA17}"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3CA9EB27-1EEE-4C30-9EC5-127EF9745CE3}"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33ECBBF7-F573-45A2-91D6-0CAA122F9392}"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CBE80E59-9FC3-43C4-94AA-25190328636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FBE61AEF-93ED-4DA7-9C2A-3AB3549F58CD}"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3F26240D-CB27-4ADF-A7E9-6A678C7F3981}"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BE11ADC1-182B-44FD-94ED-B5E8E0A65792}"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4C6BE71C-A2C8-487D-ACF4-28561A2F989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E1806E12-0F2B-4FF3-86C1-67A0966B5C59}"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B2EFE5E4-D693-4109-9831-425DE180B8DD}"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BA651701-F9B7-454E-8209-187E0585653E}"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2C96BC0A-AF58-4FA3-8425-9E5984C36B1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B685E1E2-E3FF-4BF6-9357-837A333B80B0}"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6266880D-9BD2-454D-A19E-7CF46AF7CFC2}"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14DEB06F-5C88-4427-BBBE-A7F6DE7931D5}"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590E90CE-3C52-4C8F-974F-B2C9C2BD15DE}"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5B8C5AE5-29DD-42EB-867C-117769FFFBE2}"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A6274E44-E6B1-4F6A-B5A2-74FBAC9473BD}"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5B678E30-43B1-429B-8AC4-884897AD82A1}"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D43886D3-0FC1-4E09-91E6-8BF6862B4152}"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9C9B24B0-2F2B-4BB2-909F-9F865E4AA401}"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CCA74F6E-BE0A-4368-A8E0-FC16439C75ED}"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6D3ED9B4-03F3-41E1-8F0D-50F67FCCC7BD}"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54EA232D-B605-40B3-AB1E-6C7B82EB991E}"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B7E98467-0872-4636-BF84-FA85CF67EB85}"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EFC70799-454F-4AD7-BBFF-95F44CC9E63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F2CD18D6-AAEF-48E7-B016-C014C8CADE4D}"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26C69F12-A351-4214-9087-75C349709A01}"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A0AB997F-7588-4180-8FE1-6E999258988C}"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E393702D-C3C8-4F22-9089-3882BD04413B}"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19005700-12FE-4E3E-9CAA-6F6B0544BB92}"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1A16A195-91F1-4802-902C-EEF23BD56898}"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3802963B-5DAD-442C-9FD8-133DC658FCA6}"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7AB67EDD-7551-4879-822F-0D26938FA68B}"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9AB90274-C552-4C91-A3BA-0F066166B57D}"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1BB4CB03-4127-44EC-8151-FFA719F0F317}"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EE821F57-DD9E-4A9A-ABC6-7B7A644D56EC}"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75B900BD-DDF5-41F0-8DF2-ED66B7708F95}"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24FA8B18-4112-4F82-9C30-6D605A839930}"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02602D1F-1A70-420F-874D-FC57DB544B1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FF86B4D9-1E1D-4A4C-BF3C-46676401D3ED}"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27A26C14-BB5D-40FC-ACBD-BD71EAD27F09}"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190091E8-7F12-41EC-9EBC-4DEE67B7D4A4}"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C32BC79A-86CE-42D8-A07C-91AA84694D2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F23F0ACE-7AE8-4A1F-AC94-C2F3A282C000}"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B5AC374F-8D4C-4B9B-AC16-D302A60C31BA}"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smtClean="0"/>
            </a:lvl1pPr>
          </a:lstStyle>
          <a:p>
            <a:pPr>
              <a:defRPr/>
            </a:pPr>
            <a:fld id="{B73D1A7B-1F95-4904-819A-3C3A9265C386}"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7C0333DA-0F12-4EEE-AE12-80809D94033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smtClean="0"/>
            </a:lvl1pPr>
          </a:lstStyle>
          <a:p>
            <a:pPr>
              <a:defRPr/>
            </a:pPr>
            <a:fld id="{E904EB43-96CB-46BC-97D9-967AD110149F}"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15107648-7DFB-4706-96FD-32E08FD9BFA9}"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smtClean="0"/>
            </a:lvl1pPr>
          </a:lstStyle>
          <a:p>
            <a:pPr>
              <a:defRPr/>
            </a:pPr>
            <a:fld id="{F75369D4-FE45-4046-BCE2-476B1E402EBA}" type="datetime1">
              <a:rPr lang="zh-CN" altLang="en-US"/>
              <a:pPr>
                <a:defRPr/>
              </a:pPr>
              <a:t>2014/12/24</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smtClean="0"/>
            </a:lvl1pPr>
          </a:lstStyle>
          <a:p>
            <a:pPr>
              <a:defRPr/>
            </a:pPr>
            <a:endParaRPr lang="zh-CN" altLang="en-US"/>
          </a:p>
        </p:txBody>
      </p:sp>
      <p:sp>
        <p:nvSpPr>
          <p:cNvPr id="9" name="灯片编号占位符 8"/>
          <p:cNvSpPr>
            <a:spLocks noGrp="1"/>
          </p:cNvSpPr>
          <p:nvPr>
            <p:ph type="sldNum" sz="quarter" idx="12"/>
          </p:nvPr>
        </p:nvSpPr>
        <p:spPr/>
        <p:txBody>
          <a:bodyPr/>
          <a:lstStyle>
            <a:lvl1pPr>
              <a:defRPr smtClean="0"/>
            </a:lvl1pPr>
          </a:lstStyle>
          <a:p>
            <a:pPr>
              <a:defRPr/>
            </a:pPr>
            <a:fld id="{51FCB4C9-D8B3-44CA-B7A6-70D30E3DB6AA}"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4FDDC7BF-CE37-414A-9E5E-FCAB2D6BD3B0}" type="datetime1">
              <a:rPr lang="zh-CN" altLang="en-US"/>
              <a:pPr>
                <a:defRPr/>
              </a:pPr>
              <a:t>2014/12/24</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en-US"/>
          </a:p>
        </p:txBody>
      </p:sp>
      <p:sp>
        <p:nvSpPr>
          <p:cNvPr id="5" name="灯片编号占位符 4"/>
          <p:cNvSpPr>
            <a:spLocks noGrp="1"/>
          </p:cNvSpPr>
          <p:nvPr>
            <p:ph type="sldNum" sz="quarter" idx="12"/>
          </p:nvPr>
        </p:nvSpPr>
        <p:spPr/>
        <p:txBody>
          <a:bodyPr/>
          <a:lstStyle>
            <a:lvl1pPr>
              <a:defRPr smtClean="0"/>
            </a:lvl1pPr>
          </a:lstStyle>
          <a:p>
            <a:pPr>
              <a:defRPr/>
            </a:pPr>
            <a:fld id="{32600617-3878-4422-A6D4-98C749B10EF4}"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smtClean="0"/>
            </a:lvl1pPr>
          </a:lstStyle>
          <a:p>
            <a:pPr>
              <a:defRPr/>
            </a:pPr>
            <a:fld id="{918B414F-F0AB-4761-91C2-8287BFDD2312}" type="datetime1">
              <a:rPr lang="zh-CN" altLang="en-US"/>
              <a:pPr>
                <a:defRPr/>
              </a:pPr>
              <a:t>2014/12/24</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smtClean="0"/>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EE470A28-C392-4EF3-A67E-96C21F7AE533}"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EDC2FFA4-34C3-4CA9-89F2-C7C5B6FBEFCD}"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83C66A8B-298A-4B9D-9CAD-53CEAD057C42}"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smtClean="0"/>
            </a:lvl1pPr>
          </a:lstStyle>
          <a:p>
            <a:pPr>
              <a:defRPr/>
            </a:pPr>
            <a:fld id="{74F76C07-84F7-4071-9665-8227A4EAF70F}" type="datetime1">
              <a:rPr lang="zh-CN" altLang="en-US"/>
              <a:pPr>
                <a:defRPr/>
              </a:pPr>
              <a:t>2014/12/24</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smtClean="0"/>
            </a:lvl1pPr>
          </a:lstStyle>
          <a:p>
            <a:pPr>
              <a:defRPr/>
            </a:pPr>
            <a:endParaRPr lang="zh-CN" altLang="en-US"/>
          </a:p>
        </p:txBody>
      </p:sp>
      <p:sp>
        <p:nvSpPr>
          <p:cNvPr id="7" name="灯片编号占位符 6"/>
          <p:cNvSpPr>
            <a:spLocks noGrp="1"/>
          </p:cNvSpPr>
          <p:nvPr>
            <p:ph type="sldNum" sz="quarter" idx="12"/>
          </p:nvPr>
        </p:nvSpPr>
        <p:spPr/>
        <p:txBody>
          <a:bodyPr/>
          <a:lstStyle>
            <a:lvl1pPr>
              <a:defRPr smtClean="0"/>
            </a:lvl1pPr>
          </a:lstStyle>
          <a:p>
            <a:pPr>
              <a:defRPr/>
            </a:pPr>
            <a:fld id="{62851DEC-054D-46EA-A7DB-3E1AED911D89}"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04B13727-C9D8-4334-BDF7-9FE071E011D6}"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8A1F99FF-107D-4546-A0E8-B04CE01C6E22}"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smtClean="0"/>
            </a:lvl1pPr>
          </a:lstStyle>
          <a:p>
            <a:pPr>
              <a:defRPr/>
            </a:pPr>
            <a:fld id="{AD61E7BA-BF04-4A90-BFD9-3ABD071EAE3D}" type="datetime1">
              <a:rPr lang="zh-CN" altLang="en-US"/>
              <a:pPr>
                <a:defRPr/>
              </a:pPr>
              <a:t>2014/12/24</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smtClean="0"/>
            </a:lvl1pPr>
          </a:lstStyle>
          <a:p>
            <a:pPr>
              <a:defRPr/>
            </a:pPr>
            <a:endParaRPr lang="zh-CN" altLang="en-US"/>
          </a:p>
        </p:txBody>
      </p:sp>
      <p:sp>
        <p:nvSpPr>
          <p:cNvPr id="6" name="灯片编号占位符 5"/>
          <p:cNvSpPr>
            <a:spLocks noGrp="1"/>
          </p:cNvSpPr>
          <p:nvPr>
            <p:ph type="sldNum" sz="quarter" idx="12"/>
          </p:nvPr>
        </p:nvSpPr>
        <p:spPr/>
        <p:txBody>
          <a:bodyPr/>
          <a:lstStyle>
            <a:lvl1pPr>
              <a:defRPr smtClean="0"/>
            </a:lvl1pPr>
          </a:lstStyle>
          <a:p>
            <a:pPr>
              <a:defRPr/>
            </a:pPr>
            <a:fld id="{B82128B5-5AE5-47AB-A746-51B5FCC1A9E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Franklin Gothic Medium"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image" Target="../media/image3.png"/><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1027"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1028" name="日期占位符 3"/>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5C737FA2-182E-4473-8C86-A16BB13D730E}" type="datetime1">
              <a:rPr lang="zh-CN" altLang="en-US"/>
              <a:pPr>
                <a:defRPr/>
              </a:pPr>
              <a:t>2014/12/24</a:t>
            </a:fld>
            <a:endParaRPr lang="zh-CN" altLang="en-US"/>
          </a:p>
        </p:txBody>
      </p:sp>
      <p:sp>
        <p:nvSpPr>
          <p:cNvPr id="1029" name="页脚占位符 4"/>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D9F32C92-190A-4C4C-B999-5987B6886E3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222" r:id="rId1"/>
    <p:sldLayoutId id="2147484223" r:id="rId2"/>
    <p:sldLayoutId id="2147484224" r:id="rId3"/>
    <p:sldLayoutId id="2147484225" r:id="rId4"/>
    <p:sldLayoutId id="2147484226" r:id="rId5"/>
    <p:sldLayoutId id="2147484227" r:id="rId6"/>
    <p:sldLayoutId id="2147484228" r:id="rId7"/>
    <p:sldLayoutId id="2147484229" r:id="rId8"/>
    <p:sldLayoutId id="2147484230" r:id="rId9"/>
    <p:sldLayoutId id="2147484231" r:id="rId10"/>
    <p:sldLayoutId id="2147484232"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2051"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2052" name="日期占位符 3"/>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EFDBE564-C346-4674-B184-92398536B352}" type="datetime1">
              <a:rPr lang="zh-CN" altLang="en-US"/>
              <a:pPr>
                <a:defRPr/>
              </a:pPr>
              <a:t>2014/12/24</a:t>
            </a:fld>
            <a:endParaRPr lang="zh-CN" altLang="en-US"/>
          </a:p>
        </p:txBody>
      </p:sp>
      <p:sp>
        <p:nvSpPr>
          <p:cNvPr id="2053" name="页脚占位符 4"/>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2054" name="灯片编号占位符 5"/>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F263F94E-2ED0-46A1-88BC-5ACF04219C3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4099"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4100" name="日期占位符 3"/>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5996C166-0320-4FFD-87C9-B04EFADDD3E6}" type="datetime1">
              <a:rPr lang="zh-CN" altLang="en-US"/>
              <a:pPr>
                <a:defRPr/>
              </a:pPr>
              <a:t>2014/12/24</a:t>
            </a:fld>
            <a:endParaRPr lang="zh-CN" altLang="en-US"/>
          </a:p>
        </p:txBody>
      </p:sp>
      <p:sp>
        <p:nvSpPr>
          <p:cNvPr id="4101" name="页脚占位符 4"/>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4102" name="灯片编号占位符 5"/>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4FE0636E-0D7D-4338-8CC0-946A2E4685E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5123"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5124" name="日期占位符 4"/>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C3988E0E-69D7-4ECE-B67C-FB8A1F402DA9}" type="datetime1">
              <a:rPr lang="zh-CN" altLang="en-US"/>
              <a:pPr>
                <a:defRPr/>
              </a:pPr>
              <a:t>2014/12/24</a:t>
            </a:fld>
            <a:endParaRPr lang="zh-CN" altLang="en-US"/>
          </a:p>
        </p:txBody>
      </p:sp>
      <p:sp>
        <p:nvSpPr>
          <p:cNvPr id="5125" name="页脚占位符 5"/>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5126" name="灯片编号占位符 6"/>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38F34BDA-DDB9-499A-B172-139B6BE78E2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6147"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6148" name="日期占位符 6"/>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A5BC5D81-B9FA-4272-9FCD-59949FED16C0}" type="datetime1">
              <a:rPr lang="zh-CN" altLang="en-US"/>
              <a:pPr>
                <a:defRPr/>
              </a:pPr>
              <a:t>2014/12/24</a:t>
            </a:fld>
            <a:endParaRPr lang="zh-CN" altLang="en-US"/>
          </a:p>
        </p:txBody>
      </p:sp>
      <p:sp>
        <p:nvSpPr>
          <p:cNvPr id="6149" name="页脚占位符 7"/>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6150" name="灯片编号占位符 8"/>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C35BFC5F-FA62-4C73-8949-54C8B671A80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299" r:id="rId1"/>
    <p:sldLayoutId id="2147484300" r:id="rId2"/>
    <p:sldLayoutId id="2147484301" r:id="rId3"/>
    <p:sldLayoutId id="2147484302" r:id="rId4"/>
    <p:sldLayoutId id="2147484303" r:id="rId5"/>
    <p:sldLayoutId id="2147484304" r:id="rId6"/>
    <p:sldLayoutId id="2147484305" r:id="rId7"/>
    <p:sldLayoutId id="2147484306" r:id="rId8"/>
    <p:sldLayoutId id="2147484307" r:id="rId9"/>
    <p:sldLayoutId id="2147484308" r:id="rId10"/>
    <p:sldLayoutId id="2147484309"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170"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7171"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7172" name="日期占位符 2"/>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C0FDE8E7-E612-4180-A2C9-641F0E7CD6F6}" type="datetime1">
              <a:rPr lang="zh-CN" altLang="en-US"/>
              <a:pPr>
                <a:defRPr/>
              </a:pPr>
              <a:t>2014/12/24</a:t>
            </a:fld>
            <a:endParaRPr lang="zh-CN" altLang="en-US"/>
          </a:p>
        </p:txBody>
      </p:sp>
      <p:sp>
        <p:nvSpPr>
          <p:cNvPr id="7173" name="页脚占位符 3"/>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7174" name="灯片编号占位符 4"/>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A5ABA203-6EB8-47B7-8EE0-1740F6E0B74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310" r:id="rId1"/>
    <p:sldLayoutId id="2147484311" r:id="rId2"/>
    <p:sldLayoutId id="2147484312" r:id="rId3"/>
    <p:sldLayoutId id="2147484313" r:id="rId4"/>
    <p:sldLayoutId id="2147484314" r:id="rId5"/>
    <p:sldLayoutId id="2147484315" r:id="rId6"/>
    <p:sldLayoutId id="2147484316" r:id="rId7"/>
    <p:sldLayoutId id="2147484317" r:id="rId8"/>
    <p:sldLayoutId id="2147484318" r:id="rId9"/>
    <p:sldLayoutId id="2147484319" r:id="rId10"/>
    <p:sldLayoutId id="2147484320"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8195"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8196" name="日期占位符 1"/>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DD98A7EF-1985-4A28-957B-53732FB2D486}" type="datetime1">
              <a:rPr lang="zh-CN" altLang="en-US"/>
              <a:pPr>
                <a:defRPr/>
              </a:pPr>
              <a:t>2014/12/24</a:t>
            </a:fld>
            <a:endParaRPr lang="zh-CN" altLang="en-US"/>
          </a:p>
        </p:txBody>
      </p:sp>
      <p:sp>
        <p:nvSpPr>
          <p:cNvPr id="8197" name="页脚占位符 2"/>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8198" name="灯片编号占位符 3"/>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14D780F5-A966-4EA9-80CC-2C8E3D0B599B}"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9218"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9219"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9220" name="日期占位符 4"/>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F2089159-7941-4CB0-B301-18FDCC8B5CC8}" type="datetime1">
              <a:rPr lang="zh-CN" altLang="en-US"/>
              <a:pPr>
                <a:defRPr/>
              </a:pPr>
              <a:t>2014/12/24</a:t>
            </a:fld>
            <a:endParaRPr lang="zh-CN" altLang="en-US"/>
          </a:p>
        </p:txBody>
      </p:sp>
      <p:sp>
        <p:nvSpPr>
          <p:cNvPr id="9221" name="页脚占位符 5"/>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9222" name="灯片编号占位符 6"/>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677A3BAB-4B8C-4E57-AD14-AE81CCE4B76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332" r:id="rId1"/>
    <p:sldLayoutId id="2147484333" r:id="rId2"/>
    <p:sldLayoutId id="2147484334" r:id="rId3"/>
    <p:sldLayoutId id="2147484335" r:id="rId4"/>
    <p:sldLayoutId id="2147484336" r:id="rId5"/>
    <p:sldLayoutId id="2147484337" r:id="rId6"/>
    <p:sldLayoutId id="2147484338" r:id="rId7"/>
    <p:sldLayoutId id="2147484339" r:id="rId8"/>
    <p:sldLayoutId id="2147484340" r:id="rId9"/>
    <p:sldLayoutId id="2147484341" r:id="rId10"/>
    <p:sldLayoutId id="2147484342"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42"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10243"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10244" name="日期占位符 4"/>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486E54A0-7656-406A-8CFE-E3BC5CCE2981}" type="datetime1">
              <a:rPr lang="zh-CN" altLang="en-US"/>
              <a:pPr>
                <a:defRPr/>
              </a:pPr>
              <a:t>2014/12/24</a:t>
            </a:fld>
            <a:endParaRPr lang="zh-CN" altLang="en-US"/>
          </a:p>
        </p:txBody>
      </p:sp>
      <p:sp>
        <p:nvSpPr>
          <p:cNvPr id="10245" name="页脚占位符 5"/>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10246" name="灯片编号占位符 6"/>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1FF3B578-48C3-4721-A488-44B539F4537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1266"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11267"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11268" name="日期占位符 3"/>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FD3B8070-C112-4AD4-B1C5-AB42C6ACA8CB}" type="datetime1">
              <a:rPr lang="zh-CN" altLang="en-US"/>
              <a:pPr>
                <a:defRPr/>
              </a:pPr>
              <a:t>2014/12/24</a:t>
            </a:fld>
            <a:endParaRPr lang="zh-CN" altLang="en-US"/>
          </a:p>
        </p:txBody>
      </p:sp>
      <p:sp>
        <p:nvSpPr>
          <p:cNvPr id="11269" name="页脚占位符 4"/>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11270" name="灯片编号占位符 5"/>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202F9C70-F20F-4068-A6D1-04CE524B16E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12291"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12292" name="日期占位符 3"/>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5CA3ACBA-4D84-43F3-A008-4393ACDC2919}" type="datetime1">
              <a:rPr lang="zh-CN" altLang="en-US"/>
              <a:pPr>
                <a:defRPr/>
              </a:pPr>
              <a:t>2014/12/24</a:t>
            </a:fld>
            <a:endParaRPr lang="zh-CN" altLang="en-US"/>
          </a:p>
        </p:txBody>
      </p:sp>
      <p:sp>
        <p:nvSpPr>
          <p:cNvPr id="12293" name="页脚占位符 4"/>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12294" name="灯片编号占位符 5"/>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C4953A87-310D-41E6-AE39-7EBC4687239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3314"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13315"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
        <p:nvSpPr>
          <p:cNvPr id="13316" name="日期占位符 2"/>
          <p:cNvSpPr>
            <a:spLocks noGrp="1" noChangeArrowheads="1"/>
          </p:cNvSpPr>
          <p:nvPr>
            <p:ph type="dt" sz="half" idx="2"/>
          </p:nvPr>
        </p:nvSpPr>
        <p:spPr bwMode="auto">
          <a:xfrm>
            <a:off x="457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b="0" smtClean="0">
                <a:solidFill>
                  <a:srgbClr val="898989"/>
                </a:solidFill>
              </a:defRPr>
            </a:lvl1pPr>
          </a:lstStyle>
          <a:p>
            <a:pPr>
              <a:defRPr/>
            </a:pPr>
            <a:fld id="{7404882C-184E-408C-AFB9-F368735D5804}" type="datetime1">
              <a:rPr lang="zh-CN" altLang="en-US"/>
              <a:pPr>
                <a:defRPr/>
              </a:pPr>
              <a:t>2014/12/24</a:t>
            </a:fld>
            <a:endParaRPr lang="zh-CN" altLang="en-US"/>
          </a:p>
        </p:txBody>
      </p:sp>
      <p:sp>
        <p:nvSpPr>
          <p:cNvPr id="13317" name="页脚占位符 3"/>
          <p:cNvSpPr>
            <a:spLocks noGrp="1" noChangeArrowheads="1"/>
          </p:cNvSpPr>
          <p:nvPr>
            <p:ph type="ftr" sz="quarter" idx="3"/>
          </p:nvPr>
        </p:nvSpPr>
        <p:spPr bwMode="auto">
          <a:xfrm>
            <a:off x="3124200" y="5297488"/>
            <a:ext cx="2895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b="0" smtClean="0">
                <a:solidFill>
                  <a:srgbClr val="898989"/>
                </a:solidFill>
              </a:defRPr>
            </a:lvl1pPr>
          </a:lstStyle>
          <a:p>
            <a:pPr>
              <a:defRPr/>
            </a:pPr>
            <a:endParaRPr lang="zh-CN" altLang="en-US"/>
          </a:p>
        </p:txBody>
      </p:sp>
      <p:sp>
        <p:nvSpPr>
          <p:cNvPr id="13318" name="灯片编号占位符 4"/>
          <p:cNvSpPr>
            <a:spLocks noGrp="1" noChangeArrowheads="1"/>
          </p:cNvSpPr>
          <p:nvPr>
            <p:ph type="sldNum" sz="quarter" idx="4"/>
          </p:nvPr>
        </p:nvSpPr>
        <p:spPr bwMode="auto">
          <a:xfrm>
            <a:off x="6553200" y="5297488"/>
            <a:ext cx="2133600" cy="3032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b="0" smtClean="0">
                <a:solidFill>
                  <a:srgbClr val="898989"/>
                </a:solidFill>
              </a:defRPr>
            </a:lvl1pPr>
          </a:lstStyle>
          <a:p>
            <a:pPr>
              <a:defRPr/>
            </a:pPr>
            <a:fld id="{E822853D-7C55-4827-A7C9-B3970526A0FC}"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376" r:id="rId1"/>
    <p:sldLayoutId id="2147484377" r:id="rId2"/>
    <p:sldLayoutId id="2147484378" r:id="rId3"/>
    <p:sldLayoutId id="2147484379" r:id="rId4"/>
    <p:sldLayoutId id="2147484380" r:id="rId5"/>
    <p:sldLayoutId id="2147484381" r:id="rId6"/>
    <p:sldLayoutId id="2147484382" r:id="rId7"/>
    <p:sldLayoutId id="2147484383" r:id="rId8"/>
    <p:sldLayoutId id="2147484384" r:id="rId9"/>
    <p:sldLayoutId id="2147484385" r:id="rId10"/>
    <p:sldLayoutId id="2147484386"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14338" name="矩形 11"/>
          <p:cNvGrpSpPr>
            <a:grpSpLocks/>
          </p:cNvGrpSpPr>
          <p:nvPr userDrawn="1"/>
        </p:nvGrpSpPr>
        <p:grpSpPr bwMode="auto">
          <a:xfrm>
            <a:off x="0" y="5327650"/>
            <a:ext cx="9144000" cy="390525"/>
            <a:chOff x="0" y="0"/>
            <a:chExt cx="5760" cy="246"/>
          </a:xfrm>
        </p:grpSpPr>
        <p:pic>
          <p:nvPicPr>
            <p:cNvPr id="14347" name="矩形 11"/>
            <p:cNvPicPr>
              <a:picLocks noChangeArrowheads="1"/>
            </p:cNvPicPr>
            <p:nvPr/>
          </p:nvPicPr>
          <p:blipFill>
            <a:blip r:embed="rId13" cstate="print"/>
            <a:srcRect/>
            <a:stretch>
              <a:fillRect/>
            </a:stretch>
          </p:blipFill>
          <p:spPr bwMode="auto">
            <a:xfrm>
              <a:off x="0" y="0"/>
              <a:ext cx="5760" cy="246"/>
            </a:xfrm>
            <a:prstGeom prst="rect">
              <a:avLst/>
            </a:prstGeom>
            <a:noFill/>
            <a:ln w="9525">
              <a:noFill/>
              <a:miter lim="800000"/>
              <a:headEnd/>
              <a:tailEnd/>
            </a:ln>
          </p:spPr>
        </p:pic>
        <p:sp>
          <p:nvSpPr>
            <p:cNvPr id="2" name="Text Box 4"/>
            <p:cNvSpPr txBox="1">
              <a:spLocks noChangeArrowheads="1"/>
            </p:cNvSpPr>
            <p:nvPr/>
          </p:nvSpPr>
          <p:spPr bwMode="auto">
            <a:xfrm>
              <a:off x="0" y="4"/>
              <a:ext cx="5760" cy="240"/>
            </a:xfrm>
            <a:prstGeom prst="rect">
              <a:avLst/>
            </a:prstGeom>
            <a:noFill/>
            <a:ln w="9525">
              <a:noFill/>
              <a:miter lim="800000"/>
              <a:headEnd/>
              <a:tailEnd/>
            </a:ln>
          </p:spPr>
          <p:txBody>
            <a:bodyPr anchor="ctr"/>
            <a:lstStyle/>
            <a:p>
              <a:pPr algn="ctr">
                <a:defRPr/>
              </a:pPr>
              <a:endParaRPr lang="zh-CN" altLang="en-US">
                <a:solidFill>
                  <a:srgbClr val="FFFFFF"/>
                </a:solidFill>
                <a:latin typeface="Franklin Gothic Medium" pitchFamily="34" charset="0"/>
                <a:ea typeface="微软雅黑" pitchFamily="34" charset="-122"/>
              </a:endParaRPr>
            </a:p>
          </p:txBody>
        </p:sp>
      </p:grpSp>
      <p:grpSp>
        <p:nvGrpSpPr>
          <p:cNvPr id="14339" name="矩形 9"/>
          <p:cNvGrpSpPr>
            <a:grpSpLocks/>
          </p:cNvGrpSpPr>
          <p:nvPr userDrawn="1"/>
        </p:nvGrpSpPr>
        <p:grpSpPr bwMode="auto">
          <a:xfrm>
            <a:off x="0" y="-28575"/>
            <a:ext cx="9144000" cy="803275"/>
            <a:chOff x="0" y="0"/>
            <a:chExt cx="5760" cy="507"/>
          </a:xfrm>
        </p:grpSpPr>
        <p:pic>
          <p:nvPicPr>
            <p:cNvPr id="3" name="矩形 9"/>
            <p:cNvPicPr>
              <a:picLocks noChangeArrowheads="1"/>
            </p:cNvPicPr>
            <p:nvPr/>
          </p:nvPicPr>
          <p:blipFill>
            <a:blip r:embed="rId14" cstate="print"/>
            <a:srcRect/>
            <a:stretch>
              <a:fillRect/>
            </a:stretch>
          </p:blipFill>
          <p:spPr bwMode="auto">
            <a:xfrm>
              <a:off x="0" y="0"/>
              <a:ext cx="5760" cy="507"/>
            </a:xfrm>
            <a:prstGeom prst="rect">
              <a:avLst/>
            </a:prstGeom>
            <a:noFill/>
            <a:ln w="9525">
              <a:noFill/>
              <a:miter lim="800000"/>
              <a:headEnd/>
              <a:tailEnd/>
            </a:ln>
          </p:spPr>
        </p:pic>
        <p:sp>
          <p:nvSpPr>
            <p:cNvPr id="4" name="Text Box 7"/>
            <p:cNvSpPr txBox="1">
              <a:spLocks noChangeArrowheads="1"/>
            </p:cNvSpPr>
            <p:nvPr/>
          </p:nvSpPr>
          <p:spPr bwMode="auto">
            <a:xfrm>
              <a:off x="0" y="3"/>
              <a:ext cx="5760" cy="501"/>
            </a:xfrm>
            <a:prstGeom prst="rect">
              <a:avLst/>
            </a:prstGeom>
            <a:noFill/>
            <a:ln w="9525">
              <a:noFill/>
              <a:miter lim="800000"/>
              <a:headEnd/>
              <a:tailEnd/>
            </a:ln>
          </p:spPr>
          <p:txBody>
            <a:bodyPr anchor="ctr"/>
            <a:lstStyle/>
            <a:p>
              <a:pPr algn="ctr">
                <a:defRPr/>
              </a:pPr>
              <a:endParaRPr lang="zh-CN" altLang="en-US">
                <a:solidFill>
                  <a:srgbClr val="FFFFFF"/>
                </a:solidFill>
                <a:latin typeface="Franklin Gothic Medium" pitchFamily="34" charset="0"/>
                <a:ea typeface="微软雅黑" pitchFamily="34" charset="-122"/>
              </a:endParaRPr>
            </a:p>
          </p:txBody>
        </p:sp>
      </p:grpSp>
      <p:pic>
        <p:nvPicPr>
          <p:cNvPr id="14340" name="图片 12"/>
          <p:cNvPicPr>
            <a:picLocks noChangeAspect="1" noChangeArrowheads="1"/>
          </p:cNvPicPr>
          <p:nvPr userDrawn="1"/>
        </p:nvPicPr>
        <p:blipFill>
          <a:blip r:embed="rId15" cstate="print"/>
          <a:srcRect/>
          <a:stretch>
            <a:fillRect/>
          </a:stretch>
        </p:blipFill>
        <p:spPr bwMode="auto">
          <a:xfrm>
            <a:off x="7358063" y="-84138"/>
            <a:ext cx="1536700" cy="895351"/>
          </a:xfrm>
          <a:prstGeom prst="rect">
            <a:avLst/>
          </a:prstGeom>
          <a:noFill/>
          <a:ln w="9525">
            <a:noFill/>
            <a:miter lim="800000"/>
            <a:headEnd/>
            <a:tailEnd/>
          </a:ln>
        </p:spPr>
      </p:pic>
      <p:sp>
        <p:nvSpPr>
          <p:cNvPr id="14345" name="灯片编号占位符 3"/>
          <p:cNvSpPr txBox="1">
            <a:spLocks noChangeArrowheads="1"/>
          </p:cNvSpPr>
          <p:nvPr userDrawn="1"/>
        </p:nvSpPr>
        <p:spPr bwMode="auto">
          <a:xfrm>
            <a:off x="179388" y="5405438"/>
            <a:ext cx="1439862" cy="236537"/>
          </a:xfrm>
          <a:prstGeom prst="rect">
            <a:avLst/>
          </a:prstGeom>
          <a:noFill/>
          <a:ln w="9525">
            <a:noFill/>
            <a:miter lim="800000"/>
            <a:headEnd/>
            <a:tailEnd/>
          </a:ln>
        </p:spPr>
        <p:txBody>
          <a:bodyPr/>
          <a:lstStyle/>
          <a:p>
            <a:pPr>
              <a:defRPr/>
            </a:pPr>
            <a:r>
              <a:rPr lang="de-DE" altLang="en-US" sz="1200">
                <a:solidFill>
                  <a:schemeClr val="bg1"/>
                </a:solidFill>
                <a:latin typeface="微软雅黑" pitchFamily="34" charset="-122"/>
                <a:ea typeface="微软雅黑" pitchFamily="34" charset="-122"/>
              </a:rPr>
              <a:t> </a:t>
            </a:r>
            <a:fld id="{E7E22B5C-44E5-4C63-B907-2F8CD7E1F6EC}" type="slidenum">
              <a:rPr lang="zh-CN" altLang="en-US" sz="1200">
                <a:solidFill>
                  <a:schemeClr val="bg1"/>
                </a:solidFill>
                <a:latin typeface="微软雅黑" pitchFamily="34" charset="-122"/>
                <a:ea typeface="微软雅黑" pitchFamily="34" charset="-122"/>
              </a:rPr>
              <a:pPr>
                <a:defRPr/>
              </a:pPr>
              <a:t>‹#›</a:t>
            </a:fld>
            <a:endParaRPr lang="en-US" sz="1200">
              <a:solidFill>
                <a:schemeClr val="bg1"/>
              </a:solidFill>
              <a:latin typeface="微软雅黑" pitchFamily="34" charset="-122"/>
              <a:ea typeface="微软雅黑" pitchFamily="34" charset="-122"/>
            </a:endParaRPr>
          </a:p>
        </p:txBody>
      </p:sp>
      <p:sp>
        <p:nvSpPr>
          <p:cNvPr id="14346" name="灯片编号占位符 3"/>
          <p:cNvSpPr txBox="1">
            <a:spLocks noChangeArrowheads="1"/>
          </p:cNvSpPr>
          <p:nvPr userDrawn="1"/>
        </p:nvSpPr>
        <p:spPr bwMode="auto">
          <a:xfrm>
            <a:off x="6534150" y="5387975"/>
            <a:ext cx="2609850" cy="327025"/>
          </a:xfrm>
          <a:prstGeom prst="rect">
            <a:avLst/>
          </a:prstGeom>
          <a:noFill/>
          <a:ln w="9525">
            <a:noFill/>
            <a:miter lim="800000"/>
            <a:headEnd/>
            <a:tailEnd/>
          </a:ln>
        </p:spPr>
        <p:txBody>
          <a:bodyPr/>
          <a:lstStyle/>
          <a:p>
            <a:pPr>
              <a:defRPr/>
            </a:pPr>
            <a:r>
              <a:rPr lang="zh-CN" altLang="en-US" sz="1200">
                <a:solidFill>
                  <a:schemeClr val="bg1"/>
                </a:solidFill>
                <a:latin typeface="微软雅黑" pitchFamily="34" charset="-122"/>
                <a:ea typeface="微软雅黑" pitchFamily="34" charset="-122"/>
              </a:rPr>
              <a:t>北京航空航天大学高等教育研究所</a:t>
            </a:r>
            <a:endParaRPr lang="en-US" sz="1200">
              <a:solidFill>
                <a:schemeClr val="bg1"/>
              </a:solidFill>
              <a:latin typeface="微软雅黑" pitchFamily="34" charset="-122"/>
              <a:ea typeface="微软雅黑" pitchFamily="34" charset="-122"/>
            </a:endParaRPr>
          </a:p>
        </p:txBody>
      </p:sp>
      <p:sp>
        <p:nvSpPr>
          <p:cNvPr id="14343" name="标题占位符 1"/>
          <p:cNvSpPr>
            <a:spLocks noGrp="1" noChangeArrowheads="1"/>
          </p:cNvSpPr>
          <p:nvPr>
            <p:ph type="title" idx="4294967295"/>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Franklin Gothic Medium" pitchFamily="34" charset="0"/>
              </a:rPr>
              <a:t>单击此处编辑母版标题样式</a:t>
            </a:r>
          </a:p>
        </p:txBody>
      </p:sp>
      <p:sp>
        <p:nvSpPr>
          <p:cNvPr id="14344" name="文本占位符 2"/>
          <p:cNvSpPr>
            <a:spLocks noGrp="1" noChangeArrowheads="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Franklin Gothic Medium" pitchFamily="34" charset="0"/>
              </a:rPr>
              <a:t>单击此处编辑母版文本样式</a:t>
            </a:r>
          </a:p>
          <a:p>
            <a:pPr lvl="1"/>
            <a:r>
              <a:rPr lang="zh-CN" smtClean="0">
                <a:sym typeface="Franklin Gothic Medium" pitchFamily="34" charset="0"/>
              </a:rPr>
              <a:t>第二级</a:t>
            </a:r>
          </a:p>
          <a:p>
            <a:pPr lvl="2"/>
            <a:r>
              <a:rPr lang="zh-CN" smtClean="0">
                <a:sym typeface="Franklin Gothic Medium" pitchFamily="34" charset="0"/>
              </a:rPr>
              <a:t>第三级</a:t>
            </a:r>
          </a:p>
          <a:p>
            <a:pPr lvl="3"/>
            <a:r>
              <a:rPr lang="zh-CN" smtClean="0">
                <a:sym typeface="Franklin Gothic Medium" pitchFamily="34" charset="0"/>
              </a:rPr>
              <a:t>第四级</a:t>
            </a:r>
          </a:p>
          <a:p>
            <a:pPr lvl="4"/>
            <a:r>
              <a:rPr lang="zh-CN" smtClean="0">
                <a:sym typeface="Franklin Gothic Medium" pitchFamily="34" charset="0"/>
              </a:rPr>
              <a:t>第五级</a:t>
            </a:r>
          </a:p>
        </p:txBody>
      </p:sp>
    </p:spTree>
  </p:cSld>
  <p:clrMap bg1="lt1" tx1="dk1" bg2="lt2" tx2="dk2" accent1="accent1" accent2="accent2" accent3="accent3" accent4="accent4" accent5="accent5" accent6="accent6" hlink="hlink" folHlink="folHlink"/>
  <p:sldLayoutIdLst>
    <p:sldLayoutId id="2147484233" r:id="rId1"/>
    <p:sldLayoutId id="2147484234" r:id="rId2"/>
    <p:sldLayoutId id="2147484235" r:id="rId3"/>
    <p:sldLayoutId id="2147484236" r:id="rId4"/>
    <p:sldLayoutId id="2147484237" r:id="rId5"/>
    <p:sldLayoutId id="2147484238" r:id="rId6"/>
    <p:sldLayoutId id="2147484239" r:id="rId7"/>
    <p:sldLayoutId id="2147484240" r:id="rId8"/>
    <p:sldLayoutId id="2147484241" r:id="rId9"/>
    <p:sldLayoutId id="2147484242" r:id="rId10"/>
    <p:sldLayoutId id="2147484243"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Franklin Gothic Medium" pitchFamily="34" charset="0"/>
        </a:defRPr>
      </a:lvl1pPr>
      <a:lvl2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2pPr>
      <a:lvl3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3pPr>
      <a:lvl4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4pPr>
      <a:lvl5pPr marL="9144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5pPr>
      <a:lvl6pPr marL="13716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6pPr>
      <a:lvl7pPr marL="18288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7pPr>
      <a:lvl8pPr marL="22860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8pPr>
      <a:lvl9pPr marL="2743200" indent="-914400" algn="ctr" rtl="0" eaLnBrk="0" fontAlgn="base" hangingPunct="0">
        <a:spcBef>
          <a:spcPct val="0"/>
        </a:spcBef>
        <a:spcAft>
          <a:spcPct val="0"/>
        </a:spcAft>
        <a:defRPr sz="4400">
          <a:solidFill>
            <a:schemeClr val="tx1"/>
          </a:solidFill>
          <a:latin typeface="Franklin Gothic Medium" pitchFamily="34" charset="0"/>
          <a:ea typeface="微软雅黑" pitchFamily="34" charset="-122"/>
          <a:sym typeface="Franklin Gothic Medium"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Franklin Gothic Medium"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Franklin Gothic Medium"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Franklin Gothic Medium"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Franklin Gothic Medium"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E5%9B%9B%E5%B7%9D%E7%9C%81DMS%E8%A7%84%E6%A8%A1%E5%8C%96%E6%8E%A8%E8%BF%9B%E6%96%B9%E6%A1%88%E7%A0%94%E7%A9%B6%E6%8A%A5%E5%91%8A%EF%BC%8820130826%EF%BC%89.word" TargetMode="External"/><Relationship Id="rId1" Type="http://schemas.openxmlformats.org/officeDocument/2006/relationships/slideLayout" Target="../slideLayouts/slideLayout7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9.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9.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9.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9.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9.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9.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9.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9.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9.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矩形 8"/>
          <p:cNvSpPr>
            <a:spLocks noChangeArrowheads="1"/>
          </p:cNvSpPr>
          <p:nvPr/>
        </p:nvSpPr>
        <p:spPr bwMode="auto">
          <a:xfrm>
            <a:off x="0" y="1428740"/>
            <a:ext cx="9144000" cy="1655762"/>
          </a:xfrm>
          <a:prstGeom prst="rect">
            <a:avLst/>
          </a:prstGeom>
          <a:solidFill>
            <a:schemeClr val="tx2"/>
          </a:solidFill>
          <a:ln w="9525">
            <a:noFill/>
            <a:miter lim="800000"/>
            <a:headEnd/>
            <a:tailEnd/>
          </a:ln>
        </p:spPr>
        <p:txBody>
          <a:bodyPr anchor="ctr"/>
          <a:lstStyle/>
          <a:p>
            <a:pPr algn="ctr"/>
            <a:endParaRPr lang="zh-CN" altLang="en-US">
              <a:solidFill>
                <a:srgbClr val="FFFFFF"/>
              </a:solidFill>
              <a:latin typeface="Franklin Gothic Medium" pitchFamily="34" charset="0"/>
              <a:ea typeface="微软雅黑" pitchFamily="34" charset="-122"/>
            </a:endParaRPr>
          </a:p>
        </p:txBody>
      </p:sp>
      <p:sp>
        <p:nvSpPr>
          <p:cNvPr id="151555" name="矩形 4"/>
          <p:cNvSpPr>
            <a:spLocks noChangeArrowheads="1"/>
          </p:cNvSpPr>
          <p:nvPr/>
        </p:nvSpPr>
        <p:spPr bwMode="auto">
          <a:xfrm>
            <a:off x="0" y="3071814"/>
            <a:ext cx="9144000" cy="222250"/>
          </a:xfrm>
          <a:prstGeom prst="rect">
            <a:avLst/>
          </a:prstGeom>
          <a:solidFill>
            <a:srgbClr val="97CDFE"/>
          </a:solidFill>
          <a:ln w="9525">
            <a:noFill/>
            <a:miter lim="800000"/>
            <a:headEnd/>
            <a:tailEnd/>
          </a:ln>
        </p:spPr>
        <p:txBody>
          <a:bodyPr anchor="ctr"/>
          <a:lstStyle/>
          <a:p>
            <a:pPr algn="ctr"/>
            <a:endParaRPr lang="zh-CN" altLang="en-US">
              <a:solidFill>
                <a:srgbClr val="FFFFFF"/>
              </a:solidFill>
              <a:latin typeface="Franklin Gothic Medium" pitchFamily="34" charset="0"/>
              <a:ea typeface="微软雅黑" pitchFamily="34" charset="-122"/>
            </a:endParaRPr>
          </a:p>
        </p:txBody>
      </p:sp>
      <p:sp>
        <p:nvSpPr>
          <p:cNvPr id="151556" name="TextBox 6"/>
          <p:cNvSpPr txBox="1">
            <a:spLocks noChangeArrowheads="1"/>
          </p:cNvSpPr>
          <p:nvPr/>
        </p:nvSpPr>
        <p:spPr bwMode="auto">
          <a:xfrm>
            <a:off x="1571604" y="1714492"/>
            <a:ext cx="6858048" cy="1200329"/>
          </a:xfrm>
          <a:prstGeom prst="rect">
            <a:avLst/>
          </a:prstGeom>
          <a:noFill/>
          <a:ln w="9525">
            <a:noFill/>
            <a:miter lim="800000"/>
            <a:headEnd/>
            <a:tailEnd/>
          </a:ln>
        </p:spPr>
        <p:txBody>
          <a:bodyPr wrap="square">
            <a:spAutoFit/>
          </a:bodyPr>
          <a:lstStyle/>
          <a:p>
            <a:pPr algn="ctr"/>
            <a:r>
              <a:rPr lang="zh-CN" altLang="en-US" sz="3600" dirty="0" smtClean="0">
                <a:solidFill>
                  <a:schemeClr val="bg1"/>
                </a:solidFill>
                <a:latin typeface="微软雅黑" pitchFamily="34" charset="-122"/>
                <a:ea typeface="微软雅黑" pitchFamily="34" charset="-122"/>
              </a:rPr>
              <a:t>基于学生视角的全日制专业学位研究生教育质量评价及思考</a:t>
            </a:r>
            <a:endParaRPr lang="zh-CN" altLang="en-US" sz="3600" dirty="0">
              <a:solidFill>
                <a:schemeClr val="bg1"/>
              </a:solidFill>
              <a:latin typeface="微软雅黑" pitchFamily="34" charset="-122"/>
              <a:ea typeface="微软雅黑" pitchFamily="34" charset="-122"/>
            </a:endParaRPr>
          </a:p>
        </p:txBody>
      </p:sp>
      <p:sp>
        <p:nvSpPr>
          <p:cNvPr id="151557" name="TextBox 12">
            <a:hlinkClick r:id="rId2" action="ppaction://hlinkfile"/>
          </p:cNvPr>
          <p:cNvSpPr txBox="1">
            <a:spLocks noChangeArrowheads="1"/>
          </p:cNvSpPr>
          <p:nvPr/>
        </p:nvSpPr>
        <p:spPr bwMode="auto">
          <a:xfrm>
            <a:off x="3214678" y="3714756"/>
            <a:ext cx="5786478" cy="1384995"/>
          </a:xfrm>
          <a:prstGeom prst="rect">
            <a:avLst/>
          </a:prstGeom>
          <a:noFill/>
          <a:ln w="9525">
            <a:noFill/>
            <a:miter lim="800000"/>
            <a:headEnd/>
            <a:tailEnd/>
          </a:ln>
        </p:spPr>
        <p:txBody>
          <a:bodyPr wrap="square">
            <a:spAutoFit/>
          </a:bodyPr>
          <a:lstStyle/>
          <a:p>
            <a:pPr algn="r"/>
            <a:r>
              <a:rPr lang="zh-CN" altLang="en-US" sz="2800" dirty="0" smtClean="0">
                <a:solidFill>
                  <a:schemeClr val="tx2"/>
                </a:solidFill>
                <a:latin typeface="微软雅黑" pitchFamily="34" charset="-122"/>
                <a:ea typeface="微软雅黑" pitchFamily="34" charset="-122"/>
              </a:rPr>
              <a:t>北京航空航天大学     马永红</a:t>
            </a:r>
            <a:endParaRPr lang="en-US" altLang="zh-CN" sz="2800" dirty="0" smtClean="0">
              <a:solidFill>
                <a:schemeClr val="tx2"/>
              </a:solidFill>
              <a:latin typeface="微软雅黑" pitchFamily="34" charset="-122"/>
              <a:ea typeface="微软雅黑" pitchFamily="34" charset="-122"/>
            </a:endParaRPr>
          </a:p>
          <a:p>
            <a:pPr algn="r"/>
            <a:r>
              <a:rPr lang="en-US" sz="2800" dirty="0" smtClean="0">
                <a:solidFill>
                  <a:schemeClr val="tx2"/>
                </a:solidFill>
                <a:latin typeface="微软雅黑" pitchFamily="34" charset="-122"/>
                <a:ea typeface="微软雅黑" pitchFamily="34" charset="-122"/>
                <a:cs typeface="Times New Roman" pitchFamily="18" charset="0"/>
              </a:rPr>
              <a:t>2014</a:t>
            </a:r>
            <a:r>
              <a:rPr lang="en-US" altLang="zh-CN" sz="2800" dirty="0" smtClean="0">
                <a:solidFill>
                  <a:schemeClr val="tx2"/>
                </a:solidFill>
                <a:latin typeface="微软雅黑" pitchFamily="34" charset="-122"/>
                <a:ea typeface="微软雅黑" pitchFamily="34" charset="-122"/>
                <a:cs typeface="Times New Roman" pitchFamily="18" charset="0"/>
              </a:rPr>
              <a:t>-</a:t>
            </a:r>
            <a:r>
              <a:rPr lang="en-US" sz="2800" dirty="0" smtClean="0">
                <a:solidFill>
                  <a:schemeClr val="tx2"/>
                </a:solidFill>
                <a:latin typeface="微软雅黑" pitchFamily="34" charset="-122"/>
                <a:ea typeface="微软雅黑" pitchFamily="34" charset="-122"/>
                <a:cs typeface="Times New Roman" pitchFamily="18" charset="0"/>
              </a:rPr>
              <a:t>12</a:t>
            </a:r>
            <a:r>
              <a:rPr lang="en-US" altLang="zh-CN" sz="2800" dirty="0" smtClean="0">
                <a:solidFill>
                  <a:schemeClr val="tx2"/>
                </a:solidFill>
                <a:latin typeface="微软雅黑" pitchFamily="34" charset="-122"/>
                <a:ea typeface="微软雅黑" pitchFamily="34" charset="-122"/>
                <a:cs typeface="Times New Roman" pitchFamily="18" charset="0"/>
              </a:rPr>
              <a:t>-</a:t>
            </a:r>
            <a:r>
              <a:rPr lang="en-US" sz="2800" dirty="0" smtClean="0">
                <a:solidFill>
                  <a:schemeClr val="tx2"/>
                </a:solidFill>
                <a:latin typeface="微软雅黑" pitchFamily="34" charset="-122"/>
                <a:ea typeface="微软雅黑" pitchFamily="34" charset="-122"/>
                <a:cs typeface="Times New Roman" pitchFamily="18" charset="0"/>
              </a:rPr>
              <a:t>22</a:t>
            </a:r>
          </a:p>
          <a:p>
            <a:pPr algn="r"/>
            <a:r>
              <a:rPr lang="en-US" sz="2800" dirty="0" smtClean="0">
                <a:solidFill>
                  <a:schemeClr val="tx2"/>
                </a:solidFill>
                <a:latin typeface="微软雅黑" pitchFamily="34" charset="-122"/>
                <a:ea typeface="微软雅黑" pitchFamily="34" charset="-122"/>
                <a:cs typeface="Times New Roman" pitchFamily="18" charset="0"/>
              </a:rPr>
              <a:t>myhong@buaa.edu.cn</a:t>
            </a:r>
            <a:endParaRPr lang="en-US" sz="2800" dirty="0">
              <a:solidFill>
                <a:schemeClr val="tx2"/>
              </a:solidFill>
              <a:latin typeface="微软雅黑" pitchFamily="34" charset="-122"/>
              <a:cs typeface="Times New Roman" pitchFamily="18" charset="0"/>
            </a:endParaRPr>
          </a:p>
        </p:txBody>
      </p:sp>
      <p:cxnSp>
        <p:nvCxnSpPr>
          <p:cNvPr id="151559" name="直接连接符 17"/>
          <p:cNvCxnSpPr>
            <a:cxnSpLocks noChangeShapeType="1"/>
          </p:cNvCxnSpPr>
          <p:nvPr/>
        </p:nvCxnSpPr>
        <p:spPr bwMode="auto">
          <a:xfrm>
            <a:off x="0" y="714360"/>
            <a:ext cx="4714908" cy="1588"/>
          </a:xfrm>
          <a:prstGeom prst="line">
            <a:avLst/>
          </a:prstGeom>
          <a:noFill/>
          <a:ln w="19050">
            <a:solidFill>
              <a:srgbClr val="004A8D"/>
            </a:solidFill>
            <a:round/>
            <a:headEnd/>
            <a:tailEnd/>
          </a:ln>
        </p:spPr>
      </p:cxnSp>
      <p:sp>
        <p:nvSpPr>
          <p:cNvPr id="10" name="TextBox 13"/>
          <p:cNvSpPr txBox="1">
            <a:spLocks noChangeArrowheads="1"/>
          </p:cNvSpPr>
          <p:nvPr/>
        </p:nvSpPr>
        <p:spPr bwMode="auto">
          <a:xfrm>
            <a:off x="0" y="714360"/>
            <a:ext cx="4929189" cy="338554"/>
          </a:xfrm>
          <a:prstGeom prst="rect">
            <a:avLst/>
          </a:prstGeom>
          <a:noFill/>
          <a:ln w="9525">
            <a:noFill/>
            <a:miter lim="800000"/>
            <a:headEnd/>
            <a:tailEnd/>
          </a:ln>
        </p:spPr>
        <p:txBody>
          <a:bodyPr wrap="square">
            <a:spAutoFit/>
          </a:bodyPr>
          <a:lstStyle/>
          <a:p>
            <a:r>
              <a:rPr lang="zh-CN" altLang="en-US" sz="1600" dirty="0" smtClean="0">
                <a:solidFill>
                  <a:schemeClr val="tx2"/>
                </a:solidFill>
                <a:latin typeface="微软雅黑" pitchFamily="34" charset="-122"/>
                <a:ea typeface="微软雅黑" pitchFamily="34" charset="-122"/>
              </a:rPr>
              <a:t>中国学位与研究生教育学会交流汇报</a:t>
            </a:r>
            <a:endParaRPr lang="zh-CN" altLang="en-US" sz="1600" dirty="0">
              <a:solidFill>
                <a:schemeClr val="tx2"/>
              </a:solidFill>
              <a:latin typeface="微软雅黑" pitchFamily="34" charset="-122"/>
              <a:ea typeface="微软雅黑" pitchFamily="34" charset="-122"/>
            </a:endParaRPr>
          </a:p>
        </p:txBody>
      </p:sp>
      <p:sp>
        <p:nvSpPr>
          <p:cNvPr id="8" name="TextBox 13"/>
          <p:cNvSpPr txBox="1">
            <a:spLocks noChangeArrowheads="1"/>
          </p:cNvSpPr>
          <p:nvPr/>
        </p:nvSpPr>
        <p:spPr bwMode="auto">
          <a:xfrm>
            <a:off x="0" y="0"/>
            <a:ext cx="4288353" cy="338554"/>
          </a:xfrm>
          <a:prstGeom prst="rect">
            <a:avLst/>
          </a:prstGeom>
          <a:noFill/>
          <a:ln w="9525">
            <a:noFill/>
            <a:miter lim="800000"/>
            <a:headEnd/>
            <a:tailEnd/>
          </a:ln>
        </p:spPr>
        <p:txBody>
          <a:bodyPr wrap="none">
            <a:spAutoFit/>
          </a:bodyPr>
          <a:lstStyle/>
          <a:p>
            <a:r>
              <a:rPr lang="zh-CN" altLang="en-US" sz="1600" dirty="0" smtClean="0">
                <a:solidFill>
                  <a:schemeClr val="tx2"/>
                </a:solidFill>
                <a:latin typeface="微软雅黑" pitchFamily="34" charset="-122"/>
                <a:ea typeface="微软雅黑" pitchFamily="34" charset="-122"/>
              </a:rPr>
              <a:t>教育部哲学社会科学重大攻关项目阶段性成果</a:t>
            </a:r>
            <a:endParaRPr lang="zh-CN" altLang="en-US" sz="1600" dirty="0">
              <a:solidFill>
                <a:schemeClr val="tx2"/>
              </a:solidFill>
              <a:latin typeface="微软雅黑" pitchFamily="34" charset="-122"/>
              <a:ea typeface="微软雅黑" pitchFamily="34" charset="-122"/>
            </a:endParaRPr>
          </a:p>
        </p:txBody>
      </p:sp>
      <p:sp>
        <p:nvSpPr>
          <p:cNvPr id="9" name="TextBox 13"/>
          <p:cNvSpPr txBox="1">
            <a:spLocks noChangeArrowheads="1"/>
          </p:cNvSpPr>
          <p:nvPr/>
        </p:nvSpPr>
        <p:spPr bwMode="auto">
          <a:xfrm>
            <a:off x="0" y="357170"/>
            <a:ext cx="4929189" cy="338554"/>
          </a:xfrm>
          <a:prstGeom prst="rect">
            <a:avLst/>
          </a:prstGeom>
          <a:noFill/>
          <a:ln w="9525">
            <a:noFill/>
            <a:miter lim="800000"/>
            <a:headEnd/>
            <a:tailEnd/>
          </a:ln>
        </p:spPr>
        <p:txBody>
          <a:bodyPr wrap="square">
            <a:spAutoFit/>
          </a:bodyPr>
          <a:lstStyle/>
          <a:p>
            <a:r>
              <a:rPr lang="zh-CN" altLang="en-US" sz="1600" dirty="0" smtClean="0">
                <a:solidFill>
                  <a:schemeClr val="tx2"/>
                </a:solidFill>
                <a:latin typeface="微软雅黑" pitchFamily="34" charset="-122"/>
                <a:ea typeface="微软雅黑" pitchFamily="34" charset="-122"/>
              </a:rPr>
              <a:t>中国学位与研究生教育学会重大研究课题阶段性成果</a:t>
            </a:r>
            <a:endParaRPr lang="zh-CN" altLang="en-US" sz="1600" dirty="0">
              <a:solidFill>
                <a:schemeClr val="tx2"/>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标题 1"/>
          <p:cNvSpPr>
            <a:spLocks noGrp="1"/>
          </p:cNvSpPr>
          <p:nvPr>
            <p:ph type="title" idx="4294967295"/>
          </p:nvPr>
        </p:nvSpPr>
        <p:spPr>
          <a:xfrm>
            <a:off x="0" y="122238"/>
            <a:ext cx="7429520" cy="647700"/>
          </a:xfrm>
        </p:spPr>
        <p:txBody>
          <a:bodyPr/>
          <a:lstStyle/>
          <a:p>
            <a:pPr algn="l"/>
            <a:r>
              <a:rPr lang="zh-CN" altLang="en-US" sz="2000" b="1" dirty="0" smtClean="0">
                <a:solidFill>
                  <a:schemeClr val="bg1"/>
                </a:solidFill>
                <a:latin typeface="+mj-ea"/>
              </a:rPr>
              <a:t>                                           目   录</a:t>
            </a:r>
            <a:endParaRPr lang="zh-CN" sz="2000" b="1" dirty="0" smtClean="0">
              <a:solidFill>
                <a:schemeClr val="bg1"/>
              </a:solidFill>
              <a:latin typeface="+mj-ea"/>
            </a:endParaRPr>
          </a:p>
        </p:txBody>
      </p:sp>
      <p:sp>
        <p:nvSpPr>
          <p:cNvPr id="179203" name="矩形 2"/>
          <p:cNvSpPr>
            <a:spLocks noChangeArrowheads="1"/>
          </p:cNvSpPr>
          <p:nvPr/>
        </p:nvSpPr>
        <p:spPr bwMode="auto">
          <a:xfrm>
            <a:off x="615950" y="1562100"/>
            <a:ext cx="1214438" cy="407988"/>
          </a:xfrm>
          <a:prstGeom prst="rect">
            <a:avLst/>
          </a:prstGeom>
          <a:solidFill>
            <a:srgbClr val="FFFFFF"/>
          </a:solidFill>
          <a:ln w="9525">
            <a:noFill/>
            <a:miter lim="800000"/>
            <a:headEnd/>
            <a:tailEnd/>
          </a:ln>
        </p:spPr>
        <p:txBody>
          <a:bodyPr anchor="ctr"/>
          <a:lstStyle/>
          <a:p>
            <a:pPr algn="ctr"/>
            <a:r>
              <a:rPr lang="zh-CN" altLang="en-US">
                <a:solidFill>
                  <a:srgbClr val="FFFFFF"/>
                </a:solidFill>
                <a:latin typeface="微软雅黑" pitchFamily="34" charset="-122"/>
                <a:ea typeface="微软雅黑" pitchFamily="34" charset="-122"/>
              </a:rPr>
              <a:t>一一</a:t>
            </a:r>
          </a:p>
        </p:txBody>
      </p:sp>
      <p:grpSp>
        <p:nvGrpSpPr>
          <p:cNvPr id="2" name="组合 14"/>
          <p:cNvGrpSpPr>
            <a:grpSpLocks/>
          </p:cNvGrpSpPr>
          <p:nvPr/>
        </p:nvGrpSpPr>
        <p:grpSpPr bwMode="auto">
          <a:xfrm>
            <a:off x="538152" y="3721896"/>
            <a:ext cx="7985125" cy="647700"/>
            <a:chOff x="0" y="0"/>
            <a:chExt cx="7985125" cy="746125"/>
          </a:xfrm>
        </p:grpSpPr>
        <p:sp>
          <p:nvSpPr>
            <p:cNvPr id="179225" name="Rectangle 17"/>
            <p:cNvSpPr>
              <a:spLocks noChangeArrowheads="1"/>
            </p:cNvSpPr>
            <p:nvPr/>
          </p:nvSpPr>
          <p:spPr bwMode="auto">
            <a:xfrm>
              <a:off x="0" y="0"/>
              <a:ext cx="7985125" cy="746125"/>
            </a:xfrm>
            <a:prstGeom prst="rect">
              <a:avLst/>
            </a:prstGeom>
            <a:solidFill>
              <a:srgbClr val="D9D9D9"/>
            </a:solidFill>
            <a:ln w="9525">
              <a:noFill/>
              <a:miter lim="800000"/>
              <a:headEnd/>
              <a:tailEnd/>
            </a:ln>
          </p:spPr>
          <p:txBody>
            <a:bodyPr anchor="ctr"/>
            <a:lstStyle/>
            <a:p>
              <a:pPr algn="ctr"/>
              <a:r>
                <a:rPr lang="zh-CN" altLang="en-US" dirty="0" smtClean="0">
                  <a:latin typeface="Franklin Gothic Medium" pitchFamily="34" charset="0"/>
                  <a:ea typeface="微软雅黑" pitchFamily="34" charset="-122"/>
                </a:rPr>
                <a:t>学生对培养目标达成维度的响应程度</a:t>
              </a:r>
              <a:endParaRPr lang="zh-CN" altLang="en-US" dirty="0">
                <a:latin typeface="Franklin Gothic Medium" pitchFamily="34" charset="0"/>
                <a:ea typeface="微软雅黑" pitchFamily="34" charset="-122"/>
              </a:endParaRPr>
            </a:p>
          </p:txBody>
        </p:sp>
        <p:sp>
          <p:nvSpPr>
            <p:cNvPr id="179226" name="Rectangle 28"/>
            <p:cNvSpPr>
              <a:spLocks noChangeArrowheads="1"/>
            </p:cNvSpPr>
            <p:nvPr/>
          </p:nvSpPr>
          <p:spPr bwMode="auto">
            <a:xfrm>
              <a:off x="7848600" y="0"/>
              <a:ext cx="136525" cy="407809"/>
            </a:xfrm>
            <a:prstGeom prst="rect">
              <a:avLst/>
            </a:prstGeom>
            <a:solidFill>
              <a:srgbClr val="000000"/>
            </a:solidFill>
            <a:ln w="9525">
              <a:noFill/>
              <a:miter lim="800000"/>
              <a:headEnd/>
              <a:tailEnd/>
            </a:ln>
          </p:spPr>
          <p:txBody>
            <a:bodyPr anchor="ctr"/>
            <a:lstStyle/>
            <a:p>
              <a:pPr algn="ctr"/>
              <a:endParaRPr lang="zh-CN" altLang="en-US">
                <a:solidFill>
                  <a:srgbClr val="FFFFFF"/>
                </a:solidFill>
                <a:latin typeface="Franklin Gothic Medium" pitchFamily="34" charset="0"/>
                <a:ea typeface="微软雅黑" pitchFamily="34" charset="-122"/>
              </a:endParaRPr>
            </a:p>
          </p:txBody>
        </p:sp>
        <p:sp>
          <p:nvSpPr>
            <p:cNvPr id="179227" name="矩形 27"/>
            <p:cNvSpPr>
              <a:spLocks noChangeArrowheads="1"/>
            </p:cNvSpPr>
            <p:nvPr/>
          </p:nvSpPr>
          <p:spPr bwMode="auto">
            <a:xfrm>
              <a:off x="71438" y="0"/>
              <a:ext cx="1214438" cy="407809"/>
            </a:xfrm>
            <a:prstGeom prst="rect">
              <a:avLst/>
            </a:prstGeom>
            <a:solidFill>
              <a:srgbClr val="948A54"/>
            </a:solidFill>
            <a:ln w="9525">
              <a:noFill/>
              <a:miter lim="800000"/>
              <a:headEnd/>
              <a:tailEnd/>
            </a:ln>
          </p:spPr>
          <p:txBody>
            <a:bodyPr anchor="ctr"/>
            <a:lstStyle/>
            <a:p>
              <a:pPr algn="ctr"/>
              <a:r>
                <a:rPr lang="zh-CN" altLang="en-US" dirty="0" smtClean="0">
                  <a:solidFill>
                    <a:srgbClr val="FFFFFF"/>
                  </a:solidFill>
                  <a:latin typeface="微软雅黑" pitchFamily="34" charset="-122"/>
                  <a:ea typeface="微软雅黑" pitchFamily="34" charset="-122"/>
                </a:rPr>
                <a:t>四</a:t>
              </a:r>
              <a:endParaRPr lang="zh-CN" altLang="en-US" dirty="0">
                <a:solidFill>
                  <a:srgbClr val="FFFFFF"/>
                </a:solidFill>
                <a:latin typeface="微软雅黑" pitchFamily="34" charset="-122"/>
                <a:ea typeface="微软雅黑" pitchFamily="34" charset="-122"/>
              </a:endParaRPr>
            </a:p>
          </p:txBody>
        </p:sp>
        <p:sp>
          <p:nvSpPr>
            <p:cNvPr id="179228" name="TextBox 13"/>
            <p:cNvSpPr txBox="1">
              <a:spLocks noChangeArrowheads="1"/>
            </p:cNvSpPr>
            <p:nvPr/>
          </p:nvSpPr>
          <p:spPr bwMode="auto">
            <a:xfrm>
              <a:off x="1738297" y="161932"/>
              <a:ext cx="5715040" cy="461665"/>
            </a:xfrm>
            <a:prstGeom prst="rect">
              <a:avLst/>
            </a:prstGeom>
            <a:noFill/>
            <a:ln w="9525">
              <a:noFill/>
              <a:miter lim="800000"/>
              <a:headEnd/>
              <a:tailEnd/>
            </a:ln>
          </p:spPr>
          <p:txBody>
            <a:bodyPr>
              <a:spAutoFit/>
            </a:bodyPr>
            <a:lstStyle/>
            <a:p>
              <a:pPr algn="ctr"/>
              <a:endParaRPr lang="zh-CN" altLang="en-US" sz="2400"/>
            </a:p>
          </p:txBody>
        </p:sp>
      </p:grpSp>
      <p:grpSp>
        <p:nvGrpSpPr>
          <p:cNvPr id="4" name="组合 14"/>
          <p:cNvGrpSpPr>
            <a:grpSpLocks/>
          </p:cNvGrpSpPr>
          <p:nvPr/>
        </p:nvGrpSpPr>
        <p:grpSpPr bwMode="auto">
          <a:xfrm>
            <a:off x="571472" y="928674"/>
            <a:ext cx="7985125" cy="649288"/>
            <a:chOff x="0" y="0"/>
            <a:chExt cx="7985125" cy="746125"/>
          </a:xfrm>
        </p:grpSpPr>
        <p:sp>
          <p:nvSpPr>
            <p:cNvPr id="179217" name="Rectangle 17"/>
            <p:cNvSpPr>
              <a:spLocks noChangeArrowheads="1"/>
            </p:cNvSpPr>
            <p:nvPr/>
          </p:nvSpPr>
          <p:spPr bwMode="auto">
            <a:xfrm>
              <a:off x="0" y="0"/>
              <a:ext cx="7985125" cy="746125"/>
            </a:xfrm>
            <a:prstGeom prst="rect">
              <a:avLst/>
            </a:prstGeom>
            <a:solidFill>
              <a:srgbClr val="D9D9D9"/>
            </a:solidFill>
            <a:ln w="9525">
              <a:noFill/>
              <a:miter lim="800000"/>
              <a:headEnd/>
              <a:tailEnd/>
            </a:ln>
          </p:spPr>
          <p:txBody>
            <a:bodyPr anchor="ctr"/>
            <a:lstStyle/>
            <a:p>
              <a:pPr algn="ctr"/>
              <a:r>
                <a:rPr lang="zh-CN" altLang="en-US" dirty="0" smtClean="0">
                  <a:latin typeface="Franklin Gothic Medium" pitchFamily="34" charset="0"/>
                  <a:ea typeface="微软雅黑" pitchFamily="34" charset="-122"/>
                </a:rPr>
                <a:t>学生视角的专业学位研究生教育内涵</a:t>
              </a:r>
              <a:endParaRPr lang="zh-CN" altLang="en-US" dirty="0">
                <a:latin typeface="Franklin Gothic Medium" pitchFamily="34" charset="0"/>
                <a:ea typeface="微软雅黑" pitchFamily="34" charset="-122"/>
              </a:endParaRPr>
            </a:p>
          </p:txBody>
        </p:sp>
        <p:sp>
          <p:nvSpPr>
            <p:cNvPr id="179218" name="Rectangle 28"/>
            <p:cNvSpPr>
              <a:spLocks noChangeArrowheads="1"/>
            </p:cNvSpPr>
            <p:nvPr/>
          </p:nvSpPr>
          <p:spPr bwMode="auto">
            <a:xfrm>
              <a:off x="7848600" y="0"/>
              <a:ext cx="136525" cy="408635"/>
            </a:xfrm>
            <a:prstGeom prst="rect">
              <a:avLst/>
            </a:prstGeom>
            <a:solidFill>
              <a:srgbClr val="000000"/>
            </a:solidFill>
            <a:ln w="9525">
              <a:noFill/>
              <a:miter lim="800000"/>
              <a:headEnd/>
              <a:tailEnd/>
            </a:ln>
          </p:spPr>
          <p:txBody>
            <a:bodyPr anchor="ctr"/>
            <a:lstStyle/>
            <a:p>
              <a:pPr algn="ctr"/>
              <a:endParaRPr lang="zh-CN" altLang="en-US">
                <a:solidFill>
                  <a:srgbClr val="FFFFFF"/>
                </a:solidFill>
                <a:latin typeface="Franklin Gothic Medium" pitchFamily="34" charset="0"/>
                <a:ea typeface="微软雅黑" pitchFamily="34" charset="-122"/>
              </a:endParaRPr>
            </a:p>
          </p:txBody>
        </p:sp>
        <p:sp>
          <p:nvSpPr>
            <p:cNvPr id="179219" name="矩形 31"/>
            <p:cNvSpPr>
              <a:spLocks noChangeArrowheads="1"/>
            </p:cNvSpPr>
            <p:nvPr/>
          </p:nvSpPr>
          <p:spPr bwMode="auto">
            <a:xfrm>
              <a:off x="0" y="0"/>
              <a:ext cx="1214438" cy="408635"/>
            </a:xfrm>
            <a:prstGeom prst="rect">
              <a:avLst/>
            </a:prstGeom>
            <a:solidFill>
              <a:srgbClr val="948A54"/>
            </a:solidFill>
            <a:ln w="9525">
              <a:noFill/>
              <a:miter lim="800000"/>
              <a:headEnd/>
              <a:tailEnd/>
            </a:ln>
          </p:spPr>
          <p:txBody>
            <a:bodyPr anchor="ctr"/>
            <a:lstStyle/>
            <a:p>
              <a:pPr algn="ctr"/>
              <a:r>
                <a:rPr lang="zh-CN" altLang="en-US">
                  <a:solidFill>
                    <a:srgbClr val="FFFFFF"/>
                  </a:solidFill>
                  <a:latin typeface="微软雅黑" pitchFamily="34" charset="-122"/>
                  <a:ea typeface="微软雅黑" pitchFamily="34" charset="-122"/>
                </a:rPr>
                <a:t>一</a:t>
              </a:r>
            </a:p>
          </p:txBody>
        </p:sp>
        <p:sp>
          <p:nvSpPr>
            <p:cNvPr id="179220" name="TextBox 13"/>
            <p:cNvSpPr txBox="1">
              <a:spLocks noChangeArrowheads="1"/>
            </p:cNvSpPr>
            <p:nvPr/>
          </p:nvSpPr>
          <p:spPr bwMode="auto">
            <a:xfrm>
              <a:off x="1738297" y="161932"/>
              <a:ext cx="5715040" cy="461665"/>
            </a:xfrm>
            <a:prstGeom prst="rect">
              <a:avLst/>
            </a:prstGeom>
            <a:noFill/>
            <a:ln w="9525">
              <a:noFill/>
              <a:miter lim="800000"/>
              <a:headEnd/>
              <a:tailEnd/>
            </a:ln>
          </p:spPr>
          <p:txBody>
            <a:bodyPr>
              <a:spAutoFit/>
            </a:bodyPr>
            <a:lstStyle/>
            <a:p>
              <a:pPr algn="ctr"/>
              <a:endParaRPr lang="zh-CN" altLang="en-US" sz="2400"/>
            </a:p>
          </p:txBody>
        </p:sp>
      </p:grpSp>
      <p:grpSp>
        <p:nvGrpSpPr>
          <p:cNvPr id="6" name="组合 14"/>
          <p:cNvGrpSpPr>
            <a:grpSpLocks/>
          </p:cNvGrpSpPr>
          <p:nvPr/>
        </p:nvGrpSpPr>
        <p:grpSpPr bwMode="auto">
          <a:xfrm>
            <a:off x="538152" y="1849038"/>
            <a:ext cx="7985125" cy="649287"/>
            <a:chOff x="0" y="0"/>
            <a:chExt cx="7985125" cy="746125"/>
          </a:xfrm>
        </p:grpSpPr>
        <p:sp>
          <p:nvSpPr>
            <p:cNvPr id="179209" name="Rectangle 17"/>
            <p:cNvSpPr>
              <a:spLocks noChangeArrowheads="1"/>
            </p:cNvSpPr>
            <p:nvPr/>
          </p:nvSpPr>
          <p:spPr bwMode="auto">
            <a:xfrm>
              <a:off x="0" y="0"/>
              <a:ext cx="7985125" cy="746125"/>
            </a:xfrm>
            <a:prstGeom prst="rect">
              <a:avLst/>
            </a:prstGeom>
            <a:solidFill>
              <a:srgbClr val="D9D9D9"/>
            </a:solidFill>
            <a:ln w="9525">
              <a:noFill/>
              <a:miter lim="800000"/>
              <a:headEnd/>
              <a:tailEnd/>
            </a:ln>
          </p:spPr>
          <p:txBody>
            <a:bodyPr anchor="ctr"/>
            <a:lstStyle/>
            <a:p>
              <a:pPr algn="ctr"/>
              <a:r>
                <a:rPr lang="zh-CN" altLang="en-US" dirty="0" smtClean="0">
                  <a:latin typeface="Franklin Gothic Medium" pitchFamily="34" charset="0"/>
                  <a:ea typeface="微软雅黑" pitchFamily="34" charset="-122"/>
                </a:rPr>
                <a:t>调研方案的设计与实施</a:t>
              </a:r>
              <a:endParaRPr lang="zh-CN" altLang="en-US" dirty="0">
                <a:latin typeface="Franklin Gothic Medium" pitchFamily="34" charset="0"/>
                <a:ea typeface="微软雅黑" pitchFamily="34" charset="-122"/>
              </a:endParaRPr>
            </a:p>
          </p:txBody>
        </p:sp>
        <p:sp>
          <p:nvSpPr>
            <p:cNvPr id="179210" name="Rectangle 28"/>
            <p:cNvSpPr>
              <a:spLocks noChangeArrowheads="1"/>
            </p:cNvSpPr>
            <p:nvPr/>
          </p:nvSpPr>
          <p:spPr bwMode="auto">
            <a:xfrm>
              <a:off x="7848600" y="0"/>
              <a:ext cx="136525" cy="408636"/>
            </a:xfrm>
            <a:prstGeom prst="rect">
              <a:avLst/>
            </a:prstGeom>
            <a:solidFill>
              <a:srgbClr val="000000"/>
            </a:solidFill>
            <a:ln w="9525">
              <a:noFill/>
              <a:miter lim="800000"/>
              <a:headEnd/>
              <a:tailEnd/>
            </a:ln>
          </p:spPr>
          <p:txBody>
            <a:bodyPr anchor="ctr"/>
            <a:lstStyle/>
            <a:p>
              <a:pPr algn="ctr"/>
              <a:endParaRPr lang="zh-CN" altLang="en-US">
                <a:solidFill>
                  <a:srgbClr val="FFFFFF"/>
                </a:solidFill>
                <a:latin typeface="Franklin Gothic Medium" pitchFamily="34" charset="0"/>
                <a:ea typeface="微软雅黑" pitchFamily="34" charset="-122"/>
              </a:endParaRPr>
            </a:p>
          </p:txBody>
        </p:sp>
        <p:sp>
          <p:nvSpPr>
            <p:cNvPr id="179211" name="矩形 41"/>
            <p:cNvSpPr>
              <a:spLocks noChangeArrowheads="1"/>
            </p:cNvSpPr>
            <p:nvPr/>
          </p:nvSpPr>
          <p:spPr bwMode="auto">
            <a:xfrm>
              <a:off x="0" y="0"/>
              <a:ext cx="1214438" cy="408636"/>
            </a:xfrm>
            <a:prstGeom prst="rect">
              <a:avLst/>
            </a:prstGeom>
            <a:solidFill>
              <a:srgbClr val="948A54"/>
            </a:solidFill>
            <a:ln w="9525">
              <a:noFill/>
              <a:miter lim="800000"/>
              <a:headEnd/>
              <a:tailEnd/>
            </a:ln>
          </p:spPr>
          <p:txBody>
            <a:bodyPr anchor="ctr"/>
            <a:lstStyle/>
            <a:p>
              <a:pPr algn="ctr"/>
              <a:r>
                <a:rPr lang="zh-CN" altLang="en-US" dirty="0" smtClean="0">
                  <a:solidFill>
                    <a:srgbClr val="FFFFFF"/>
                  </a:solidFill>
                  <a:latin typeface="微软雅黑" pitchFamily="34" charset="-122"/>
                  <a:ea typeface="微软雅黑" pitchFamily="34" charset="-122"/>
                </a:rPr>
                <a:t>二</a:t>
              </a:r>
              <a:endParaRPr lang="zh-CN" altLang="en-US" dirty="0">
                <a:solidFill>
                  <a:srgbClr val="FFFFFF"/>
                </a:solidFill>
                <a:latin typeface="微软雅黑" pitchFamily="34" charset="-122"/>
                <a:ea typeface="微软雅黑" pitchFamily="34" charset="-122"/>
              </a:endParaRPr>
            </a:p>
          </p:txBody>
        </p:sp>
        <p:sp>
          <p:nvSpPr>
            <p:cNvPr id="179212" name="TextBox 13"/>
            <p:cNvSpPr txBox="1">
              <a:spLocks noChangeArrowheads="1"/>
            </p:cNvSpPr>
            <p:nvPr/>
          </p:nvSpPr>
          <p:spPr bwMode="auto">
            <a:xfrm>
              <a:off x="1738297" y="161932"/>
              <a:ext cx="5715040" cy="461665"/>
            </a:xfrm>
            <a:prstGeom prst="rect">
              <a:avLst/>
            </a:prstGeom>
            <a:noFill/>
            <a:ln w="9525">
              <a:noFill/>
              <a:miter lim="800000"/>
              <a:headEnd/>
              <a:tailEnd/>
            </a:ln>
          </p:spPr>
          <p:txBody>
            <a:bodyPr>
              <a:spAutoFit/>
            </a:bodyPr>
            <a:lstStyle/>
            <a:p>
              <a:pPr algn="ctr"/>
              <a:endParaRPr lang="zh-CN" altLang="en-US" sz="2400"/>
            </a:p>
          </p:txBody>
        </p:sp>
      </p:grpSp>
      <p:grpSp>
        <p:nvGrpSpPr>
          <p:cNvPr id="19" name="组合 14"/>
          <p:cNvGrpSpPr>
            <a:grpSpLocks/>
          </p:cNvGrpSpPr>
          <p:nvPr/>
        </p:nvGrpSpPr>
        <p:grpSpPr bwMode="auto">
          <a:xfrm>
            <a:off x="571472" y="2786062"/>
            <a:ext cx="7985125" cy="649287"/>
            <a:chOff x="0" y="0"/>
            <a:chExt cx="7985125" cy="746125"/>
          </a:xfrm>
        </p:grpSpPr>
        <p:sp>
          <p:nvSpPr>
            <p:cNvPr id="20" name="Rectangle 17"/>
            <p:cNvSpPr>
              <a:spLocks noChangeArrowheads="1"/>
            </p:cNvSpPr>
            <p:nvPr/>
          </p:nvSpPr>
          <p:spPr bwMode="auto">
            <a:xfrm>
              <a:off x="0" y="0"/>
              <a:ext cx="7985125" cy="746125"/>
            </a:xfrm>
            <a:prstGeom prst="rect">
              <a:avLst/>
            </a:prstGeom>
            <a:solidFill>
              <a:srgbClr val="D9D9D9"/>
            </a:solidFill>
            <a:ln w="9525">
              <a:noFill/>
              <a:miter lim="800000"/>
              <a:headEnd/>
              <a:tailEnd/>
            </a:ln>
          </p:spPr>
          <p:txBody>
            <a:bodyPr anchor="ctr"/>
            <a:lstStyle/>
            <a:p>
              <a:pPr algn="ctr"/>
              <a:r>
                <a:rPr lang="zh-CN" altLang="en-US" dirty="0" smtClean="0">
                  <a:latin typeface="Franklin Gothic Medium" pitchFamily="34" charset="0"/>
                  <a:ea typeface="微软雅黑" pitchFamily="34" charset="-122"/>
                </a:rPr>
                <a:t>学生对学习过程维度的满意度（在读体验满意度</a:t>
              </a:r>
              <a:r>
                <a:rPr lang="en-US" altLang="zh-CN" dirty="0" smtClean="0">
                  <a:latin typeface="Franklin Gothic Medium" pitchFamily="34" charset="0"/>
                  <a:ea typeface="微软雅黑" pitchFamily="34" charset="-122"/>
                </a:rPr>
                <a:t>)</a:t>
              </a:r>
              <a:endParaRPr lang="zh-CN" altLang="en-US" dirty="0">
                <a:latin typeface="Franklin Gothic Medium" pitchFamily="34" charset="0"/>
                <a:ea typeface="微软雅黑" pitchFamily="34" charset="-122"/>
              </a:endParaRPr>
            </a:p>
          </p:txBody>
        </p:sp>
        <p:sp>
          <p:nvSpPr>
            <p:cNvPr id="21" name="Rectangle 28"/>
            <p:cNvSpPr>
              <a:spLocks noChangeArrowheads="1"/>
            </p:cNvSpPr>
            <p:nvPr/>
          </p:nvSpPr>
          <p:spPr bwMode="auto">
            <a:xfrm>
              <a:off x="7848600" y="0"/>
              <a:ext cx="136525" cy="408636"/>
            </a:xfrm>
            <a:prstGeom prst="rect">
              <a:avLst/>
            </a:prstGeom>
            <a:solidFill>
              <a:srgbClr val="000000"/>
            </a:solidFill>
            <a:ln w="9525">
              <a:noFill/>
              <a:miter lim="800000"/>
              <a:headEnd/>
              <a:tailEnd/>
            </a:ln>
          </p:spPr>
          <p:txBody>
            <a:bodyPr anchor="ctr"/>
            <a:lstStyle/>
            <a:p>
              <a:pPr algn="ctr"/>
              <a:endParaRPr lang="zh-CN" altLang="en-US">
                <a:solidFill>
                  <a:srgbClr val="FFFFFF"/>
                </a:solidFill>
                <a:latin typeface="Franklin Gothic Medium" pitchFamily="34" charset="0"/>
                <a:ea typeface="微软雅黑" pitchFamily="34" charset="-122"/>
              </a:endParaRPr>
            </a:p>
          </p:txBody>
        </p:sp>
        <p:sp>
          <p:nvSpPr>
            <p:cNvPr id="22" name="矩形 41"/>
            <p:cNvSpPr>
              <a:spLocks noChangeArrowheads="1"/>
            </p:cNvSpPr>
            <p:nvPr/>
          </p:nvSpPr>
          <p:spPr bwMode="auto">
            <a:xfrm>
              <a:off x="0" y="0"/>
              <a:ext cx="1214438" cy="408636"/>
            </a:xfrm>
            <a:prstGeom prst="rect">
              <a:avLst/>
            </a:prstGeom>
            <a:solidFill>
              <a:srgbClr val="948A54"/>
            </a:solidFill>
            <a:ln w="9525">
              <a:noFill/>
              <a:miter lim="800000"/>
              <a:headEnd/>
              <a:tailEnd/>
            </a:ln>
          </p:spPr>
          <p:txBody>
            <a:bodyPr anchor="ctr"/>
            <a:lstStyle/>
            <a:p>
              <a:pPr algn="ctr"/>
              <a:r>
                <a:rPr lang="zh-CN" altLang="en-US" dirty="0" smtClean="0">
                  <a:solidFill>
                    <a:srgbClr val="FFFFFF"/>
                  </a:solidFill>
                  <a:latin typeface="微软雅黑" pitchFamily="34" charset="-122"/>
                  <a:ea typeface="微软雅黑" pitchFamily="34" charset="-122"/>
                </a:rPr>
                <a:t>三</a:t>
              </a:r>
              <a:endParaRPr lang="zh-CN" altLang="en-US" dirty="0">
                <a:solidFill>
                  <a:srgbClr val="FFFFFF"/>
                </a:solidFill>
                <a:latin typeface="微软雅黑" pitchFamily="34" charset="-122"/>
                <a:ea typeface="微软雅黑" pitchFamily="34" charset="-122"/>
              </a:endParaRPr>
            </a:p>
          </p:txBody>
        </p:sp>
        <p:sp>
          <p:nvSpPr>
            <p:cNvPr id="23" name="TextBox 13"/>
            <p:cNvSpPr txBox="1">
              <a:spLocks noChangeArrowheads="1"/>
            </p:cNvSpPr>
            <p:nvPr/>
          </p:nvSpPr>
          <p:spPr bwMode="auto">
            <a:xfrm>
              <a:off x="1738297" y="161932"/>
              <a:ext cx="5715040" cy="461665"/>
            </a:xfrm>
            <a:prstGeom prst="rect">
              <a:avLst/>
            </a:prstGeom>
            <a:noFill/>
            <a:ln w="9525">
              <a:noFill/>
              <a:miter lim="800000"/>
              <a:headEnd/>
              <a:tailEnd/>
            </a:ln>
          </p:spPr>
          <p:txBody>
            <a:bodyPr>
              <a:spAutoFit/>
            </a:bodyPr>
            <a:lstStyle/>
            <a:p>
              <a:pPr algn="ctr"/>
              <a:endParaRPr lang="zh-CN" altLang="en-US" sz="2400"/>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标题 1"/>
          <p:cNvSpPr>
            <a:spLocks noGrp="1"/>
          </p:cNvSpPr>
          <p:nvPr>
            <p:ph type="title" idx="4294967295"/>
          </p:nvPr>
        </p:nvSpPr>
        <p:spPr>
          <a:xfrm>
            <a:off x="0" y="122238"/>
            <a:ext cx="7429520" cy="647700"/>
          </a:xfrm>
        </p:spPr>
        <p:txBody>
          <a:bodyPr/>
          <a:lstStyle/>
          <a:p>
            <a:pPr algn="l"/>
            <a:r>
              <a:rPr lang="zh-CN" altLang="en-US" sz="2000" b="1" dirty="0" smtClean="0">
                <a:solidFill>
                  <a:schemeClr val="bg1"/>
                </a:solidFill>
                <a:latin typeface="+mj-ea"/>
              </a:rPr>
              <a:t>                                          目    录</a:t>
            </a:r>
            <a:endParaRPr lang="zh-CN" sz="2000" b="1" dirty="0" smtClean="0">
              <a:solidFill>
                <a:schemeClr val="bg1"/>
              </a:solidFill>
              <a:latin typeface="+mj-ea"/>
            </a:endParaRPr>
          </a:p>
        </p:txBody>
      </p:sp>
      <p:sp>
        <p:nvSpPr>
          <p:cNvPr id="179203" name="矩形 2"/>
          <p:cNvSpPr>
            <a:spLocks noChangeArrowheads="1"/>
          </p:cNvSpPr>
          <p:nvPr/>
        </p:nvSpPr>
        <p:spPr bwMode="auto">
          <a:xfrm>
            <a:off x="615950" y="1562100"/>
            <a:ext cx="1214438" cy="407988"/>
          </a:xfrm>
          <a:prstGeom prst="rect">
            <a:avLst/>
          </a:prstGeom>
          <a:solidFill>
            <a:srgbClr val="FFFFFF"/>
          </a:solidFill>
          <a:ln w="9525">
            <a:noFill/>
            <a:miter lim="800000"/>
            <a:headEnd/>
            <a:tailEnd/>
          </a:ln>
        </p:spPr>
        <p:txBody>
          <a:bodyPr anchor="ctr"/>
          <a:lstStyle/>
          <a:p>
            <a:pPr algn="ctr"/>
            <a:r>
              <a:rPr lang="zh-CN" altLang="en-US">
                <a:solidFill>
                  <a:srgbClr val="FFFFFF"/>
                </a:solidFill>
                <a:latin typeface="微软雅黑" pitchFamily="34" charset="-122"/>
                <a:ea typeface="微软雅黑" pitchFamily="34" charset="-122"/>
              </a:rPr>
              <a:t>一一</a:t>
            </a:r>
          </a:p>
        </p:txBody>
      </p:sp>
      <p:grpSp>
        <p:nvGrpSpPr>
          <p:cNvPr id="3" name="组合 14"/>
          <p:cNvGrpSpPr>
            <a:grpSpLocks/>
          </p:cNvGrpSpPr>
          <p:nvPr/>
        </p:nvGrpSpPr>
        <p:grpSpPr bwMode="auto">
          <a:xfrm>
            <a:off x="571472" y="1214426"/>
            <a:ext cx="7985125" cy="649288"/>
            <a:chOff x="0" y="0"/>
            <a:chExt cx="7985125" cy="746125"/>
          </a:xfrm>
        </p:grpSpPr>
        <p:sp>
          <p:nvSpPr>
            <p:cNvPr id="179217" name="Rectangle 17"/>
            <p:cNvSpPr>
              <a:spLocks noChangeArrowheads="1"/>
            </p:cNvSpPr>
            <p:nvPr/>
          </p:nvSpPr>
          <p:spPr bwMode="auto">
            <a:xfrm>
              <a:off x="0" y="0"/>
              <a:ext cx="7985125" cy="746125"/>
            </a:xfrm>
            <a:prstGeom prst="rect">
              <a:avLst/>
            </a:prstGeom>
            <a:solidFill>
              <a:srgbClr val="D9D9D9"/>
            </a:solidFill>
            <a:ln w="9525">
              <a:noFill/>
              <a:miter lim="800000"/>
              <a:headEnd/>
              <a:tailEnd/>
            </a:ln>
          </p:spPr>
          <p:txBody>
            <a:bodyPr anchor="ctr"/>
            <a:lstStyle/>
            <a:p>
              <a:pPr algn="ctr"/>
              <a:r>
                <a:rPr lang="zh-CN" altLang="en-US" dirty="0" smtClean="0">
                  <a:latin typeface="Franklin Gothic Medium" pitchFamily="34" charset="0"/>
                  <a:ea typeface="微软雅黑" pitchFamily="34" charset="-122"/>
                </a:rPr>
                <a:t>培养（学习）过程与培养目标达成之间的关系构建</a:t>
              </a:r>
            </a:p>
            <a:p>
              <a:pPr algn="ctr"/>
              <a:endParaRPr lang="zh-CN" altLang="en-US" dirty="0">
                <a:solidFill>
                  <a:srgbClr val="FFFFFF"/>
                </a:solidFill>
                <a:latin typeface="Franklin Gothic Medium" pitchFamily="34" charset="0"/>
                <a:ea typeface="微软雅黑" pitchFamily="34" charset="-122"/>
              </a:endParaRPr>
            </a:p>
          </p:txBody>
        </p:sp>
        <p:sp>
          <p:nvSpPr>
            <p:cNvPr id="179218" name="Rectangle 28"/>
            <p:cNvSpPr>
              <a:spLocks noChangeArrowheads="1"/>
            </p:cNvSpPr>
            <p:nvPr/>
          </p:nvSpPr>
          <p:spPr bwMode="auto">
            <a:xfrm>
              <a:off x="7848600" y="0"/>
              <a:ext cx="136525" cy="408635"/>
            </a:xfrm>
            <a:prstGeom prst="rect">
              <a:avLst/>
            </a:prstGeom>
            <a:solidFill>
              <a:srgbClr val="000000"/>
            </a:solidFill>
            <a:ln w="9525">
              <a:noFill/>
              <a:miter lim="800000"/>
              <a:headEnd/>
              <a:tailEnd/>
            </a:ln>
          </p:spPr>
          <p:txBody>
            <a:bodyPr anchor="ctr"/>
            <a:lstStyle/>
            <a:p>
              <a:pPr algn="ctr"/>
              <a:endParaRPr lang="zh-CN" altLang="en-US">
                <a:solidFill>
                  <a:srgbClr val="FFFFFF"/>
                </a:solidFill>
                <a:latin typeface="Franklin Gothic Medium" pitchFamily="34" charset="0"/>
                <a:ea typeface="微软雅黑" pitchFamily="34" charset="-122"/>
              </a:endParaRPr>
            </a:p>
          </p:txBody>
        </p:sp>
        <p:sp>
          <p:nvSpPr>
            <p:cNvPr id="179219" name="矩形 31"/>
            <p:cNvSpPr>
              <a:spLocks noChangeArrowheads="1"/>
            </p:cNvSpPr>
            <p:nvPr/>
          </p:nvSpPr>
          <p:spPr bwMode="auto">
            <a:xfrm>
              <a:off x="0" y="0"/>
              <a:ext cx="1214438" cy="408635"/>
            </a:xfrm>
            <a:prstGeom prst="rect">
              <a:avLst/>
            </a:prstGeom>
            <a:solidFill>
              <a:srgbClr val="948A54"/>
            </a:solidFill>
            <a:ln w="9525">
              <a:noFill/>
              <a:miter lim="800000"/>
              <a:headEnd/>
              <a:tailEnd/>
            </a:ln>
          </p:spPr>
          <p:txBody>
            <a:bodyPr anchor="ctr"/>
            <a:lstStyle/>
            <a:p>
              <a:pPr algn="ctr"/>
              <a:r>
                <a:rPr lang="zh-CN" altLang="en-US" dirty="0" smtClean="0">
                  <a:solidFill>
                    <a:srgbClr val="FFFFFF"/>
                  </a:solidFill>
                  <a:latin typeface="微软雅黑" pitchFamily="34" charset="-122"/>
                  <a:ea typeface="微软雅黑" pitchFamily="34" charset="-122"/>
                </a:rPr>
                <a:t>五</a:t>
              </a:r>
              <a:endParaRPr lang="zh-CN" altLang="en-US" dirty="0">
                <a:solidFill>
                  <a:srgbClr val="FFFFFF"/>
                </a:solidFill>
                <a:latin typeface="微软雅黑" pitchFamily="34" charset="-122"/>
                <a:ea typeface="微软雅黑" pitchFamily="34" charset="-122"/>
              </a:endParaRPr>
            </a:p>
          </p:txBody>
        </p:sp>
        <p:sp>
          <p:nvSpPr>
            <p:cNvPr id="179220" name="TextBox 13"/>
            <p:cNvSpPr txBox="1">
              <a:spLocks noChangeArrowheads="1"/>
            </p:cNvSpPr>
            <p:nvPr/>
          </p:nvSpPr>
          <p:spPr bwMode="auto">
            <a:xfrm>
              <a:off x="1738297" y="161932"/>
              <a:ext cx="5715040" cy="461665"/>
            </a:xfrm>
            <a:prstGeom prst="rect">
              <a:avLst/>
            </a:prstGeom>
            <a:noFill/>
            <a:ln w="9525">
              <a:noFill/>
              <a:miter lim="800000"/>
              <a:headEnd/>
              <a:tailEnd/>
            </a:ln>
          </p:spPr>
          <p:txBody>
            <a:bodyPr>
              <a:spAutoFit/>
            </a:bodyPr>
            <a:lstStyle/>
            <a:p>
              <a:pPr algn="ctr"/>
              <a:endParaRPr lang="zh-CN" altLang="en-US" sz="2400"/>
            </a:p>
          </p:txBody>
        </p:sp>
      </p:grpSp>
      <p:grpSp>
        <p:nvGrpSpPr>
          <p:cNvPr id="4" name="组合 14"/>
          <p:cNvGrpSpPr>
            <a:grpSpLocks/>
          </p:cNvGrpSpPr>
          <p:nvPr/>
        </p:nvGrpSpPr>
        <p:grpSpPr bwMode="auto">
          <a:xfrm>
            <a:off x="571472" y="1928806"/>
            <a:ext cx="7985125" cy="649287"/>
            <a:chOff x="0" y="0"/>
            <a:chExt cx="7985125" cy="746125"/>
          </a:xfrm>
        </p:grpSpPr>
        <p:sp>
          <p:nvSpPr>
            <p:cNvPr id="179209" name="Rectangle 17"/>
            <p:cNvSpPr>
              <a:spLocks noChangeArrowheads="1"/>
            </p:cNvSpPr>
            <p:nvPr/>
          </p:nvSpPr>
          <p:spPr bwMode="auto">
            <a:xfrm>
              <a:off x="0" y="0"/>
              <a:ext cx="7985125" cy="746125"/>
            </a:xfrm>
            <a:prstGeom prst="rect">
              <a:avLst/>
            </a:prstGeom>
            <a:solidFill>
              <a:srgbClr val="D9D9D9"/>
            </a:solidFill>
            <a:ln w="9525">
              <a:noFill/>
              <a:miter lim="800000"/>
              <a:headEnd/>
              <a:tailEnd/>
            </a:ln>
          </p:spPr>
          <p:txBody>
            <a:bodyPr anchor="ctr"/>
            <a:lstStyle/>
            <a:p>
              <a:pPr algn="ctr"/>
              <a:r>
                <a:rPr lang="zh-CN" altLang="en-US" dirty="0" smtClean="0">
                  <a:latin typeface="Franklin Gothic Medium" pitchFamily="34" charset="0"/>
                  <a:ea typeface="微软雅黑" pitchFamily="34" charset="-122"/>
                </a:rPr>
                <a:t>（分类的学生响应）关键要素的差异性分析</a:t>
              </a:r>
              <a:endParaRPr lang="zh-CN" altLang="en-US" dirty="0">
                <a:latin typeface="Franklin Gothic Medium" pitchFamily="34" charset="0"/>
                <a:ea typeface="微软雅黑" pitchFamily="34" charset="-122"/>
              </a:endParaRPr>
            </a:p>
          </p:txBody>
        </p:sp>
        <p:sp>
          <p:nvSpPr>
            <p:cNvPr id="179210" name="Rectangle 28"/>
            <p:cNvSpPr>
              <a:spLocks noChangeArrowheads="1"/>
            </p:cNvSpPr>
            <p:nvPr/>
          </p:nvSpPr>
          <p:spPr bwMode="auto">
            <a:xfrm>
              <a:off x="7848600" y="0"/>
              <a:ext cx="136525" cy="408636"/>
            </a:xfrm>
            <a:prstGeom prst="rect">
              <a:avLst/>
            </a:prstGeom>
            <a:solidFill>
              <a:srgbClr val="000000"/>
            </a:solidFill>
            <a:ln w="9525">
              <a:noFill/>
              <a:miter lim="800000"/>
              <a:headEnd/>
              <a:tailEnd/>
            </a:ln>
          </p:spPr>
          <p:txBody>
            <a:bodyPr anchor="ctr"/>
            <a:lstStyle/>
            <a:p>
              <a:pPr algn="ctr"/>
              <a:endParaRPr lang="zh-CN" altLang="en-US">
                <a:solidFill>
                  <a:srgbClr val="FFFFFF"/>
                </a:solidFill>
                <a:latin typeface="Franklin Gothic Medium" pitchFamily="34" charset="0"/>
                <a:ea typeface="微软雅黑" pitchFamily="34" charset="-122"/>
              </a:endParaRPr>
            </a:p>
          </p:txBody>
        </p:sp>
        <p:sp>
          <p:nvSpPr>
            <p:cNvPr id="179211" name="矩形 41"/>
            <p:cNvSpPr>
              <a:spLocks noChangeArrowheads="1"/>
            </p:cNvSpPr>
            <p:nvPr/>
          </p:nvSpPr>
          <p:spPr bwMode="auto">
            <a:xfrm>
              <a:off x="0" y="0"/>
              <a:ext cx="1214438" cy="408636"/>
            </a:xfrm>
            <a:prstGeom prst="rect">
              <a:avLst/>
            </a:prstGeom>
            <a:solidFill>
              <a:srgbClr val="948A54"/>
            </a:solidFill>
            <a:ln w="9525">
              <a:noFill/>
              <a:miter lim="800000"/>
              <a:headEnd/>
              <a:tailEnd/>
            </a:ln>
          </p:spPr>
          <p:txBody>
            <a:bodyPr anchor="ctr"/>
            <a:lstStyle/>
            <a:p>
              <a:pPr algn="ctr"/>
              <a:r>
                <a:rPr lang="zh-CN" altLang="en-US" dirty="0" smtClean="0">
                  <a:solidFill>
                    <a:srgbClr val="FFFFFF"/>
                  </a:solidFill>
                  <a:latin typeface="微软雅黑" pitchFamily="34" charset="-122"/>
                  <a:ea typeface="微软雅黑" pitchFamily="34" charset="-122"/>
                </a:rPr>
                <a:t>六</a:t>
              </a:r>
              <a:endParaRPr lang="zh-CN" altLang="en-US" dirty="0">
                <a:solidFill>
                  <a:srgbClr val="FFFFFF"/>
                </a:solidFill>
                <a:latin typeface="微软雅黑" pitchFamily="34" charset="-122"/>
                <a:ea typeface="微软雅黑" pitchFamily="34" charset="-122"/>
              </a:endParaRPr>
            </a:p>
          </p:txBody>
        </p:sp>
        <p:sp>
          <p:nvSpPr>
            <p:cNvPr id="179212" name="TextBox 13"/>
            <p:cNvSpPr txBox="1">
              <a:spLocks noChangeArrowheads="1"/>
            </p:cNvSpPr>
            <p:nvPr/>
          </p:nvSpPr>
          <p:spPr bwMode="auto">
            <a:xfrm>
              <a:off x="1738297" y="161932"/>
              <a:ext cx="5715040" cy="461665"/>
            </a:xfrm>
            <a:prstGeom prst="rect">
              <a:avLst/>
            </a:prstGeom>
            <a:noFill/>
            <a:ln w="9525">
              <a:noFill/>
              <a:miter lim="800000"/>
              <a:headEnd/>
              <a:tailEnd/>
            </a:ln>
          </p:spPr>
          <p:txBody>
            <a:bodyPr>
              <a:spAutoFit/>
            </a:bodyPr>
            <a:lstStyle/>
            <a:p>
              <a:pPr algn="ctr"/>
              <a:endParaRPr lang="zh-CN" altLang="en-US" sz="2400"/>
            </a:p>
          </p:txBody>
        </p:sp>
      </p:grpSp>
      <p:grpSp>
        <p:nvGrpSpPr>
          <p:cNvPr id="5" name="组合 14"/>
          <p:cNvGrpSpPr>
            <a:grpSpLocks/>
          </p:cNvGrpSpPr>
          <p:nvPr/>
        </p:nvGrpSpPr>
        <p:grpSpPr bwMode="auto">
          <a:xfrm>
            <a:off x="610185" y="3577830"/>
            <a:ext cx="7985125" cy="649287"/>
            <a:chOff x="0" y="0"/>
            <a:chExt cx="7985125" cy="746125"/>
          </a:xfrm>
        </p:grpSpPr>
        <p:sp>
          <p:nvSpPr>
            <p:cNvPr id="20" name="Rectangle 17"/>
            <p:cNvSpPr>
              <a:spLocks noChangeArrowheads="1"/>
            </p:cNvSpPr>
            <p:nvPr/>
          </p:nvSpPr>
          <p:spPr bwMode="auto">
            <a:xfrm>
              <a:off x="0" y="0"/>
              <a:ext cx="7985125" cy="746125"/>
            </a:xfrm>
            <a:prstGeom prst="rect">
              <a:avLst/>
            </a:prstGeom>
            <a:solidFill>
              <a:srgbClr val="D9D9D9"/>
            </a:solidFill>
            <a:ln w="9525">
              <a:noFill/>
              <a:miter lim="800000"/>
              <a:headEnd/>
              <a:tailEnd/>
            </a:ln>
          </p:spPr>
          <p:txBody>
            <a:bodyPr anchor="ctr"/>
            <a:lstStyle/>
            <a:p>
              <a:pPr algn="ctr"/>
              <a:r>
                <a:rPr lang="zh-CN" altLang="en-US" dirty="0" smtClean="0">
                  <a:latin typeface="Franklin Gothic Medium" pitchFamily="34" charset="0"/>
                  <a:ea typeface="微软雅黑" pitchFamily="34" charset="-122"/>
                </a:rPr>
                <a:t>研究结论及建议</a:t>
              </a:r>
              <a:endParaRPr lang="zh-CN" altLang="en-US" dirty="0">
                <a:latin typeface="Franklin Gothic Medium" pitchFamily="34" charset="0"/>
                <a:ea typeface="微软雅黑" pitchFamily="34" charset="-122"/>
              </a:endParaRPr>
            </a:p>
          </p:txBody>
        </p:sp>
        <p:sp>
          <p:nvSpPr>
            <p:cNvPr id="21" name="Rectangle 28"/>
            <p:cNvSpPr>
              <a:spLocks noChangeArrowheads="1"/>
            </p:cNvSpPr>
            <p:nvPr/>
          </p:nvSpPr>
          <p:spPr bwMode="auto">
            <a:xfrm>
              <a:off x="7848600" y="0"/>
              <a:ext cx="136525" cy="408636"/>
            </a:xfrm>
            <a:prstGeom prst="rect">
              <a:avLst/>
            </a:prstGeom>
            <a:solidFill>
              <a:srgbClr val="000000"/>
            </a:solidFill>
            <a:ln w="9525">
              <a:noFill/>
              <a:miter lim="800000"/>
              <a:headEnd/>
              <a:tailEnd/>
            </a:ln>
          </p:spPr>
          <p:txBody>
            <a:bodyPr anchor="ctr"/>
            <a:lstStyle/>
            <a:p>
              <a:pPr algn="ctr"/>
              <a:endParaRPr lang="zh-CN" altLang="en-US">
                <a:solidFill>
                  <a:srgbClr val="FFFFFF"/>
                </a:solidFill>
                <a:latin typeface="Franklin Gothic Medium" pitchFamily="34" charset="0"/>
                <a:ea typeface="微软雅黑" pitchFamily="34" charset="-122"/>
              </a:endParaRPr>
            </a:p>
          </p:txBody>
        </p:sp>
        <p:sp>
          <p:nvSpPr>
            <p:cNvPr id="22" name="矩形 41"/>
            <p:cNvSpPr>
              <a:spLocks noChangeArrowheads="1"/>
            </p:cNvSpPr>
            <p:nvPr/>
          </p:nvSpPr>
          <p:spPr bwMode="auto">
            <a:xfrm>
              <a:off x="0" y="0"/>
              <a:ext cx="1214438" cy="408636"/>
            </a:xfrm>
            <a:prstGeom prst="rect">
              <a:avLst/>
            </a:prstGeom>
            <a:solidFill>
              <a:srgbClr val="948A54"/>
            </a:solidFill>
            <a:ln w="9525">
              <a:noFill/>
              <a:miter lim="800000"/>
              <a:headEnd/>
              <a:tailEnd/>
            </a:ln>
          </p:spPr>
          <p:txBody>
            <a:bodyPr anchor="ctr"/>
            <a:lstStyle/>
            <a:p>
              <a:pPr algn="ctr"/>
              <a:r>
                <a:rPr lang="zh-CN" altLang="en-US" dirty="0" smtClean="0">
                  <a:solidFill>
                    <a:srgbClr val="FFFFFF"/>
                  </a:solidFill>
                  <a:latin typeface="微软雅黑" pitchFamily="34" charset="-122"/>
                  <a:ea typeface="微软雅黑" pitchFamily="34" charset="-122"/>
                </a:rPr>
                <a:t>八</a:t>
              </a:r>
              <a:endParaRPr lang="zh-CN" altLang="en-US" dirty="0">
                <a:solidFill>
                  <a:srgbClr val="FFFFFF"/>
                </a:solidFill>
                <a:latin typeface="微软雅黑" pitchFamily="34" charset="-122"/>
                <a:ea typeface="微软雅黑" pitchFamily="34" charset="-122"/>
              </a:endParaRPr>
            </a:p>
          </p:txBody>
        </p:sp>
        <p:sp>
          <p:nvSpPr>
            <p:cNvPr id="23" name="TextBox 13"/>
            <p:cNvSpPr txBox="1">
              <a:spLocks noChangeArrowheads="1"/>
            </p:cNvSpPr>
            <p:nvPr/>
          </p:nvSpPr>
          <p:spPr bwMode="auto">
            <a:xfrm>
              <a:off x="1738297" y="161932"/>
              <a:ext cx="5715040" cy="461665"/>
            </a:xfrm>
            <a:prstGeom prst="rect">
              <a:avLst/>
            </a:prstGeom>
            <a:noFill/>
            <a:ln w="9525">
              <a:noFill/>
              <a:miter lim="800000"/>
              <a:headEnd/>
              <a:tailEnd/>
            </a:ln>
          </p:spPr>
          <p:txBody>
            <a:bodyPr>
              <a:spAutoFit/>
            </a:bodyPr>
            <a:lstStyle/>
            <a:p>
              <a:pPr algn="ctr"/>
              <a:endParaRPr lang="zh-CN" altLang="en-US" sz="2400"/>
            </a:p>
          </p:txBody>
        </p:sp>
      </p:grpSp>
      <p:grpSp>
        <p:nvGrpSpPr>
          <p:cNvPr id="19" name="组合 14"/>
          <p:cNvGrpSpPr>
            <a:grpSpLocks/>
          </p:cNvGrpSpPr>
          <p:nvPr/>
        </p:nvGrpSpPr>
        <p:grpSpPr bwMode="auto">
          <a:xfrm>
            <a:off x="610185" y="2785467"/>
            <a:ext cx="7985125" cy="649287"/>
            <a:chOff x="0" y="0"/>
            <a:chExt cx="7985125" cy="746125"/>
          </a:xfrm>
        </p:grpSpPr>
        <p:sp>
          <p:nvSpPr>
            <p:cNvPr id="24" name="Rectangle 17"/>
            <p:cNvSpPr>
              <a:spLocks noChangeArrowheads="1"/>
            </p:cNvSpPr>
            <p:nvPr/>
          </p:nvSpPr>
          <p:spPr bwMode="auto">
            <a:xfrm>
              <a:off x="0" y="0"/>
              <a:ext cx="7985125" cy="746125"/>
            </a:xfrm>
            <a:prstGeom prst="rect">
              <a:avLst/>
            </a:prstGeom>
            <a:solidFill>
              <a:srgbClr val="D9D9D9"/>
            </a:solidFill>
            <a:ln w="9525">
              <a:noFill/>
              <a:miter lim="800000"/>
              <a:headEnd/>
              <a:tailEnd/>
            </a:ln>
          </p:spPr>
          <p:txBody>
            <a:bodyPr anchor="ctr"/>
            <a:lstStyle/>
            <a:p>
              <a:pPr algn="ctr"/>
              <a:r>
                <a:rPr lang="zh-CN" altLang="en-US" dirty="0" smtClean="0">
                  <a:latin typeface="Franklin Gothic Medium" pitchFamily="34" charset="0"/>
                  <a:ea typeface="微软雅黑" pitchFamily="34" charset="-122"/>
                </a:rPr>
                <a:t>学生视角下的专业学位研究生教育质量评价</a:t>
              </a:r>
            </a:p>
            <a:p>
              <a:pPr algn="ctr"/>
              <a:endParaRPr lang="zh-CN" altLang="en-US" dirty="0">
                <a:solidFill>
                  <a:srgbClr val="FFFFFF"/>
                </a:solidFill>
                <a:latin typeface="Franklin Gothic Medium" pitchFamily="34" charset="0"/>
                <a:ea typeface="微软雅黑" pitchFamily="34" charset="-122"/>
              </a:endParaRPr>
            </a:p>
          </p:txBody>
        </p:sp>
        <p:sp>
          <p:nvSpPr>
            <p:cNvPr id="25" name="Rectangle 28"/>
            <p:cNvSpPr>
              <a:spLocks noChangeArrowheads="1"/>
            </p:cNvSpPr>
            <p:nvPr/>
          </p:nvSpPr>
          <p:spPr bwMode="auto">
            <a:xfrm>
              <a:off x="7848600" y="0"/>
              <a:ext cx="136525" cy="408636"/>
            </a:xfrm>
            <a:prstGeom prst="rect">
              <a:avLst/>
            </a:prstGeom>
            <a:solidFill>
              <a:srgbClr val="000000"/>
            </a:solidFill>
            <a:ln w="9525">
              <a:noFill/>
              <a:miter lim="800000"/>
              <a:headEnd/>
              <a:tailEnd/>
            </a:ln>
          </p:spPr>
          <p:txBody>
            <a:bodyPr anchor="ctr"/>
            <a:lstStyle/>
            <a:p>
              <a:pPr algn="ctr"/>
              <a:endParaRPr lang="zh-CN" altLang="en-US">
                <a:solidFill>
                  <a:srgbClr val="FFFFFF"/>
                </a:solidFill>
                <a:latin typeface="Franklin Gothic Medium" pitchFamily="34" charset="0"/>
                <a:ea typeface="微软雅黑" pitchFamily="34" charset="-122"/>
              </a:endParaRPr>
            </a:p>
          </p:txBody>
        </p:sp>
        <p:sp>
          <p:nvSpPr>
            <p:cNvPr id="26" name="矩形 41"/>
            <p:cNvSpPr>
              <a:spLocks noChangeArrowheads="1"/>
            </p:cNvSpPr>
            <p:nvPr/>
          </p:nvSpPr>
          <p:spPr bwMode="auto">
            <a:xfrm>
              <a:off x="0" y="0"/>
              <a:ext cx="1214438" cy="408636"/>
            </a:xfrm>
            <a:prstGeom prst="rect">
              <a:avLst/>
            </a:prstGeom>
            <a:solidFill>
              <a:srgbClr val="948A54"/>
            </a:solidFill>
            <a:ln w="9525">
              <a:noFill/>
              <a:miter lim="800000"/>
              <a:headEnd/>
              <a:tailEnd/>
            </a:ln>
          </p:spPr>
          <p:txBody>
            <a:bodyPr anchor="ctr"/>
            <a:lstStyle/>
            <a:p>
              <a:pPr algn="ctr"/>
              <a:r>
                <a:rPr lang="zh-CN" altLang="en-US" dirty="0" smtClean="0">
                  <a:solidFill>
                    <a:srgbClr val="FFFFFF"/>
                  </a:solidFill>
                  <a:latin typeface="微软雅黑" pitchFamily="34" charset="-122"/>
                  <a:ea typeface="微软雅黑" pitchFamily="34" charset="-122"/>
                </a:rPr>
                <a:t>七</a:t>
              </a:r>
              <a:endParaRPr lang="zh-CN" altLang="en-US" dirty="0">
                <a:solidFill>
                  <a:srgbClr val="FFFFFF"/>
                </a:solidFill>
                <a:latin typeface="微软雅黑" pitchFamily="34" charset="-122"/>
                <a:ea typeface="微软雅黑" pitchFamily="34" charset="-122"/>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idx="4294967295"/>
          </p:nvPr>
        </p:nvSpPr>
        <p:spPr>
          <a:xfrm>
            <a:off x="293688" y="122238"/>
            <a:ext cx="5832475" cy="647700"/>
          </a:xfrm>
        </p:spPr>
        <p:txBody>
          <a:bodyPr/>
          <a:lstStyle/>
          <a:p>
            <a:pPr algn="l"/>
            <a:r>
              <a:rPr lang="zh-CN" altLang="en-US" sz="2000" b="1" dirty="0" smtClean="0">
                <a:solidFill>
                  <a:srgbClr val="FFFFFF"/>
                </a:solidFill>
                <a:latin typeface="Times New Roman" pitchFamily="18" charset="0"/>
                <a:cs typeface="Times New Roman" pitchFamily="18" charset="0"/>
              </a:rPr>
              <a:t>一、学生视角的专业学位研究生教育质量内涵</a:t>
            </a:r>
            <a:endParaRPr lang="zh-CN" altLang="en-US" sz="2000" b="1" dirty="0">
              <a:solidFill>
                <a:schemeClr val="bg1"/>
              </a:solidFill>
              <a:latin typeface="Times New Roman" pitchFamily="18" charset="0"/>
              <a:cs typeface="Times New Roman" pitchFamily="18" charset="0"/>
            </a:endParaRPr>
          </a:p>
        </p:txBody>
      </p:sp>
      <p:sp>
        <p:nvSpPr>
          <p:cNvPr id="45059" name="矩形 2"/>
          <p:cNvSpPr>
            <a:spLocks noChangeArrowheads="1"/>
          </p:cNvSpPr>
          <p:nvPr/>
        </p:nvSpPr>
        <p:spPr bwMode="auto">
          <a:xfrm>
            <a:off x="571472" y="1571617"/>
            <a:ext cx="7203289" cy="4647426"/>
          </a:xfrm>
          <a:prstGeom prst="rect">
            <a:avLst/>
          </a:prstGeom>
          <a:noFill/>
          <a:ln w="9525">
            <a:noFill/>
            <a:miter lim="800000"/>
            <a:headEnd/>
            <a:tailEnd/>
          </a:ln>
        </p:spPr>
        <p:txBody>
          <a:bodyPr wrap="square">
            <a:spAutoFit/>
          </a:bodyPr>
          <a:lstStyle/>
          <a:p>
            <a:pPr marL="457200" indent="-457200" eaLnBrk="0" hangingPunct="0">
              <a:lnSpc>
                <a:spcPct val="150000"/>
              </a:lnSpc>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        专业学位研究生教育质量概念：</a:t>
            </a: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lnSpc>
                <a:spcPct val="150000"/>
              </a:lnSpc>
              <a:spcBef>
                <a:spcPct val="20000"/>
              </a:spcBef>
            </a:pPr>
            <a:r>
              <a:rPr lang="en-US" altLang="zh-CN" sz="2000" dirty="0" smtClean="0">
                <a:latin typeface="微软雅黑" pitchFamily="34" charset="-122"/>
                <a:ea typeface="微软雅黑" pitchFamily="34" charset="-122"/>
                <a:sym typeface="Franklin Gothic Medium" pitchFamily="34" charset="0"/>
              </a:rPr>
              <a:t>        </a:t>
            </a:r>
            <a:r>
              <a:rPr lang="zh-CN" altLang="en-US" sz="2000" dirty="0" smtClean="0">
                <a:latin typeface="微软雅黑" pitchFamily="34" charset="-122"/>
                <a:ea typeface="微软雅黑" pitchFamily="34" charset="-122"/>
                <a:sym typeface="Franklin Gothic Medium" pitchFamily="34" charset="0"/>
              </a:rPr>
              <a:t>利益相关者的</a:t>
            </a:r>
            <a:r>
              <a:rPr lang="zh-CN" altLang="en-US" sz="2000" dirty="0" smtClean="0">
                <a:solidFill>
                  <a:srgbClr val="FF0000"/>
                </a:solidFill>
                <a:latin typeface="微软雅黑" pitchFamily="34" charset="-122"/>
                <a:ea typeface="微软雅黑" pitchFamily="34" charset="-122"/>
                <a:sym typeface="Franklin Gothic Medium" pitchFamily="34" charset="0"/>
              </a:rPr>
              <a:t>视角</a:t>
            </a:r>
            <a:r>
              <a:rPr lang="zh-CN" altLang="en-US" sz="2000" dirty="0" smtClean="0">
                <a:latin typeface="微软雅黑" pitchFamily="34" charset="-122"/>
                <a:ea typeface="微软雅黑" pitchFamily="34" charset="-122"/>
                <a:sym typeface="Franklin Gothic Medium" pitchFamily="34" charset="0"/>
              </a:rPr>
              <a:t>（多元质量观）</a:t>
            </a: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lnSpc>
                <a:spcPct val="150000"/>
              </a:lnSpc>
              <a:spcBef>
                <a:spcPct val="20000"/>
              </a:spcBef>
            </a:pPr>
            <a:r>
              <a:rPr lang="en-US" altLang="zh-CN" sz="2000" dirty="0" smtClean="0">
                <a:latin typeface="微软雅黑" pitchFamily="34" charset="-122"/>
                <a:ea typeface="微软雅黑" pitchFamily="34" charset="-122"/>
                <a:sym typeface="Franklin Gothic Medium" pitchFamily="34" charset="0"/>
              </a:rPr>
              <a:t>        </a:t>
            </a:r>
            <a:r>
              <a:rPr lang="zh-CN" altLang="en-US" sz="2000" dirty="0" smtClean="0">
                <a:latin typeface="微软雅黑" pitchFamily="34" charset="-122"/>
                <a:ea typeface="微软雅黑" pitchFamily="34" charset="-122"/>
                <a:sym typeface="Franklin Gothic Medium" pitchFamily="34" charset="0"/>
              </a:rPr>
              <a:t>目标对象的</a:t>
            </a:r>
            <a:r>
              <a:rPr lang="zh-CN" altLang="en-US" sz="2000" dirty="0" smtClean="0">
                <a:solidFill>
                  <a:srgbClr val="FF0000"/>
                </a:solidFill>
                <a:latin typeface="微软雅黑" pitchFamily="34" charset="-122"/>
                <a:ea typeface="微软雅黑" pitchFamily="34" charset="-122"/>
                <a:sym typeface="Franklin Gothic Medium" pitchFamily="34" charset="0"/>
              </a:rPr>
              <a:t>需求响应</a:t>
            </a:r>
            <a:r>
              <a:rPr lang="zh-CN" altLang="en-US" sz="2000" dirty="0" smtClean="0">
                <a:latin typeface="微软雅黑" pitchFamily="34" charset="-122"/>
                <a:ea typeface="微软雅黑" pitchFamily="34" charset="-122"/>
                <a:sym typeface="Franklin Gothic Medium" pitchFamily="34" charset="0"/>
              </a:rPr>
              <a:t>（需求导向的质量观）</a:t>
            </a: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lnSpc>
                <a:spcPct val="150000"/>
              </a:lnSpc>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        学生</a:t>
            </a:r>
            <a:r>
              <a:rPr lang="en-US" altLang="zh-CN" sz="2000" dirty="0" smtClean="0">
                <a:solidFill>
                  <a:srgbClr val="FF0000"/>
                </a:solidFill>
                <a:latin typeface="微软雅黑" pitchFamily="34" charset="-122"/>
                <a:ea typeface="微软雅黑" pitchFamily="34" charset="-122"/>
                <a:sym typeface="Franklin Gothic Medium" pitchFamily="34" charset="0"/>
              </a:rPr>
              <a:t>-</a:t>
            </a:r>
            <a:r>
              <a:rPr lang="zh-CN" altLang="en-US" sz="2000" dirty="0" smtClean="0">
                <a:solidFill>
                  <a:srgbClr val="FF0000"/>
                </a:solidFill>
                <a:latin typeface="微软雅黑" pitchFamily="34" charset="-122"/>
                <a:ea typeface="微软雅黑" pitchFamily="34" charset="-122"/>
                <a:sym typeface="Franklin Gothic Medium" pitchFamily="34" charset="0"/>
              </a:rPr>
              <a:t>核心主体</a:t>
            </a:r>
            <a:r>
              <a:rPr lang="en-US" altLang="zh-CN" sz="2000" dirty="0" smtClean="0">
                <a:solidFill>
                  <a:srgbClr val="FF0000"/>
                </a:solidFill>
                <a:latin typeface="微软雅黑" pitchFamily="34" charset="-122"/>
                <a:ea typeface="微软雅黑" pitchFamily="34" charset="-122"/>
                <a:sym typeface="Franklin Gothic Medium" pitchFamily="34" charset="0"/>
              </a:rPr>
              <a:t>-</a:t>
            </a:r>
            <a:r>
              <a:rPr lang="zh-CN" altLang="en-US" sz="2000" dirty="0" smtClean="0">
                <a:solidFill>
                  <a:srgbClr val="FF0000"/>
                </a:solidFill>
                <a:latin typeface="微软雅黑" pitchFamily="34" charset="-122"/>
                <a:ea typeface="微软雅黑" pitchFamily="34" charset="-122"/>
                <a:sym typeface="Franklin Gothic Medium" pitchFamily="34" charset="0"/>
              </a:rPr>
              <a:t>学生学习满意度：</a:t>
            </a:r>
            <a:endParaRPr lang="en-US" altLang="zh-CN"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lnSpc>
                <a:spcPct val="150000"/>
              </a:lnSpc>
              <a:spcBef>
                <a:spcPct val="20000"/>
              </a:spcBef>
            </a:pPr>
            <a:r>
              <a:rPr lang="en-US" altLang="zh-CN" sz="2000" dirty="0" smtClean="0">
                <a:solidFill>
                  <a:srgbClr val="FF0000"/>
                </a:solidFill>
                <a:latin typeface="微软雅黑" pitchFamily="34" charset="-122"/>
                <a:ea typeface="微软雅黑" pitchFamily="34" charset="-122"/>
                <a:sym typeface="Franklin Gothic Medium" pitchFamily="34" charset="0"/>
              </a:rPr>
              <a:t>        --</a:t>
            </a:r>
            <a:r>
              <a:rPr lang="zh-CN" altLang="en-US" sz="2000" dirty="0" smtClean="0">
                <a:solidFill>
                  <a:srgbClr val="FF0000"/>
                </a:solidFill>
                <a:latin typeface="微软雅黑" pitchFamily="34" charset="-122"/>
                <a:ea typeface="微软雅黑" pitchFamily="34" charset="-122"/>
                <a:sym typeface="Franklin Gothic Medium" pitchFamily="34" charset="0"/>
              </a:rPr>
              <a:t>专业学位研究生教育质量的重要部分</a:t>
            </a:r>
            <a:endParaRPr lang="en-US" altLang="zh-CN"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lnSpc>
                <a:spcPct val="150000"/>
              </a:lnSpc>
              <a:spcBef>
                <a:spcPct val="20000"/>
              </a:spcBef>
            </a:pP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spcBef>
                <a:spcPct val="20000"/>
              </a:spcBef>
            </a:pPr>
            <a:endParaRPr lang="en-US" altLang="zh-CN"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    </a:t>
            </a:r>
            <a:endParaRPr lang="en-US" altLang="zh-CN"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endParaRPr lang="en-US"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endParaRPr lang="en-US" sz="2000" dirty="0">
              <a:solidFill>
                <a:srgbClr val="000000"/>
              </a:solidFill>
              <a:latin typeface="微软雅黑" pitchFamily="34" charset="-122"/>
              <a:ea typeface="微软雅黑" pitchFamily="34" charset="-122"/>
              <a:sym typeface="Franklin Gothic Medium"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idx="4294967295"/>
          </p:nvPr>
        </p:nvSpPr>
        <p:spPr>
          <a:xfrm>
            <a:off x="293688" y="122238"/>
            <a:ext cx="5832475" cy="647700"/>
          </a:xfrm>
        </p:spPr>
        <p:txBody>
          <a:bodyPr/>
          <a:lstStyle/>
          <a:p>
            <a:pPr algn="l"/>
            <a:r>
              <a:rPr lang="zh-CN" altLang="en-US" sz="2000" b="1" dirty="0" smtClean="0">
                <a:solidFill>
                  <a:srgbClr val="FFFFFF"/>
                </a:solidFill>
                <a:latin typeface="Times New Roman" pitchFamily="18" charset="0"/>
                <a:cs typeface="Times New Roman" pitchFamily="18" charset="0"/>
              </a:rPr>
              <a:t>一、学生视角的专业学位研究生教育质量内涵</a:t>
            </a:r>
            <a:endParaRPr lang="zh-CN" altLang="en-US" sz="2000" b="1" dirty="0">
              <a:solidFill>
                <a:schemeClr val="bg1"/>
              </a:solidFill>
              <a:latin typeface="Times New Roman" pitchFamily="18" charset="0"/>
              <a:cs typeface="Times New Roman" pitchFamily="18" charset="0"/>
            </a:endParaRPr>
          </a:p>
        </p:txBody>
      </p:sp>
      <p:sp>
        <p:nvSpPr>
          <p:cNvPr id="45059" name="矩形 2"/>
          <p:cNvSpPr>
            <a:spLocks noChangeArrowheads="1"/>
          </p:cNvSpPr>
          <p:nvPr/>
        </p:nvSpPr>
        <p:spPr bwMode="auto">
          <a:xfrm>
            <a:off x="857224" y="1214426"/>
            <a:ext cx="7203289" cy="5139869"/>
          </a:xfrm>
          <a:prstGeom prst="rect">
            <a:avLst/>
          </a:prstGeom>
          <a:noFill/>
          <a:ln w="9525">
            <a:noFill/>
            <a:miter lim="800000"/>
            <a:headEnd/>
            <a:tailEnd/>
          </a:ln>
        </p:spPr>
        <p:txBody>
          <a:bodyPr wrap="square">
            <a:spAutoFit/>
          </a:bodyPr>
          <a:lstStyle/>
          <a:p>
            <a:pPr marL="457200" indent="-457200" eaLnBrk="0" hangingPunct="0">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 </a:t>
            </a:r>
            <a:r>
              <a:rPr lang="zh-CN" altLang="en-US" sz="2000" dirty="0" smtClean="0">
                <a:solidFill>
                  <a:srgbClr val="0070C0"/>
                </a:solidFill>
                <a:latin typeface="微软雅黑" pitchFamily="34" charset="-122"/>
                <a:ea typeface="微软雅黑" pitchFamily="34" charset="-122"/>
                <a:sym typeface="Franklin Gothic Medium" pitchFamily="34" charset="0"/>
              </a:rPr>
              <a:t>学生视角</a:t>
            </a:r>
            <a:endParaRPr lang="en-US" altLang="zh-CN" sz="2000" dirty="0" smtClean="0">
              <a:solidFill>
                <a:srgbClr val="0070C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latin typeface="微软雅黑" pitchFamily="34" charset="-122"/>
                <a:ea typeface="微软雅黑" pitchFamily="34" charset="-122"/>
                <a:sym typeface="Franklin Gothic Medium" pitchFamily="34" charset="0"/>
              </a:rPr>
              <a:t>对于教育机构提供的学习环境</a:t>
            </a: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latin typeface="微软雅黑" pitchFamily="34" charset="-122"/>
                <a:ea typeface="微软雅黑" pitchFamily="34" charset="-122"/>
                <a:sym typeface="Franklin Gothic Medium" pitchFamily="34" charset="0"/>
              </a:rPr>
              <a:t>所体验的满意度</a:t>
            </a:r>
            <a:r>
              <a:rPr lang="en-US" altLang="zh-CN" sz="2000" dirty="0" smtClean="0">
                <a:latin typeface="微软雅黑" pitchFamily="34" charset="-122"/>
                <a:ea typeface="微软雅黑" pitchFamily="34" charset="-122"/>
                <a:sym typeface="Franklin Gothic Medium" pitchFamily="34" charset="0"/>
              </a:rPr>
              <a:t>----</a:t>
            </a:r>
            <a:r>
              <a:rPr lang="zh-CN" altLang="en-US" sz="2000" dirty="0" smtClean="0">
                <a:solidFill>
                  <a:srgbClr val="FF0000"/>
                </a:solidFill>
                <a:latin typeface="微软雅黑" pitchFamily="34" charset="-122"/>
                <a:ea typeface="微软雅黑" pitchFamily="34" charset="-122"/>
                <a:sym typeface="Franklin Gothic Medium" pitchFamily="34" charset="0"/>
              </a:rPr>
              <a:t>学习过程中的主要环境要素</a:t>
            </a:r>
            <a:endParaRPr lang="en-US" altLang="zh-CN"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altLang="zh-CN" sz="2000" dirty="0" smtClean="0">
                <a:latin typeface="微软雅黑" pitchFamily="34" charset="-122"/>
                <a:ea typeface="微软雅黑" pitchFamily="34" charset="-122"/>
                <a:sym typeface="Franklin Gothic Medium" pitchFamily="34" charset="0"/>
              </a:rPr>
              <a:t>                           </a:t>
            </a:r>
            <a:r>
              <a:rPr lang="zh-CN" altLang="en-US" sz="2000" dirty="0" smtClean="0">
                <a:latin typeface="微软雅黑" pitchFamily="34" charset="-122"/>
                <a:ea typeface="微软雅黑" pitchFamily="34" charset="-122"/>
                <a:sym typeface="Franklin Gothic Medium" pitchFamily="34" charset="0"/>
              </a:rPr>
              <a:t>（提供的主要教育环节、人员支持等）</a:t>
            </a: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latin typeface="微软雅黑" pitchFamily="34" charset="-122"/>
                <a:ea typeface="微软雅黑" pitchFamily="34" charset="-122"/>
                <a:sym typeface="Franklin Gothic Medium" pitchFamily="34" charset="0"/>
              </a:rPr>
              <a:t>学习成果的自我感知度</a:t>
            </a:r>
            <a:r>
              <a:rPr lang="en-US" altLang="zh-CN" sz="2000" dirty="0" smtClean="0">
                <a:latin typeface="微软雅黑" pitchFamily="34" charset="-122"/>
                <a:ea typeface="微软雅黑" pitchFamily="34" charset="-122"/>
                <a:sym typeface="Franklin Gothic Medium" pitchFamily="34" charset="0"/>
              </a:rPr>
              <a:t>----</a:t>
            </a:r>
            <a:r>
              <a:rPr lang="zh-CN" altLang="en-US" sz="2000" dirty="0" smtClean="0">
                <a:solidFill>
                  <a:srgbClr val="FF0000"/>
                </a:solidFill>
                <a:latin typeface="微软雅黑" pitchFamily="34" charset="-122"/>
                <a:ea typeface="微软雅黑" pitchFamily="34" charset="-122"/>
                <a:sym typeface="Franklin Gothic Medium" pitchFamily="34" charset="0"/>
              </a:rPr>
              <a:t>培养目标的关键达成要素</a:t>
            </a:r>
            <a:endParaRPr lang="en-US" altLang="zh-CN"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latin typeface="微软雅黑" pitchFamily="34" charset="-122"/>
                <a:ea typeface="微软雅黑" pitchFamily="34" charset="-122"/>
                <a:sym typeface="Franklin Gothic Medium" pitchFamily="34" charset="0"/>
              </a:rPr>
              <a:t>                           （能力</a:t>
            </a:r>
            <a:r>
              <a:rPr lang="en-US" altLang="zh-CN" sz="2000" dirty="0" smtClean="0">
                <a:latin typeface="微软雅黑" pitchFamily="34" charset="-122"/>
                <a:ea typeface="微软雅黑" pitchFamily="34" charset="-122"/>
                <a:sym typeface="Franklin Gothic Medium" pitchFamily="34" charset="0"/>
              </a:rPr>
              <a:t>-</a:t>
            </a:r>
            <a:r>
              <a:rPr lang="zh-CN" altLang="en-US" sz="1000" dirty="0" smtClean="0">
                <a:latin typeface="微软雅黑" pitchFamily="34" charset="-122"/>
                <a:ea typeface="微软雅黑" pitchFamily="34" charset="-122"/>
                <a:sym typeface="Franklin Gothic Medium" pitchFamily="34" charset="0"/>
              </a:rPr>
              <a:t>知识、素质、技能、未来发展潜力</a:t>
            </a:r>
            <a:r>
              <a:rPr lang="zh-CN" altLang="en-US" sz="2000" dirty="0" smtClean="0">
                <a:latin typeface="微软雅黑" pitchFamily="34" charset="-122"/>
                <a:ea typeface="微软雅黑" pitchFamily="34" charset="-122"/>
                <a:sym typeface="Franklin Gothic Medium" pitchFamily="34" charset="0"/>
              </a:rPr>
              <a:t>、                                                                                     专业学位认同或选择、社会需求认知</a:t>
            </a:r>
            <a:r>
              <a:rPr lang="en-US" altLang="zh-CN" sz="2000" dirty="0" smtClean="0">
                <a:latin typeface="微软雅黑" pitchFamily="34" charset="-122"/>
                <a:ea typeface="微软雅黑" pitchFamily="34" charset="-122"/>
                <a:sym typeface="Franklin Gothic Medium" pitchFamily="34" charset="0"/>
              </a:rPr>
              <a:t>—</a:t>
            </a:r>
            <a:r>
              <a:rPr lang="zh-CN" altLang="en-US" sz="2000" dirty="0" smtClean="0">
                <a:latin typeface="微软雅黑" pitchFamily="34" charset="-122"/>
                <a:ea typeface="微软雅黑" pitchFamily="34" charset="-122"/>
                <a:sym typeface="Franklin Gothic Medium" pitchFamily="34" charset="0"/>
              </a:rPr>
              <a:t>等等）</a:t>
            </a: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spcBef>
                <a:spcPct val="20000"/>
              </a:spcBef>
            </a:pP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latin typeface="微软雅黑" pitchFamily="34" charset="-122"/>
                <a:ea typeface="微软雅黑" pitchFamily="34" charset="-122"/>
                <a:sym typeface="Franklin Gothic Medium" pitchFamily="34" charset="0"/>
              </a:rPr>
              <a:t>    （维度设计渗透：专业学位的学术性</a:t>
            </a:r>
            <a:r>
              <a:rPr lang="en-US" altLang="zh-CN" sz="2000" dirty="0" smtClean="0">
                <a:latin typeface="微软雅黑" pitchFamily="34" charset="-122"/>
                <a:ea typeface="微软雅黑" pitchFamily="34" charset="-122"/>
                <a:sym typeface="Franklin Gothic Medium" pitchFamily="34" charset="0"/>
              </a:rPr>
              <a:t>-</a:t>
            </a:r>
            <a:r>
              <a:rPr lang="zh-CN" altLang="en-US" sz="2000" dirty="0" smtClean="0">
                <a:latin typeface="微软雅黑" pitchFamily="34" charset="-122"/>
                <a:ea typeface="微软雅黑" pitchFamily="34" charset="-122"/>
                <a:sym typeface="Franklin Gothic Medium" pitchFamily="34" charset="0"/>
              </a:rPr>
              <a:t>实践性</a:t>
            </a:r>
            <a:r>
              <a:rPr lang="en-US" altLang="zh-CN" sz="2000" dirty="0" smtClean="0">
                <a:latin typeface="微软雅黑" pitchFamily="34" charset="-122"/>
                <a:ea typeface="微软雅黑" pitchFamily="34" charset="-122"/>
                <a:sym typeface="Franklin Gothic Medium" pitchFamily="34" charset="0"/>
              </a:rPr>
              <a:t>-</a:t>
            </a:r>
            <a:r>
              <a:rPr lang="zh-CN" altLang="en-US" sz="2000" dirty="0" smtClean="0">
                <a:latin typeface="微软雅黑" pitchFamily="34" charset="-122"/>
                <a:ea typeface="微软雅黑" pitchFamily="34" charset="-122"/>
                <a:sym typeface="Franklin Gothic Medium" pitchFamily="34" charset="0"/>
              </a:rPr>
              <a:t>职业导向性）</a:t>
            </a: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spcBef>
                <a:spcPct val="20000"/>
              </a:spcBef>
            </a:pPr>
            <a:endParaRPr lang="en-US" altLang="zh-CN"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altLang="zh-CN" sz="2000" dirty="0" smtClean="0">
                <a:solidFill>
                  <a:srgbClr val="FF0000"/>
                </a:solidFill>
                <a:latin typeface="微软雅黑" pitchFamily="34" charset="-122"/>
                <a:ea typeface="微软雅黑" pitchFamily="34" charset="-122"/>
                <a:sym typeface="Franklin Gothic Medium" pitchFamily="34" charset="0"/>
              </a:rPr>
              <a:t>        </a:t>
            </a: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spcBef>
                <a:spcPct val="20000"/>
              </a:spcBef>
            </a:pPr>
            <a:endParaRPr lang="en-US"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endParaRPr lang="en-US"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endParaRPr lang="en-US" sz="2000" dirty="0">
              <a:solidFill>
                <a:srgbClr val="000000"/>
              </a:solidFill>
              <a:latin typeface="微软雅黑" pitchFamily="34" charset="-122"/>
              <a:ea typeface="微软雅黑" pitchFamily="34" charset="-122"/>
              <a:sym typeface="Franklin Gothic Medium"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idx="4294967295"/>
          </p:nvPr>
        </p:nvSpPr>
        <p:spPr>
          <a:xfrm>
            <a:off x="293688" y="122238"/>
            <a:ext cx="5832475" cy="647700"/>
          </a:xfrm>
        </p:spPr>
        <p:txBody>
          <a:bodyPr/>
          <a:lstStyle/>
          <a:p>
            <a:pPr algn="l"/>
            <a:r>
              <a:rPr lang="zh-CN" altLang="en-US" sz="2000" b="1" dirty="0" smtClean="0">
                <a:solidFill>
                  <a:srgbClr val="FFFFFF"/>
                </a:solidFill>
                <a:latin typeface="Times New Roman" pitchFamily="18" charset="0"/>
                <a:cs typeface="Times New Roman" pitchFamily="18" charset="0"/>
              </a:rPr>
              <a:t>二、调研方案的设计与实施</a:t>
            </a:r>
            <a:endParaRPr lang="zh-CN" altLang="en-US" sz="2000" b="1" dirty="0">
              <a:solidFill>
                <a:schemeClr val="bg1"/>
              </a:solidFill>
              <a:latin typeface="Times New Roman" pitchFamily="18" charset="0"/>
              <a:cs typeface="Times New Roman" pitchFamily="18" charset="0"/>
            </a:endParaRPr>
          </a:p>
        </p:txBody>
      </p:sp>
      <p:sp>
        <p:nvSpPr>
          <p:cNvPr id="45059" name="矩形 2"/>
          <p:cNvSpPr>
            <a:spLocks noChangeArrowheads="1"/>
          </p:cNvSpPr>
          <p:nvPr/>
        </p:nvSpPr>
        <p:spPr bwMode="auto">
          <a:xfrm>
            <a:off x="538162" y="1128713"/>
            <a:ext cx="7203289" cy="3594830"/>
          </a:xfrm>
          <a:prstGeom prst="rect">
            <a:avLst/>
          </a:prstGeom>
          <a:noFill/>
          <a:ln w="9525">
            <a:noFill/>
            <a:miter lim="800000"/>
            <a:headEnd/>
            <a:tailEnd/>
          </a:ln>
        </p:spPr>
        <p:txBody>
          <a:bodyPr wrap="square">
            <a:spAutoFit/>
          </a:bodyPr>
          <a:lstStyle/>
          <a:p>
            <a:pPr marL="457200" indent="-457200" eaLnBrk="0" hangingPunct="0">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        基本</a:t>
            </a:r>
            <a:r>
              <a:rPr lang="zh-CN" altLang="en-US" sz="2000" dirty="0">
                <a:solidFill>
                  <a:srgbClr val="FF0000"/>
                </a:solidFill>
                <a:latin typeface="微软雅黑" pitchFamily="34" charset="-122"/>
                <a:ea typeface="微软雅黑" pitchFamily="34" charset="-122"/>
                <a:sym typeface="Franklin Gothic Medium" pitchFamily="34" charset="0"/>
              </a:rPr>
              <a:t>目的</a:t>
            </a:r>
            <a:r>
              <a:rPr lang="zh-CN" altLang="en-US" sz="2000" dirty="0">
                <a:solidFill>
                  <a:srgbClr val="000000"/>
                </a:solidFill>
                <a:latin typeface="微软雅黑" pitchFamily="34" charset="-122"/>
                <a:ea typeface="微软雅黑" pitchFamily="34" charset="-122"/>
                <a:sym typeface="Franklin Gothic Medium" pitchFamily="34" charset="0"/>
              </a:rPr>
              <a:t>：全日制专业学位硕士研究生培养</a:t>
            </a:r>
            <a:r>
              <a:rPr lang="zh-CN" altLang="en-US" sz="2000" dirty="0" smtClean="0">
                <a:solidFill>
                  <a:srgbClr val="000000"/>
                </a:solidFill>
                <a:latin typeface="微软雅黑" pitchFamily="34" charset="-122"/>
                <a:ea typeface="微软雅黑" pitchFamily="34" charset="-122"/>
                <a:sym typeface="Franklin Gothic Medium" pitchFamily="34" charset="0"/>
              </a:rPr>
              <a:t>现状展示</a:t>
            </a:r>
            <a:endParaRPr lang="en-US" sz="20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        本次调研思路：</a:t>
            </a:r>
            <a:endParaRPr lang="en-US" altLang="zh-CN"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altLang="zh-CN" sz="1600" dirty="0" smtClean="0">
                <a:solidFill>
                  <a:srgbClr val="FF0000"/>
                </a:solidFill>
                <a:latin typeface="微软雅黑" pitchFamily="34" charset="-122"/>
                <a:ea typeface="微软雅黑" pitchFamily="34" charset="-122"/>
                <a:sym typeface="Franklin Gothic Medium" pitchFamily="34" charset="0"/>
              </a:rPr>
              <a:t>                 </a:t>
            </a:r>
            <a:r>
              <a:rPr lang="en-US" altLang="zh-CN" sz="1600" dirty="0" smtClean="0">
                <a:latin typeface="微软雅黑" pitchFamily="34" charset="-122"/>
                <a:ea typeface="微软雅黑" pitchFamily="34" charset="-122"/>
                <a:sym typeface="Franklin Gothic Medium" pitchFamily="34" charset="0"/>
              </a:rPr>
              <a:t>1</a:t>
            </a:r>
            <a:r>
              <a:rPr lang="zh-CN" altLang="en-US" sz="1600" dirty="0" smtClean="0">
                <a:latin typeface="微软雅黑" pitchFamily="34" charset="-122"/>
                <a:ea typeface="微软雅黑" pitchFamily="34" charset="-122"/>
                <a:sym typeface="Franklin Gothic Medium" pitchFamily="34" charset="0"/>
              </a:rPr>
              <a:t>）</a:t>
            </a:r>
            <a:r>
              <a:rPr lang="zh-CN" altLang="en-US" sz="1600" dirty="0" smtClean="0">
                <a:solidFill>
                  <a:srgbClr val="000000"/>
                </a:solidFill>
                <a:latin typeface="微软雅黑" pitchFamily="34" charset="-122"/>
                <a:ea typeface="微软雅黑" pitchFamily="34" charset="-122"/>
                <a:sym typeface="Franklin Gothic Medium" pitchFamily="34" charset="0"/>
              </a:rPr>
              <a:t>观察学生对于培养过程中教育机构提供环境要素的满意度</a:t>
            </a:r>
            <a:endParaRPr lang="en-US" altLang="zh-CN" sz="16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1600" dirty="0" smtClean="0">
                <a:solidFill>
                  <a:srgbClr val="000000"/>
                </a:solidFill>
                <a:latin typeface="微软雅黑" pitchFamily="34" charset="-122"/>
                <a:ea typeface="微软雅黑" pitchFamily="34" charset="-122"/>
                <a:sym typeface="Franklin Gothic Medium" pitchFamily="34" charset="0"/>
              </a:rPr>
              <a:t>                 </a:t>
            </a:r>
            <a:r>
              <a:rPr lang="en-US" altLang="zh-CN" sz="1600" dirty="0" smtClean="0">
                <a:solidFill>
                  <a:srgbClr val="000000"/>
                </a:solidFill>
                <a:latin typeface="微软雅黑" pitchFamily="34" charset="-122"/>
                <a:ea typeface="微软雅黑" pitchFamily="34" charset="-122"/>
                <a:sym typeface="Franklin Gothic Medium" pitchFamily="34" charset="0"/>
              </a:rPr>
              <a:t>2</a:t>
            </a:r>
            <a:r>
              <a:rPr lang="zh-CN" altLang="en-US" sz="1600" dirty="0" smtClean="0">
                <a:solidFill>
                  <a:srgbClr val="000000"/>
                </a:solidFill>
                <a:latin typeface="微软雅黑" pitchFamily="34" charset="-122"/>
                <a:ea typeface="微软雅黑" pitchFamily="34" charset="-122"/>
                <a:sym typeface="Franklin Gothic Medium" pitchFamily="34" charset="0"/>
              </a:rPr>
              <a:t>）学生满意度如何影响其专业学位预设培养</a:t>
            </a:r>
            <a:r>
              <a:rPr lang="zh-CN" altLang="en-US" sz="1600" dirty="0">
                <a:solidFill>
                  <a:srgbClr val="000000"/>
                </a:solidFill>
                <a:latin typeface="微软雅黑" pitchFamily="34" charset="-122"/>
                <a:ea typeface="微软雅黑" pitchFamily="34" charset="-122"/>
                <a:sym typeface="Franklin Gothic Medium" pitchFamily="34" charset="0"/>
              </a:rPr>
              <a:t>目标的</a:t>
            </a:r>
            <a:r>
              <a:rPr lang="zh-CN" altLang="en-US" sz="1600" dirty="0" smtClean="0">
                <a:solidFill>
                  <a:srgbClr val="000000"/>
                </a:solidFill>
                <a:latin typeface="微软雅黑" pitchFamily="34" charset="-122"/>
                <a:ea typeface="微软雅黑" pitchFamily="34" charset="-122"/>
                <a:sym typeface="Franklin Gothic Medium" pitchFamily="34" charset="0"/>
              </a:rPr>
              <a:t>达成。</a:t>
            </a:r>
            <a:endParaRPr lang="en-US" altLang="zh-CN" sz="16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sz="2000" dirty="0" smtClean="0">
                <a:solidFill>
                  <a:srgbClr val="000000"/>
                </a:solidFill>
                <a:latin typeface="微软雅黑" pitchFamily="34" charset="-122"/>
                <a:ea typeface="微软雅黑" pitchFamily="34" charset="-122"/>
                <a:sym typeface="Franklin Gothic Medium" pitchFamily="34" charset="0"/>
              </a:rPr>
              <a:t>                         </a:t>
            </a:r>
            <a:r>
              <a:rPr lang="zh-CN" altLang="en-US" sz="2000" dirty="0" smtClean="0">
                <a:solidFill>
                  <a:srgbClr val="000000"/>
                </a:solidFill>
                <a:latin typeface="微软雅黑" pitchFamily="34" charset="-122"/>
                <a:ea typeface="微软雅黑" pitchFamily="34" charset="-122"/>
                <a:sym typeface="Franklin Gothic Medium" pitchFamily="34" charset="0"/>
              </a:rPr>
              <a:t>以了解对于教育质量的直观评价</a:t>
            </a:r>
            <a:endParaRPr lang="en-US" sz="2000" dirty="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        调研学校选择</a:t>
            </a:r>
            <a:r>
              <a:rPr lang="zh-CN" altLang="en-US" sz="2000" dirty="0" smtClean="0">
                <a:solidFill>
                  <a:srgbClr val="000000"/>
                </a:solidFill>
                <a:latin typeface="微软雅黑" pitchFamily="34" charset="-122"/>
                <a:ea typeface="微软雅黑" pitchFamily="34" charset="-122"/>
                <a:sym typeface="Franklin Gothic Medium" pitchFamily="34" charset="0"/>
              </a:rPr>
              <a:t>： 多样、总体布局、结构</a:t>
            </a:r>
            <a:r>
              <a:rPr lang="en-US" altLang="zh-CN" sz="2000" dirty="0" smtClean="0">
                <a:solidFill>
                  <a:srgbClr val="000000"/>
                </a:solidFill>
                <a:latin typeface="微软雅黑" pitchFamily="34" charset="-122"/>
                <a:ea typeface="微软雅黑" pitchFamily="34" charset="-122"/>
                <a:sym typeface="Franklin Gothic Medium" pitchFamily="34" charset="0"/>
              </a:rPr>
              <a:t>---</a:t>
            </a:r>
            <a:r>
              <a:rPr lang="zh-CN" altLang="en-US" sz="2000" dirty="0" smtClean="0">
                <a:solidFill>
                  <a:srgbClr val="000000"/>
                </a:solidFill>
                <a:latin typeface="微软雅黑" pitchFamily="34" charset="-122"/>
                <a:ea typeface="微软雅黑" pitchFamily="34" charset="-122"/>
                <a:sym typeface="Franklin Gothic Medium" pitchFamily="34" charset="0"/>
              </a:rPr>
              <a:t>有代表性</a:t>
            </a:r>
            <a:endParaRPr lang="en-US" altLang="zh-CN" sz="20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altLang="zh-CN" sz="2000" dirty="0" smtClean="0">
                <a:solidFill>
                  <a:srgbClr val="000000"/>
                </a:solidFill>
                <a:latin typeface="微软雅黑" pitchFamily="34" charset="-122"/>
                <a:ea typeface="微软雅黑" pitchFamily="34" charset="-122"/>
                <a:sym typeface="Franklin Gothic Medium" pitchFamily="34" charset="0"/>
              </a:rPr>
              <a:t>                                 </a:t>
            </a:r>
            <a:r>
              <a:rPr lang="zh-CN" altLang="en-US" sz="1100" dirty="0" smtClean="0">
                <a:solidFill>
                  <a:srgbClr val="000000"/>
                </a:solidFill>
                <a:latin typeface="微软雅黑" pitchFamily="34" charset="-122"/>
                <a:ea typeface="微软雅黑" pitchFamily="34" charset="-122"/>
                <a:sym typeface="Franklin Gothic Medium" pitchFamily="34" charset="0"/>
              </a:rPr>
              <a:t>综合性</a:t>
            </a:r>
            <a:r>
              <a:rPr lang="zh-CN" altLang="en-US" sz="1100" dirty="0">
                <a:solidFill>
                  <a:srgbClr val="000000"/>
                </a:solidFill>
                <a:latin typeface="微软雅黑" pitchFamily="34" charset="-122"/>
                <a:ea typeface="微软雅黑" pitchFamily="34" charset="-122"/>
                <a:sym typeface="Franklin Gothic Medium" pitchFamily="34" charset="0"/>
              </a:rPr>
              <a:t>，理工科优势</a:t>
            </a:r>
            <a:r>
              <a:rPr lang="zh-CN" altLang="en-US" sz="1100" dirty="0" smtClean="0">
                <a:solidFill>
                  <a:srgbClr val="000000"/>
                </a:solidFill>
                <a:latin typeface="微软雅黑" pitchFamily="34" charset="-122"/>
                <a:ea typeface="微软雅黑" pitchFamily="34" charset="-122"/>
                <a:sym typeface="Franklin Gothic Medium" pitchFamily="34" charset="0"/>
              </a:rPr>
              <a:t>，文</a:t>
            </a:r>
            <a:r>
              <a:rPr lang="zh-CN" altLang="en-US" sz="1100" dirty="0">
                <a:solidFill>
                  <a:srgbClr val="000000"/>
                </a:solidFill>
                <a:latin typeface="微软雅黑" pitchFamily="34" charset="-122"/>
                <a:ea typeface="微软雅黑" pitchFamily="34" charset="-122"/>
                <a:sym typeface="Franklin Gothic Medium" pitchFamily="34" charset="0"/>
              </a:rPr>
              <a:t>理科优势，行业</a:t>
            </a:r>
            <a:r>
              <a:rPr lang="zh-CN" altLang="en-US" sz="1100" dirty="0" smtClean="0">
                <a:solidFill>
                  <a:srgbClr val="000000"/>
                </a:solidFill>
                <a:latin typeface="微软雅黑" pitchFamily="34" charset="-122"/>
                <a:ea typeface="微软雅黑" pitchFamily="34" charset="-122"/>
                <a:sym typeface="Franklin Gothic Medium" pitchFamily="34" charset="0"/>
              </a:rPr>
              <a:t>特色</a:t>
            </a:r>
            <a:endParaRPr lang="en-US" sz="2000" dirty="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solidFill>
                  <a:srgbClr val="000000"/>
                </a:solidFill>
                <a:latin typeface="微软雅黑" pitchFamily="34" charset="-122"/>
                <a:ea typeface="微软雅黑" pitchFamily="34" charset="-122"/>
                <a:sym typeface="Franklin Gothic Medium" pitchFamily="34" charset="0"/>
              </a:rPr>
              <a:t>                                 </a:t>
            </a:r>
            <a:r>
              <a:rPr lang="zh-CN" altLang="en-US" sz="1100" dirty="0" smtClean="0">
                <a:solidFill>
                  <a:srgbClr val="000000"/>
                </a:solidFill>
                <a:latin typeface="微软雅黑" pitchFamily="34" charset="-122"/>
                <a:ea typeface="微软雅黑" pitchFamily="34" charset="-122"/>
                <a:sym typeface="Franklin Gothic Medium" pitchFamily="34" charset="0"/>
              </a:rPr>
              <a:t>北京</a:t>
            </a:r>
            <a:r>
              <a:rPr lang="zh-CN" altLang="en-US" sz="1100" dirty="0">
                <a:solidFill>
                  <a:srgbClr val="000000"/>
                </a:solidFill>
                <a:latin typeface="微软雅黑" pitchFamily="34" charset="-122"/>
                <a:ea typeface="微软雅黑" pitchFamily="34" charset="-122"/>
                <a:sym typeface="Franklin Gothic Medium" pitchFamily="34" charset="0"/>
              </a:rPr>
              <a:t>地区， </a:t>
            </a:r>
            <a:r>
              <a:rPr lang="zh-CN" altLang="en-US" sz="1100" dirty="0" smtClean="0">
                <a:solidFill>
                  <a:srgbClr val="000000"/>
                </a:solidFill>
                <a:latin typeface="微软雅黑" pitchFamily="34" charset="-122"/>
                <a:ea typeface="微软雅黑" pitchFamily="34" charset="-122"/>
                <a:sym typeface="Franklin Gothic Medium" pitchFamily="34" charset="0"/>
              </a:rPr>
              <a:t>西南</a:t>
            </a:r>
            <a:r>
              <a:rPr lang="zh-CN" altLang="en-US" sz="1100" dirty="0">
                <a:solidFill>
                  <a:srgbClr val="000000"/>
                </a:solidFill>
                <a:latin typeface="微软雅黑" pitchFamily="34" charset="-122"/>
                <a:ea typeface="微软雅黑" pitchFamily="34" charset="-122"/>
                <a:sym typeface="Franklin Gothic Medium" pitchFamily="34" charset="0"/>
              </a:rPr>
              <a:t>地区，东南</a:t>
            </a:r>
            <a:r>
              <a:rPr lang="zh-CN" altLang="en-US" sz="1100" dirty="0" smtClean="0">
                <a:solidFill>
                  <a:srgbClr val="000000"/>
                </a:solidFill>
                <a:latin typeface="微软雅黑" pitchFamily="34" charset="-122"/>
                <a:ea typeface="微软雅黑" pitchFamily="34" charset="-122"/>
                <a:sym typeface="Franklin Gothic Medium" pitchFamily="34" charset="0"/>
              </a:rPr>
              <a:t>地区</a:t>
            </a:r>
            <a:endParaRPr lang="en-US" altLang="zh-CN" sz="11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altLang="zh-CN" sz="1100" dirty="0" smtClean="0">
                <a:solidFill>
                  <a:srgbClr val="000000"/>
                </a:solidFill>
                <a:latin typeface="微软雅黑" pitchFamily="34" charset="-122"/>
                <a:ea typeface="微软雅黑" pitchFamily="34" charset="-122"/>
                <a:sym typeface="Franklin Gothic Medium" pitchFamily="34" charset="0"/>
              </a:rPr>
              <a:t>                                                       </a:t>
            </a:r>
            <a:r>
              <a:rPr lang="zh-CN" altLang="en-US" sz="2000" dirty="0" smtClean="0">
                <a:solidFill>
                  <a:srgbClr val="000000"/>
                </a:solidFill>
                <a:latin typeface="微软雅黑" pitchFamily="34" charset="-122"/>
                <a:ea typeface="微软雅黑" pitchFamily="34" charset="-122"/>
                <a:sym typeface="Franklin Gothic Medium" pitchFamily="34" charset="0"/>
              </a:rPr>
              <a:t>“</a:t>
            </a:r>
            <a:r>
              <a:rPr lang="en-US" sz="2000" dirty="0">
                <a:solidFill>
                  <a:srgbClr val="000000"/>
                </a:solidFill>
                <a:latin typeface="微软雅黑" pitchFamily="34" charset="-122"/>
                <a:ea typeface="微软雅黑" pitchFamily="34" charset="-122"/>
                <a:sym typeface="Franklin Gothic Medium" pitchFamily="34" charset="0"/>
              </a:rPr>
              <a:t>211</a:t>
            </a:r>
            <a:r>
              <a:rPr lang="zh-CN" altLang="en-US" sz="2000" dirty="0">
                <a:solidFill>
                  <a:srgbClr val="000000"/>
                </a:solidFill>
                <a:latin typeface="微软雅黑" pitchFamily="34" charset="-122"/>
                <a:ea typeface="微软雅黑" pitchFamily="34" charset="-122"/>
                <a:sym typeface="Franklin Gothic Medium" pitchFamily="34" charset="0"/>
              </a:rPr>
              <a:t>”</a:t>
            </a:r>
            <a:r>
              <a:rPr lang="zh-CN" altLang="en-US" sz="2000" dirty="0" smtClean="0">
                <a:solidFill>
                  <a:srgbClr val="000000"/>
                </a:solidFill>
                <a:latin typeface="微软雅黑" pitchFamily="34" charset="-122"/>
                <a:ea typeface="微软雅黑" pitchFamily="34" charset="-122"/>
                <a:sym typeface="Franklin Gothic Medium" pitchFamily="34" charset="0"/>
              </a:rPr>
              <a:t>高校</a:t>
            </a:r>
            <a:r>
              <a:rPr lang="zh-CN" altLang="en-US" sz="1000" dirty="0" smtClean="0">
                <a:solidFill>
                  <a:srgbClr val="000000"/>
                </a:solidFill>
                <a:latin typeface="微软雅黑" pitchFamily="34" charset="-122"/>
                <a:ea typeface="微软雅黑" pitchFamily="34" charset="-122"/>
                <a:sym typeface="Franklin Gothic Medium" pitchFamily="34" charset="0"/>
              </a:rPr>
              <a:t>包括地方高校和中央部属高校</a:t>
            </a:r>
            <a:endParaRPr lang="en-US" altLang="zh-CN" sz="10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altLang="zh-CN" sz="1000" dirty="0" smtClean="0">
                <a:solidFill>
                  <a:srgbClr val="000000"/>
                </a:solidFill>
                <a:latin typeface="微软雅黑" pitchFamily="34" charset="-122"/>
                <a:ea typeface="微软雅黑" pitchFamily="34" charset="-122"/>
                <a:sym typeface="Franklin Gothic Medium" pitchFamily="34" charset="0"/>
              </a:rPr>
              <a:t>                                                                             </a:t>
            </a:r>
            <a:r>
              <a:rPr lang="zh-CN" altLang="en-US" sz="1000" dirty="0" smtClean="0">
                <a:solidFill>
                  <a:srgbClr val="000000"/>
                </a:solidFill>
                <a:latin typeface="微软雅黑" pitchFamily="34" charset="-122"/>
                <a:ea typeface="微软雅黑" pitchFamily="34" charset="-122"/>
                <a:sym typeface="Franklin Gothic Medium" pitchFamily="34" charset="0"/>
              </a:rPr>
              <a:t>二五律：（占总机构数</a:t>
            </a:r>
            <a:r>
              <a:rPr lang="en-US" altLang="zh-CN" sz="1000" dirty="0" smtClean="0">
                <a:solidFill>
                  <a:srgbClr val="000000"/>
                </a:solidFill>
                <a:latin typeface="微软雅黑" pitchFamily="34" charset="-122"/>
                <a:ea typeface="微软雅黑" pitchFamily="34" charset="-122"/>
                <a:sym typeface="Franklin Gothic Medium" pitchFamily="34" charset="0"/>
              </a:rPr>
              <a:t>20%</a:t>
            </a:r>
            <a:r>
              <a:rPr lang="zh-CN" altLang="en-US" sz="1000" dirty="0" smtClean="0">
                <a:solidFill>
                  <a:srgbClr val="000000"/>
                </a:solidFill>
                <a:latin typeface="微软雅黑" pitchFamily="34" charset="-122"/>
                <a:ea typeface="微软雅黑" pitchFamily="34" charset="-122"/>
                <a:sym typeface="Franklin Gothic Medium" pitchFamily="34" charset="0"/>
              </a:rPr>
              <a:t>）</a:t>
            </a:r>
            <a:r>
              <a:rPr lang="en-US" altLang="zh-CN" sz="1000" dirty="0" smtClean="0">
                <a:solidFill>
                  <a:srgbClr val="000000"/>
                </a:solidFill>
                <a:latin typeface="微软雅黑" pitchFamily="34" charset="-122"/>
                <a:ea typeface="微软雅黑" pitchFamily="34" charset="-122"/>
                <a:sym typeface="Franklin Gothic Medium" pitchFamily="34" charset="0"/>
              </a:rPr>
              <a:t>VS</a:t>
            </a:r>
            <a:r>
              <a:rPr lang="zh-CN" altLang="en-US" sz="1000" dirty="0" smtClean="0">
                <a:solidFill>
                  <a:srgbClr val="000000"/>
                </a:solidFill>
                <a:latin typeface="微软雅黑" pitchFamily="34" charset="-122"/>
                <a:ea typeface="微软雅黑" pitchFamily="34" charset="-122"/>
                <a:sym typeface="Franklin Gothic Medium" pitchFamily="34" charset="0"/>
              </a:rPr>
              <a:t>（</a:t>
            </a:r>
            <a:r>
              <a:rPr lang="en-US" altLang="zh-CN" sz="1000" dirty="0" smtClean="0">
                <a:solidFill>
                  <a:srgbClr val="000000"/>
                </a:solidFill>
                <a:latin typeface="微软雅黑" pitchFamily="34" charset="-122"/>
                <a:ea typeface="微软雅黑" pitchFamily="34" charset="-122"/>
                <a:sym typeface="Franklin Gothic Medium" pitchFamily="34" charset="0"/>
              </a:rPr>
              <a:t>48.6%</a:t>
            </a:r>
            <a:r>
              <a:rPr lang="zh-CN" altLang="en-US" sz="1000" dirty="0" smtClean="0">
                <a:solidFill>
                  <a:srgbClr val="000000"/>
                </a:solidFill>
                <a:latin typeface="微软雅黑" pitchFamily="34" charset="-122"/>
                <a:ea typeface="微软雅黑" pitchFamily="34" charset="-122"/>
                <a:sym typeface="Franklin Gothic Medium" pitchFamily="34" charset="0"/>
              </a:rPr>
              <a:t>占授权点总数）</a:t>
            </a:r>
            <a:endParaRPr lang="en-US" sz="1000" dirty="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sz="1100" dirty="0" smtClean="0">
                <a:solidFill>
                  <a:srgbClr val="000000"/>
                </a:solidFill>
                <a:latin typeface="微软雅黑" pitchFamily="34" charset="-122"/>
                <a:ea typeface="微软雅黑" pitchFamily="34" charset="-122"/>
                <a:sym typeface="Franklin Gothic Medium" pitchFamily="34" charset="0"/>
              </a:rPr>
              <a:t>            </a:t>
            </a:r>
            <a:endParaRPr lang="en-US" sz="2000" dirty="0">
              <a:solidFill>
                <a:srgbClr val="000000"/>
              </a:solidFill>
              <a:latin typeface="微软雅黑" pitchFamily="34" charset="-122"/>
              <a:ea typeface="微软雅黑" pitchFamily="34" charset="-122"/>
              <a:sym typeface="Franklin Gothic Medium"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idx="4294967295"/>
          </p:nvPr>
        </p:nvSpPr>
        <p:spPr>
          <a:xfrm>
            <a:off x="293688" y="122238"/>
            <a:ext cx="5832475" cy="647700"/>
          </a:xfrm>
        </p:spPr>
        <p:txBody>
          <a:bodyPr/>
          <a:lstStyle/>
          <a:p>
            <a:pPr algn="l"/>
            <a:r>
              <a:rPr lang="zh-CN" altLang="en-US" sz="2000" b="1" dirty="0" smtClean="0">
                <a:solidFill>
                  <a:schemeClr val="bg1"/>
                </a:solidFill>
                <a:latin typeface="Times New Roman" pitchFamily="18" charset="0"/>
                <a:cs typeface="Times New Roman" pitchFamily="18" charset="0"/>
              </a:rPr>
              <a:t>二、调研方案的设计与实施</a:t>
            </a:r>
            <a:endParaRPr lang="zh-CN" altLang="en-US" sz="2200" b="1" dirty="0">
              <a:solidFill>
                <a:schemeClr val="bg1"/>
              </a:solidFill>
              <a:latin typeface="Times New Roman" pitchFamily="18" charset="0"/>
              <a:cs typeface="Times New Roman" pitchFamily="18" charset="0"/>
            </a:endParaRPr>
          </a:p>
        </p:txBody>
      </p:sp>
      <p:sp>
        <p:nvSpPr>
          <p:cNvPr id="46083" name="矩形 2"/>
          <p:cNvSpPr>
            <a:spLocks noChangeArrowheads="1"/>
          </p:cNvSpPr>
          <p:nvPr/>
        </p:nvSpPr>
        <p:spPr bwMode="auto">
          <a:xfrm>
            <a:off x="393698" y="1057275"/>
            <a:ext cx="7419787" cy="3662541"/>
          </a:xfrm>
          <a:prstGeom prst="rect">
            <a:avLst/>
          </a:prstGeom>
          <a:noFill/>
          <a:ln w="9525">
            <a:noFill/>
            <a:miter lim="800000"/>
            <a:headEnd/>
            <a:tailEnd/>
          </a:ln>
        </p:spPr>
        <p:txBody>
          <a:bodyPr wrap="square">
            <a:spAutoFit/>
          </a:bodyPr>
          <a:lstStyle/>
          <a:p>
            <a:pPr marL="457200" indent="-457200" eaLnBrk="0" hangingPunct="0">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调研</a:t>
            </a:r>
            <a:r>
              <a:rPr lang="zh-CN" altLang="en-US" sz="2000" dirty="0">
                <a:solidFill>
                  <a:srgbClr val="FF0000"/>
                </a:solidFill>
                <a:latin typeface="微软雅黑" pitchFamily="34" charset="-122"/>
                <a:ea typeface="微软雅黑" pitchFamily="34" charset="-122"/>
                <a:sym typeface="Franklin Gothic Medium" pitchFamily="34" charset="0"/>
              </a:rPr>
              <a:t>对象</a:t>
            </a:r>
            <a:r>
              <a:rPr lang="zh-CN" altLang="en-US" sz="2000" dirty="0">
                <a:solidFill>
                  <a:srgbClr val="000000"/>
                </a:solidFill>
                <a:latin typeface="微软雅黑" pitchFamily="34" charset="-122"/>
                <a:ea typeface="微软雅黑" pitchFamily="34" charset="-122"/>
                <a:sym typeface="Franklin Gothic Medium" pitchFamily="34" charset="0"/>
              </a:rPr>
              <a:t>：</a:t>
            </a:r>
            <a:r>
              <a:rPr lang="en-US" sz="2000" dirty="0">
                <a:solidFill>
                  <a:srgbClr val="000000"/>
                </a:solidFill>
                <a:latin typeface="微软雅黑" pitchFamily="34" charset="-122"/>
                <a:ea typeface="微软雅黑" pitchFamily="34" charset="-122"/>
                <a:sym typeface="Franklin Gothic Medium" pitchFamily="34" charset="0"/>
              </a:rPr>
              <a:t>2014</a:t>
            </a:r>
            <a:r>
              <a:rPr lang="zh-CN" altLang="en-US" sz="2000" dirty="0">
                <a:solidFill>
                  <a:srgbClr val="000000"/>
                </a:solidFill>
                <a:latin typeface="微软雅黑" pitchFamily="34" charset="-122"/>
                <a:ea typeface="微软雅黑" pitchFamily="34" charset="-122"/>
                <a:sym typeface="Franklin Gothic Medium" pitchFamily="34" charset="0"/>
              </a:rPr>
              <a:t>年</a:t>
            </a:r>
            <a:r>
              <a:rPr lang="en-US" sz="2000" dirty="0">
                <a:solidFill>
                  <a:srgbClr val="000000"/>
                </a:solidFill>
                <a:latin typeface="微软雅黑" pitchFamily="34" charset="-122"/>
                <a:ea typeface="微软雅黑" pitchFamily="34" charset="-122"/>
                <a:sym typeface="Franklin Gothic Medium" pitchFamily="34" charset="0"/>
              </a:rPr>
              <a:t>7</a:t>
            </a:r>
            <a:r>
              <a:rPr lang="zh-CN" altLang="en-US" sz="2000" dirty="0">
                <a:solidFill>
                  <a:srgbClr val="000000"/>
                </a:solidFill>
                <a:latin typeface="微软雅黑" pitchFamily="34" charset="-122"/>
                <a:ea typeface="微软雅黑" pitchFamily="34" charset="-122"/>
                <a:sym typeface="Franklin Gothic Medium" pitchFamily="34" charset="0"/>
              </a:rPr>
              <a:t>月初即将毕业</a:t>
            </a:r>
            <a:r>
              <a:rPr lang="zh-CN" altLang="en-US" sz="2000" dirty="0" smtClean="0">
                <a:solidFill>
                  <a:srgbClr val="000000"/>
                </a:solidFill>
                <a:latin typeface="微软雅黑" pitchFamily="34" charset="-122"/>
                <a:ea typeface="微软雅黑" pitchFamily="34" charset="-122"/>
                <a:sym typeface="Franklin Gothic Medium" pitchFamily="34" charset="0"/>
              </a:rPr>
              <a:t>的全日制</a:t>
            </a:r>
            <a:r>
              <a:rPr lang="zh-CN" altLang="en-US" sz="2000" dirty="0">
                <a:solidFill>
                  <a:srgbClr val="000000"/>
                </a:solidFill>
                <a:latin typeface="微软雅黑" pitchFamily="34" charset="-122"/>
                <a:ea typeface="微软雅黑" pitchFamily="34" charset="-122"/>
                <a:sym typeface="Franklin Gothic Medium" pitchFamily="34" charset="0"/>
              </a:rPr>
              <a:t>专业学位</a:t>
            </a:r>
            <a:r>
              <a:rPr lang="zh-CN" altLang="en-US" sz="2000" dirty="0" smtClean="0">
                <a:solidFill>
                  <a:srgbClr val="000000"/>
                </a:solidFill>
                <a:latin typeface="微软雅黑" pitchFamily="34" charset="-122"/>
                <a:ea typeface="微软雅黑" pitchFamily="34" charset="-122"/>
                <a:sym typeface="Franklin Gothic Medium" pitchFamily="34" charset="0"/>
              </a:rPr>
              <a:t>应届毕业生</a:t>
            </a:r>
            <a:endParaRPr lang="en-US" sz="20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调研实施：</a:t>
            </a:r>
            <a:r>
              <a:rPr lang="zh-CN" altLang="en-US" sz="2000" dirty="0" smtClean="0">
                <a:solidFill>
                  <a:srgbClr val="000000"/>
                </a:solidFill>
                <a:latin typeface="微软雅黑" pitchFamily="34" charset="-122"/>
                <a:ea typeface="微软雅黑" pitchFamily="34" charset="-122"/>
                <a:sym typeface="Franklin Gothic Medium" pitchFamily="34" charset="0"/>
              </a:rPr>
              <a:t>向</a:t>
            </a:r>
            <a:r>
              <a:rPr lang="en-US" sz="2000" dirty="0" smtClean="0">
                <a:solidFill>
                  <a:srgbClr val="000000"/>
                </a:solidFill>
                <a:latin typeface="微软雅黑" pitchFamily="34" charset="-122"/>
                <a:ea typeface="微软雅黑" pitchFamily="34" charset="-122"/>
                <a:sym typeface="Franklin Gothic Medium" pitchFamily="34" charset="0"/>
              </a:rPr>
              <a:t>15</a:t>
            </a:r>
            <a:r>
              <a:rPr lang="zh-CN" altLang="en-US" sz="2000" dirty="0" smtClean="0">
                <a:solidFill>
                  <a:srgbClr val="000000"/>
                </a:solidFill>
                <a:latin typeface="微软雅黑" pitchFamily="34" charset="-122"/>
                <a:ea typeface="微软雅黑" pitchFamily="34" charset="-122"/>
                <a:sym typeface="Franklin Gothic Medium" pitchFamily="34" charset="0"/>
              </a:rPr>
              <a:t>所高校以调查问卷、深度访谈等形式实施</a:t>
            </a:r>
            <a:endParaRPr lang="en-US" sz="20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solidFill>
                  <a:srgbClr val="000000"/>
                </a:solidFill>
                <a:latin typeface="微软雅黑" pitchFamily="34" charset="-122"/>
                <a:ea typeface="微软雅黑" pitchFamily="34" charset="-122"/>
                <a:sym typeface="Franklin Gothic Medium" pitchFamily="34" charset="0"/>
              </a:rPr>
              <a:t>              包括中国石油大学、北京工业大学、对外经贸大学、</a:t>
            </a:r>
            <a:endParaRPr lang="en-US" altLang="zh-CN" sz="20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altLang="zh-CN" sz="2000" dirty="0" smtClean="0">
                <a:solidFill>
                  <a:srgbClr val="000000"/>
                </a:solidFill>
                <a:latin typeface="微软雅黑" pitchFamily="34" charset="-122"/>
                <a:ea typeface="微软雅黑" pitchFamily="34" charset="-122"/>
                <a:sym typeface="Franklin Gothic Medium" pitchFamily="34" charset="0"/>
              </a:rPr>
              <a:t>      </a:t>
            </a:r>
            <a:r>
              <a:rPr lang="zh-CN" altLang="en-US" sz="2000" dirty="0" smtClean="0">
                <a:solidFill>
                  <a:srgbClr val="000000"/>
                </a:solidFill>
                <a:latin typeface="微软雅黑" pitchFamily="34" charset="-122"/>
                <a:ea typeface="微软雅黑" pitchFamily="34" charset="-122"/>
                <a:sym typeface="Franklin Gothic Medium" pitchFamily="34" charset="0"/>
              </a:rPr>
              <a:t>中国农业大学、福州大学、华北电力大学、北京大学、</a:t>
            </a:r>
            <a:endParaRPr lang="en-US" altLang="zh-CN" sz="20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altLang="zh-CN" sz="2000" dirty="0" smtClean="0">
                <a:solidFill>
                  <a:srgbClr val="000000"/>
                </a:solidFill>
                <a:latin typeface="微软雅黑" pitchFamily="34" charset="-122"/>
                <a:ea typeface="微软雅黑" pitchFamily="34" charset="-122"/>
                <a:sym typeface="Franklin Gothic Medium" pitchFamily="34" charset="0"/>
              </a:rPr>
              <a:t>      </a:t>
            </a:r>
            <a:r>
              <a:rPr lang="zh-CN" altLang="en-US" sz="2000" dirty="0" smtClean="0">
                <a:solidFill>
                  <a:srgbClr val="000000"/>
                </a:solidFill>
                <a:latin typeface="微软雅黑" pitchFamily="34" charset="-122"/>
                <a:ea typeface="微软雅黑" pitchFamily="34" charset="-122"/>
                <a:sym typeface="Franklin Gothic Medium" pitchFamily="34" charset="0"/>
              </a:rPr>
              <a:t>重庆大学、北京航空航天大学、杭州电子科技大学、</a:t>
            </a:r>
            <a:endParaRPr lang="en-US" altLang="zh-CN" sz="20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altLang="zh-CN" sz="2000" dirty="0" smtClean="0">
                <a:solidFill>
                  <a:srgbClr val="000000"/>
                </a:solidFill>
                <a:latin typeface="微软雅黑" pitchFamily="34" charset="-122"/>
                <a:ea typeface="微软雅黑" pitchFamily="34" charset="-122"/>
                <a:sym typeface="Franklin Gothic Medium" pitchFamily="34" charset="0"/>
              </a:rPr>
              <a:t>      </a:t>
            </a:r>
            <a:r>
              <a:rPr lang="zh-CN" altLang="en-US" sz="2000" dirty="0" smtClean="0">
                <a:solidFill>
                  <a:srgbClr val="000000"/>
                </a:solidFill>
                <a:latin typeface="微软雅黑" pitchFamily="34" charset="-122"/>
                <a:ea typeface="微软雅黑" pitchFamily="34" charset="-122"/>
                <a:sym typeface="Franklin Gothic Medium" pitchFamily="34" charset="0"/>
              </a:rPr>
              <a:t>北京化工大学、中国人民大学、清华大学、北京语言大学、西安电子科技大学</a:t>
            </a:r>
            <a:endParaRPr lang="en-US" sz="2000"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dirty="0" smtClean="0">
                <a:solidFill>
                  <a:srgbClr val="000000"/>
                </a:solidFill>
                <a:latin typeface="微软雅黑" pitchFamily="34" charset="-122"/>
                <a:ea typeface="微软雅黑" pitchFamily="34" charset="-122"/>
                <a:sym typeface="Franklin Gothic Medium" pitchFamily="34" charset="0"/>
              </a:rPr>
              <a:t>              其中回收</a:t>
            </a:r>
            <a:r>
              <a:rPr lang="en-US" dirty="0" smtClean="0">
                <a:solidFill>
                  <a:srgbClr val="000000"/>
                </a:solidFill>
                <a:latin typeface="微软雅黑" pitchFamily="34" charset="-122"/>
                <a:ea typeface="微软雅黑" pitchFamily="34" charset="-122"/>
                <a:sym typeface="Franklin Gothic Medium" pitchFamily="34" charset="0"/>
              </a:rPr>
              <a:t>9</a:t>
            </a:r>
            <a:r>
              <a:rPr lang="zh-CN" altLang="en-US" dirty="0" smtClean="0">
                <a:solidFill>
                  <a:srgbClr val="000000"/>
                </a:solidFill>
                <a:latin typeface="微软雅黑" pitchFamily="34" charset="-122"/>
                <a:ea typeface="微软雅黑" pitchFamily="34" charset="-122"/>
                <a:sym typeface="Franklin Gothic Medium" pitchFamily="34" charset="0"/>
              </a:rPr>
              <a:t>所学校问卷，回收有效问卷</a:t>
            </a:r>
            <a:r>
              <a:rPr lang="en-US" dirty="0" smtClean="0">
                <a:solidFill>
                  <a:srgbClr val="000000"/>
                </a:solidFill>
                <a:latin typeface="微软雅黑" pitchFamily="34" charset="-122"/>
                <a:ea typeface="微软雅黑" pitchFamily="34" charset="-122"/>
                <a:sym typeface="Franklin Gothic Medium" pitchFamily="34" charset="0"/>
              </a:rPr>
              <a:t>1465</a:t>
            </a:r>
            <a:r>
              <a:rPr lang="zh-CN" altLang="en-US" dirty="0" smtClean="0">
                <a:solidFill>
                  <a:srgbClr val="000000"/>
                </a:solidFill>
                <a:latin typeface="微软雅黑" pitchFamily="34" charset="-122"/>
                <a:ea typeface="微软雅黑" pitchFamily="34" charset="-122"/>
                <a:sym typeface="Franklin Gothic Medium" pitchFamily="34" charset="0"/>
              </a:rPr>
              <a:t>份。</a:t>
            </a:r>
            <a:endParaRPr lang="en-US" altLang="zh-CN"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en-US" dirty="0" smtClean="0">
                <a:solidFill>
                  <a:srgbClr val="000000"/>
                </a:solidFill>
                <a:latin typeface="微软雅黑" pitchFamily="34" charset="-122"/>
                <a:ea typeface="微软雅黑" pitchFamily="34" charset="-122"/>
                <a:sym typeface="Franklin Gothic Medium" pitchFamily="34" charset="0"/>
              </a:rPr>
              <a:t>         </a:t>
            </a:r>
            <a:r>
              <a:rPr lang="zh-CN" altLang="en-US" dirty="0" smtClean="0">
                <a:solidFill>
                  <a:srgbClr val="000000"/>
                </a:solidFill>
                <a:latin typeface="微软雅黑" pitchFamily="34" charset="-122"/>
                <a:ea typeface="微软雅黑" pitchFamily="34" charset="-122"/>
                <a:sym typeface="Franklin Gothic Medium" pitchFamily="34" charset="0"/>
              </a:rPr>
              <a:t>对应有效访谈共计</a:t>
            </a:r>
            <a:r>
              <a:rPr lang="en-US" altLang="zh-CN" dirty="0" smtClean="0">
                <a:solidFill>
                  <a:srgbClr val="000000"/>
                </a:solidFill>
                <a:latin typeface="微软雅黑" pitchFamily="34" charset="-122"/>
                <a:ea typeface="微软雅黑" pitchFamily="34" charset="-122"/>
                <a:sym typeface="Franklin Gothic Medium" pitchFamily="34" charset="0"/>
              </a:rPr>
              <a:t>181</a:t>
            </a:r>
            <a:r>
              <a:rPr lang="zh-CN" altLang="en-US" dirty="0" smtClean="0">
                <a:solidFill>
                  <a:srgbClr val="000000"/>
                </a:solidFill>
                <a:latin typeface="微软雅黑" pitchFamily="34" charset="-122"/>
                <a:ea typeface="微软雅黑" pitchFamily="34" charset="-122"/>
                <a:sym typeface="Franklin Gothic Medium" pitchFamily="34" charset="0"/>
              </a:rPr>
              <a:t>份：电邮访谈</a:t>
            </a:r>
            <a:r>
              <a:rPr lang="en-US" altLang="zh-CN" dirty="0" smtClean="0">
                <a:solidFill>
                  <a:srgbClr val="000000"/>
                </a:solidFill>
                <a:latin typeface="微软雅黑" pitchFamily="34" charset="-122"/>
                <a:ea typeface="微软雅黑" pitchFamily="34" charset="-122"/>
                <a:sym typeface="Franklin Gothic Medium" pitchFamily="34" charset="0"/>
              </a:rPr>
              <a:t>102</a:t>
            </a:r>
            <a:r>
              <a:rPr lang="zh-CN" altLang="en-US" dirty="0" smtClean="0">
                <a:solidFill>
                  <a:srgbClr val="000000"/>
                </a:solidFill>
                <a:latin typeface="微软雅黑" pitchFamily="34" charset="-122"/>
                <a:ea typeface="微软雅黑" pitchFamily="34" charset="-122"/>
                <a:sym typeface="Franklin Gothic Medium" pitchFamily="34" charset="0"/>
              </a:rPr>
              <a:t>份，</a:t>
            </a:r>
            <a:r>
              <a:rPr lang="en-US" altLang="zh-CN" dirty="0" smtClean="0">
                <a:solidFill>
                  <a:srgbClr val="000000"/>
                </a:solidFill>
                <a:latin typeface="微软雅黑" pitchFamily="34" charset="-122"/>
                <a:ea typeface="微软雅黑" pitchFamily="34" charset="-122"/>
                <a:sym typeface="Franklin Gothic Medium" pitchFamily="34" charset="0"/>
              </a:rPr>
              <a:t> </a:t>
            </a:r>
            <a:r>
              <a:rPr lang="zh-CN" altLang="en-US" dirty="0" smtClean="0">
                <a:solidFill>
                  <a:srgbClr val="000000"/>
                </a:solidFill>
                <a:latin typeface="微软雅黑" pitchFamily="34" charset="-122"/>
                <a:ea typeface="微软雅黑" pitchFamily="34" charset="-122"/>
                <a:sym typeface="Franklin Gothic Medium" pitchFamily="34" charset="0"/>
              </a:rPr>
              <a:t>面对面访谈</a:t>
            </a:r>
            <a:r>
              <a:rPr lang="en-US" altLang="zh-CN" dirty="0" smtClean="0">
                <a:solidFill>
                  <a:srgbClr val="000000"/>
                </a:solidFill>
                <a:latin typeface="微软雅黑" pitchFamily="34" charset="-122"/>
                <a:ea typeface="微软雅黑" pitchFamily="34" charset="-122"/>
                <a:sym typeface="Franklin Gothic Medium" pitchFamily="34" charset="0"/>
              </a:rPr>
              <a:t>79</a:t>
            </a:r>
            <a:r>
              <a:rPr lang="zh-CN" altLang="en-US" dirty="0" smtClean="0">
                <a:solidFill>
                  <a:srgbClr val="000000"/>
                </a:solidFill>
                <a:latin typeface="微软雅黑" pitchFamily="34" charset="-122"/>
                <a:ea typeface="微软雅黑" pitchFamily="34" charset="-122"/>
                <a:sym typeface="Franklin Gothic Medium" pitchFamily="34" charset="0"/>
              </a:rPr>
              <a:t>份</a:t>
            </a:r>
            <a:endParaRPr lang="en-US" altLang="zh-CN" dirty="0" smtClean="0">
              <a:solidFill>
                <a:srgbClr val="000000"/>
              </a:solidFill>
              <a:latin typeface="微软雅黑" pitchFamily="34" charset="-122"/>
              <a:ea typeface="微软雅黑" pitchFamily="34" charset="-122"/>
              <a:sym typeface="Franklin Gothic Medium" pitchFamily="34" charset="0"/>
            </a:endParaRPr>
          </a:p>
          <a:p>
            <a:pPr marL="457200" indent="-457200" eaLnBrk="0" hangingPunct="0">
              <a:spcBef>
                <a:spcPct val="20000"/>
              </a:spcBef>
            </a:pPr>
            <a:r>
              <a:rPr lang="zh-CN" altLang="en-US" sz="2000" dirty="0" smtClean="0">
                <a:solidFill>
                  <a:srgbClr val="000000"/>
                </a:solidFill>
                <a:latin typeface="微软雅黑" pitchFamily="34" charset="-122"/>
                <a:ea typeface="微软雅黑" pitchFamily="34" charset="-122"/>
                <a:sym typeface="Franklin Gothic Medium" pitchFamily="34" charset="0"/>
              </a:rPr>
              <a:t>         </a:t>
            </a:r>
            <a:endParaRPr lang="en-US" sz="2000" dirty="0">
              <a:solidFill>
                <a:srgbClr val="000000"/>
              </a:solidFill>
              <a:latin typeface="微软雅黑" pitchFamily="34" charset="-122"/>
              <a:ea typeface="微软雅黑" pitchFamily="34" charset="-122"/>
              <a:sym typeface="Franklin Gothic Medium"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标题 5"/>
          <p:cNvSpPr>
            <a:spLocks noGrp="1"/>
          </p:cNvSpPr>
          <p:nvPr>
            <p:ph type="title" idx="4294967295"/>
          </p:nvPr>
        </p:nvSpPr>
        <p:spPr>
          <a:xfrm>
            <a:off x="285720" y="142856"/>
            <a:ext cx="5832475" cy="647700"/>
          </a:xfrm>
        </p:spPr>
        <p:txBody>
          <a:bodyPr/>
          <a:lstStyle/>
          <a:p>
            <a:pPr algn="l"/>
            <a:r>
              <a:rPr lang="zh-CN" altLang="en-US" sz="2000" b="1" dirty="0" smtClean="0">
                <a:solidFill>
                  <a:schemeClr val="bg1"/>
                </a:solidFill>
                <a:latin typeface="Times New Roman" pitchFamily="18" charset="0"/>
                <a:cs typeface="Times New Roman" pitchFamily="18" charset="0"/>
              </a:rPr>
              <a:t>二</a:t>
            </a:r>
            <a:r>
              <a:rPr lang="en-US" altLang="zh-CN" sz="2000" b="1" dirty="0" smtClean="0">
                <a:solidFill>
                  <a:schemeClr val="bg1"/>
                </a:solidFill>
                <a:latin typeface="Times New Roman" pitchFamily="18" charset="0"/>
                <a:cs typeface="Times New Roman" pitchFamily="18" charset="0"/>
              </a:rPr>
              <a:t>.</a:t>
            </a:r>
            <a:r>
              <a:rPr lang="zh-CN" altLang="en-US" sz="2000" b="1" dirty="0" smtClean="0">
                <a:solidFill>
                  <a:srgbClr val="FFFFFF"/>
                </a:solidFill>
                <a:latin typeface="Times New Roman" pitchFamily="18" charset="0"/>
                <a:cs typeface="Times New Roman" pitchFamily="18" charset="0"/>
              </a:rPr>
              <a:t>调研方案的设计与实施</a:t>
            </a:r>
            <a:endParaRPr lang="zh-CN" sz="2000" b="1" dirty="0" smtClean="0">
              <a:solidFill>
                <a:schemeClr val="bg1"/>
              </a:solidFill>
              <a:latin typeface="Times New Roman" pitchFamily="18" charset="0"/>
              <a:cs typeface="Times New Roman" pitchFamily="18" charset="0"/>
            </a:endParaRPr>
          </a:p>
        </p:txBody>
      </p:sp>
      <p:graphicFrame>
        <p:nvGraphicFramePr>
          <p:cNvPr id="13" name="图示 12"/>
          <p:cNvGraphicFramePr/>
          <p:nvPr/>
        </p:nvGraphicFramePr>
        <p:xfrm>
          <a:off x="571472" y="1428740"/>
          <a:ext cx="8001056" cy="3714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idx="4294967295"/>
          </p:nvPr>
        </p:nvSpPr>
        <p:spPr>
          <a:xfrm>
            <a:off x="293688" y="122238"/>
            <a:ext cx="5832475" cy="647700"/>
          </a:xfrm>
        </p:spPr>
        <p:txBody>
          <a:bodyPr/>
          <a:lstStyle/>
          <a:p>
            <a:pPr algn="l"/>
            <a:r>
              <a:rPr lang="zh-CN" altLang="en-US" sz="2000" b="1" dirty="0" smtClean="0">
                <a:solidFill>
                  <a:schemeClr val="bg1"/>
                </a:solidFill>
                <a:latin typeface="Times New Roman" pitchFamily="18" charset="0"/>
                <a:cs typeface="Times New Roman" pitchFamily="18" charset="0"/>
              </a:rPr>
              <a:t>二、调研方案的设计与实施</a:t>
            </a:r>
            <a:endParaRPr lang="zh-CN" altLang="en-US" sz="2200" b="1" dirty="0">
              <a:solidFill>
                <a:schemeClr val="bg1"/>
              </a:solidFill>
              <a:latin typeface="Times New Roman" pitchFamily="18" charset="0"/>
              <a:cs typeface="Times New Roman" pitchFamily="18" charset="0"/>
            </a:endParaRPr>
          </a:p>
        </p:txBody>
      </p:sp>
      <p:sp>
        <p:nvSpPr>
          <p:cNvPr id="46083" name="矩形 2"/>
          <p:cNvSpPr>
            <a:spLocks noChangeArrowheads="1"/>
          </p:cNvSpPr>
          <p:nvPr/>
        </p:nvSpPr>
        <p:spPr bwMode="auto">
          <a:xfrm>
            <a:off x="826284" y="1488873"/>
            <a:ext cx="7131654" cy="2123658"/>
          </a:xfrm>
          <a:prstGeom prst="rect">
            <a:avLst/>
          </a:prstGeom>
          <a:noFill/>
          <a:ln w="9525">
            <a:noFill/>
            <a:miter lim="800000"/>
            <a:headEnd/>
            <a:tailEnd/>
          </a:ln>
        </p:spPr>
        <p:txBody>
          <a:bodyPr wrap="square">
            <a:spAutoFit/>
          </a:bodyPr>
          <a:lstStyle/>
          <a:p>
            <a:pPr marL="457200" indent="-457200" eaLnBrk="0" hangingPunct="0">
              <a:lnSpc>
                <a:spcPct val="150000"/>
              </a:lnSpc>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调研方法</a:t>
            </a:r>
            <a:r>
              <a:rPr lang="zh-CN" altLang="en-US" sz="2000" dirty="0" smtClean="0">
                <a:solidFill>
                  <a:srgbClr val="000000"/>
                </a:solidFill>
                <a:latin typeface="微软雅黑" pitchFamily="34" charset="-122"/>
                <a:ea typeface="微软雅黑" pitchFamily="34" charset="-122"/>
                <a:sym typeface="Franklin Gothic Medium" pitchFamily="34" charset="0"/>
              </a:rPr>
              <a:t>：定量、质性混合研究</a:t>
            </a:r>
            <a:r>
              <a:rPr lang="zh-CN" altLang="en-US" sz="2000" dirty="0" smtClean="0">
                <a:solidFill>
                  <a:srgbClr val="FF0000"/>
                </a:solidFill>
                <a:latin typeface="微软雅黑" pitchFamily="34" charset="-122"/>
                <a:ea typeface="微软雅黑" pitchFamily="34" charset="-122"/>
                <a:sym typeface="Franklin Gothic Medium" pitchFamily="34" charset="0"/>
              </a:rPr>
              <a:t> </a:t>
            </a:r>
            <a:endParaRPr lang="en-US" altLang="zh-CN" sz="2000" dirty="0" smtClean="0">
              <a:solidFill>
                <a:srgbClr val="FF0000"/>
              </a:solidFill>
              <a:latin typeface="微软雅黑" pitchFamily="34" charset="-122"/>
              <a:ea typeface="微软雅黑" pitchFamily="34" charset="-122"/>
              <a:sym typeface="Franklin Gothic Medium" pitchFamily="34" charset="0"/>
            </a:endParaRPr>
          </a:p>
          <a:p>
            <a:pPr marL="457200" indent="-457200" eaLnBrk="0" hangingPunct="0">
              <a:lnSpc>
                <a:spcPct val="150000"/>
              </a:lnSpc>
              <a:spcBef>
                <a:spcPct val="20000"/>
              </a:spcBef>
            </a:pPr>
            <a:r>
              <a:rPr lang="en-US" altLang="zh-CN" sz="2000" dirty="0" smtClean="0">
                <a:solidFill>
                  <a:srgbClr val="FF0000"/>
                </a:solidFill>
                <a:latin typeface="微软雅黑" pitchFamily="34" charset="-122"/>
                <a:ea typeface="微软雅黑" pitchFamily="34" charset="-122"/>
                <a:sym typeface="Franklin Gothic Medium" pitchFamily="34" charset="0"/>
              </a:rPr>
              <a:t>                 </a:t>
            </a:r>
            <a:r>
              <a:rPr lang="zh-CN" altLang="en-US" sz="2000" dirty="0" smtClean="0">
                <a:latin typeface="微软雅黑" pitchFamily="34" charset="-122"/>
                <a:ea typeface="微软雅黑" pitchFamily="34" charset="-122"/>
                <a:sym typeface="Franklin Gothic Medium" pitchFamily="34" charset="0"/>
              </a:rPr>
              <a:t>问卷、访谈、文本分析</a:t>
            </a:r>
            <a:endParaRPr lang="en-US" altLang="zh-CN" sz="2000" dirty="0" smtClean="0">
              <a:latin typeface="微软雅黑" pitchFamily="34" charset="-122"/>
              <a:ea typeface="微软雅黑" pitchFamily="34" charset="-122"/>
              <a:sym typeface="Franklin Gothic Medium" pitchFamily="34" charset="0"/>
            </a:endParaRPr>
          </a:p>
          <a:p>
            <a:pPr marL="457200" indent="-457200" eaLnBrk="0" hangingPunct="0">
              <a:lnSpc>
                <a:spcPct val="150000"/>
              </a:lnSpc>
              <a:spcBef>
                <a:spcPct val="20000"/>
              </a:spcBef>
            </a:pPr>
            <a:r>
              <a:rPr lang="zh-CN" altLang="en-US" sz="2000" dirty="0" smtClean="0">
                <a:solidFill>
                  <a:srgbClr val="FF0000"/>
                </a:solidFill>
                <a:latin typeface="微软雅黑" pitchFamily="34" charset="-122"/>
                <a:ea typeface="微软雅黑" pitchFamily="34" charset="-122"/>
                <a:sym typeface="Franklin Gothic Medium" pitchFamily="34" charset="0"/>
              </a:rPr>
              <a:t>数理统计方法</a:t>
            </a:r>
            <a:r>
              <a:rPr lang="zh-CN" altLang="en-US" sz="2000" dirty="0" smtClean="0">
                <a:solidFill>
                  <a:srgbClr val="000000"/>
                </a:solidFill>
                <a:latin typeface="微软雅黑" pitchFamily="34" charset="-122"/>
                <a:ea typeface="微软雅黑" pitchFamily="34" charset="-122"/>
                <a:sym typeface="Franklin Gothic Medium" pitchFamily="34" charset="0"/>
              </a:rPr>
              <a:t>：描述性统计 </a:t>
            </a:r>
            <a:r>
              <a:rPr lang="en-US" altLang="zh-CN" sz="2000" dirty="0" smtClean="0">
                <a:solidFill>
                  <a:srgbClr val="000000"/>
                </a:solidFill>
                <a:latin typeface="微软雅黑" pitchFamily="34" charset="-122"/>
                <a:ea typeface="微软雅黑" pitchFamily="34" charset="-122"/>
                <a:sym typeface="Franklin Gothic Medium" pitchFamily="34" charset="0"/>
              </a:rPr>
              <a:t>SPSS19.0</a:t>
            </a:r>
          </a:p>
          <a:p>
            <a:pPr marL="457200" indent="-457200" eaLnBrk="0" hangingPunct="0">
              <a:lnSpc>
                <a:spcPct val="150000"/>
              </a:lnSpc>
              <a:spcBef>
                <a:spcPct val="20000"/>
              </a:spcBef>
            </a:pPr>
            <a:r>
              <a:rPr lang="en-US" sz="2000" dirty="0" smtClean="0">
                <a:solidFill>
                  <a:srgbClr val="000000"/>
                </a:solidFill>
                <a:latin typeface="微软雅黑" pitchFamily="34" charset="-122"/>
                <a:ea typeface="微软雅黑" pitchFamily="34" charset="-122"/>
                <a:sym typeface="Franklin Gothic Medium" pitchFamily="34" charset="0"/>
              </a:rPr>
              <a:t>                       </a:t>
            </a:r>
            <a:r>
              <a:rPr lang="zh-CN" altLang="en-US" sz="2000" dirty="0" smtClean="0">
                <a:solidFill>
                  <a:srgbClr val="000000"/>
                </a:solidFill>
                <a:latin typeface="微软雅黑" pitchFamily="34" charset="-122"/>
                <a:ea typeface="微软雅黑" pitchFamily="34" charset="-122"/>
                <a:sym typeface="Franklin Gothic Medium" pitchFamily="34" charset="0"/>
              </a:rPr>
              <a:t>结构方程模型    </a:t>
            </a:r>
            <a:r>
              <a:rPr lang="en-US" sz="2000" dirty="0" smtClean="0">
                <a:solidFill>
                  <a:srgbClr val="000000"/>
                </a:solidFill>
                <a:latin typeface="微软雅黑" pitchFamily="34" charset="-122"/>
                <a:ea typeface="微软雅黑" pitchFamily="34" charset="-122"/>
                <a:sym typeface="Franklin Gothic Medium" pitchFamily="34" charset="0"/>
              </a:rPr>
              <a:t>Amos 21.0</a:t>
            </a:r>
            <a:endParaRPr lang="en-US" sz="2000" dirty="0">
              <a:solidFill>
                <a:srgbClr val="000000"/>
              </a:solidFill>
              <a:latin typeface="微软雅黑" pitchFamily="34" charset="-122"/>
              <a:ea typeface="微软雅黑" pitchFamily="34" charset="-122"/>
              <a:sym typeface="Franklin Gothic Medium"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标题 1"/>
          <p:cNvSpPr txBox="1">
            <a:spLocks noChangeArrowheads="1"/>
          </p:cNvSpPr>
          <p:nvPr/>
        </p:nvSpPr>
        <p:spPr bwMode="auto">
          <a:xfrm>
            <a:off x="106363" y="142856"/>
            <a:ext cx="9037637" cy="647700"/>
          </a:xfrm>
          <a:prstGeom prst="rect">
            <a:avLst/>
          </a:prstGeom>
          <a:noFill/>
          <a:ln w="9525">
            <a:noFill/>
            <a:miter lim="800000"/>
            <a:headEnd/>
            <a:tailEnd/>
          </a:ln>
        </p:spPr>
        <p:txBody>
          <a:bodyPr anchor="ctr"/>
          <a:lstStyle/>
          <a:p>
            <a:pPr marL="914400" indent="-914400" eaLnBrk="0" hangingPunct="0"/>
            <a:r>
              <a:rPr lang="zh-CN" altLang="en-US" sz="2000" dirty="0" smtClean="0">
                <a:solidFill>
                  <a:schemeClr val="bg1"/>
                </a:solidFill>
                <a:latin typeface="+mj-ea"/>
                <a:ea typeface="+mj-ea"/>
                <a:cs typeface="Times New Roman" pitchFamily="18" charset="0"/>
              </a:rPr>
              <a:t>二</a:t>
            </a:r>
            <a:r>
              <a:rPr lang="en-US" altLang="zh-CN" sz="2000" dirty="0" smtClean="0">
                <a:solidFill>
                  <a:schemeClr val="bg1"/>
                </a:solidFill>
                <a:latin typeface="+mj-ea"/>
                <a:ea typeface="+mj-ea"/>
                <a:cs typeface="Times New Roman" pitchFamily="18" charset="0"/>
              </a:rPr>
              <a:t>.</a:t>
            </a:r>
            <a:r>
              <a:rPr lang="zh-CN" altLang="en-US" sz="2000" dirty="0" smtClean="0">
                <a:solidFill>
                  <a:schemeClr val="bg1"/>
                </a:solidFill>
                <a:latin typeface="+mj-ea"/>
                <a:ea typeface="+mj-ea"/>
                <a:cs typeface="Times New Roman" pitchFamily="18" charset="0"/>
              </a:rPr>
              <a:t>调研方案设计与实施</a:t>
            </a:r>
            <a:r>
              <a:rPr lang="en-US" altLang="zh-CN" sz="2000" dirty="0" smtClean="0">
                <a:solidFill>
                  <a:schemeClr val="bg1"/>
                </a:solidFill>
                <a:latin typeface="+mj-ea"/>
                <a:ea typeface="+mj-ea"/>
                <a:cs typeface="Times New Roman" pitchFamily="18" charset="0"/>
              </a:rPr>
              <a:t>-</a:t>
            </a:r>
            <a:r>
              <a:rPr lang="zh-CN" altLang="en-US" sz="2000" dirty="0" smtClean="0">
                <a:solidFill>
                  <a:schemeClr val="bg1"/>
                </a:solidFill>
                <a:latin typeface="Times New Roman" pitchFamily="18" charset="0"/>
                <a:cs typeface="Times New Roman" pitchFamily="18" charset="0"/>
              </a:rPr>
              <a:t>调研信息数据的基本情况</a:t>
            </a:r>
            <a:endParaRPr lang="zh-CN" altLang="en-US" sz="2000" dirty="0">
              <a:solidFill>
                <a:schemeClr val="bg1"/>
              </a:solidFill>
              <a:latin typeface="微软雅黑" pitchFamily="34" charset="-122"/>
              <a:ea typeface="微软雅黑" pitchFamily="34" charset="-122"/>
              <a:sym typeface="Franklin Gothic Medium" pitchFamily="34" charset="0"/>
            </a:endParaRPr>
          </a:p>
        </p:txBody>
      </p:sp>
      <p:sp>
        <p:nvSpPr>
          <p:cNvPr id="4" name="矩形 3"/>
          <p:cNvSpPr/>
          <p:nvPr/>
        </p:nvSpPr>
        <p:spPr>
          <a:xfrm>
            <a:off x="466119" y="912610"/>
            <a:ext cx="6463335" cy="3877985"/>
          </a:xfrm>
          <a:prstGeom prst="rect">
            <a:avLst/>
          </a:prstGeom>
        </p:spPr>
        <p:txBody>
          <a:bodyPr wrap="square">
            <a:spAutoFit/>
          </a:bodyPr>
          <a:lstStyle/>
          <a:p>
            <a:r>
              <a:rPr lang="zh-CN" altLang="en-US" dirty="0" smtClean="0">
                <a:solidFill>
                  <a:srgbClr val="FF0000"/>
                </a:solidFill>
              </a:rPr>
              <a:t>                              </a:t>
            </a:r>
            <a:r>
              <a:rPr lang="zh-CN" altLang="en-US" sz="2800" dirty="0" smtClean="0">
                <a:solidFill>
                  <a:srgbClr val="FF0000"/>
                </a:solidFill>
                <a:latin typeface="+mn-ea"/>
                <a:ea typeface="+mn-ea"/>
              </a:rPr>
              <a:t>体现出一个字</a:t>
            </a:r>
            <a:r>
              <a:rPr lang="en-US" altLang="zh-CN" sz="2800" dirty="0" smtClean="0">
                <a:solidFill>
                  <a:srgbClr val="FF0000"/>
                </a:solidFill>
                <a:latin typeface="+mn-ea"/>
                <a:ea typeface="+mn-ea"/>
              </a:rPr>
              <a:t>:</a:t>
            </a:r>
            <a:r>
              <a:rPr lang="zh-CN" altLang="en-US" sz="2800" dirty="0" smtClean="0">
                <a:solidFill>
                  <a:srgbClr val="FF0000"/>
                </a:solidFill>
                <a:latin typeface="+mn-ea"/>
                <a:ea typeface="+mn-ea"/>
              </a:rPr>
              <a:t>“多”</a:t>
            </a:r>
            <a:endParaRPr lang="en-US" altLang="zh-CN" sz="2800" dirty="0" smtClean="0">
              <a:solidFill>
                <a:srgbClr val="FF0000"/>
              </a:solidFill>
              <a:latin typeface="+mn-ea"/>
              <a:ea typeface="+mn-ea"/>
            </a:endParaRPr>
          </a:p>
          <a:p>
            <a:r>
              <a:rPr lang="zh-CN" altLang="en-US" sz="2200" dirty="0" smtClean="0">
                <a:latin typeface="+mn-ea"/>
                <a:ea typeface="+mn-ea"/>
              </a:rPr>
              <a:t>“求学动机多样性”</a:t>
            </a:r>
            <a:endParaRPr lang="en-US" altLang="zh-CN" sz="2200" dirty="0" smtClean="0">
              <a:latin typeface="+mn-ea"/>
              <a:ea typeface="+mn-ea"/>
            </a:endParaRPr>
          </a:p>
          <a:p>
            <a:r>
              <a:rPr lang="zh-CN" altLang="en-US" sz="2200" dirty="0" smtClean="0">
                <a:latin typeface="+mn-ea"/>
                <a:ea typeface="+mn-ea"/>
              </a:rPr>
              <a:t>“课程设置多样化”</a:t>
            </a:r>
            <a:endParaRPr lang="en-US" altLang="zh-CN" sz="2200" dirty="0" smtClean="0">
              <a:latin typeface="+mn-ea"/>
              <a:ea typeface="+mn-ea"/>
            </a:endParaRPr>
          </a:p>
          <a:p>
            <a:r>
              <a:rPr lang="zh-CN" altLang="en-US" sz="2200" dirty="0" smtClean="0">
                <a:latin typeface="+mn-ea"/>
                <a:ea typeface="+mn-ea"/>
              </a:rPr>
              <a:t>“导师指导方式多样化”</a:t>
            </a:r>
            <a:endParaRPr lang="en-US" altLang="zh-CN" sz="2200" dirty="0" smtClean="0">
              <a:latin typeface="+mn-ea"/>
              <a:ea typeface="+mn-ea"/>
            </a:endParaRPr>
          </a:p>
          <a:p>
            <a:r>
              <a:rPr lang="zh-CN" altLang="en-US" sz="2200" dirty="0" smtClean="0">
                <a:latin typeface="+mn-ea"/>
                <a:ea typeface="+mn-ea"/>
              </a:rPr>
              <a:t>“实习实践落实多样化</a:t>
            </a:r>
            <a:r>
              <a:rPr lang="en-US" altLang="zh-CN" sz="2200" dirty="0" smtClean="0">
                <a:latin typeface="+mn-ea"/>
                <a:ea typeface="+mn-ea"/>
              </a:rPr>
              <a:t>”</a:t>
            </a:r>
          </a:p>
          <a:p>
            <a:r>
              <a:rPr lang="zh-CN" altLang="en-US" sz="2200" dirty="0" smtClean="0">
                <a:latin typeface="+mn-ea"/>
                <a:ea typeface="+mn-ea"/>
              </a:rPr>
              <a:t>“实习实践时间理解多样化”</a:t>
            </a:r>
            <a:endParaRPr lang="en-US" altLang="zh-CN" sz="2200" dirty="0" smtClean="0">
              <a:latin typeface="+mn-ea"/>
              <a:ea typeface="+mn-ea"/>
            </a:endParaRPr>
          </a:p>
          <a:p>
            <a:endParaRPr lang="en-US" altLang="zh-CN" dirty="0" smtClean="0">
              <a:solidFill>
                <a:srgbClr val="FF0000"/>
              </a:solidFill>
            </a:endParaRPr>
          </a:p>
          <a:p>
            <a:r>
              <a:rPr lang="zh-CN" altLang="en-US" b="0" dirty="0" smtClean="0"/>
              <a:t>                                            “授课人员多元化”</a:t>
            </a:r>
            <a:endParaRPr lang="en-US" altLang="zh-CN" b="0" dirty="0" smtClean="0"/>
          </a:p>
          <a:p>
            <a:r>
              <a:rPr lang="zh-CN" altLang="en-US" b="0" dirty="0" smtClean="0"/>
              <a:t>                                            “校外导师内涵多样化”</a:t>
            </a:r>
            <a:endParaRPr lang="en-US" altLang="zh-CN" b="0" dirty="0" smtClean="0"/>
          </a:p>
          <a:p>
            <a:r>
              <a:rPr lang="zh-CN" altLang="en-US" b="0" dirty="0" smtClean="0"/>
              <a:t>                                            “合作实习基地多用性”</a:t>
            </a:r>
            <a:endParaRPr lang="en-US" altLang="zh-CN" b="0" dirty="0" smtClean="0"/>
          </a:p>
          <a:p>
            <a:r>
              <a:rPr lang="zh-CN" altLang="en-US" b="0" dirty="0" smtClean="0"/>
              <a:t>                                            “学位论文类型多样化”</a:t>
            </a:r>
            <a:endParaRPr lang="en-US" altLang="zh-CN" b="0" dirty="0" smtClean="0"/>
          </a:p>
          <a:p>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标题 4"/>
          <p:cNvSpPr>
            <a:spLocks noGrp="1"/>
          </p:cNvSpPr>
          <p:nvPr>
            <p:ph type="title" idx="4294967295"/>
          </p:nvPr>
        </p:nvSpPr>
        <p:spPr>
          <a:xfrm>
            <a:off x="0" y="122238"/>
            <a:ext cx="9144000" cy="647700"/>
          </a:xfrm>
        </p:spPr>
        <p:txBody>
          <a:bodyPr/>
          <a:lstStyle/>
          <a:p>
            <a:pPr algn="l"/>
            <a:r>
              <a:rPr lang="zh-CN" altLang="en-US" sz="2000" b="1" dirty="0" smtClean="0">
                <a:solidFill>
                  <a:schemeClr val="bg1"/>
                </a:solidFill>
                <a:latin typeface="+mj-ea"/>
              </a:rPr>
              <a:t>三</a:t>
            </a:r>
            <a:r>
              <a:rPr lang="en-US" sz="2000" b="1" dirty="0" smtClean="0">
                <a:solidFill>
                  <a:schemeClr val="bg1"/>
                </a:solidFill>
                <a:latin typeface="+mj-ea"/>
              </a:rPr>
              <a:t>.</a:t>
            </a:r>
            <a:r>
              <a:rPr lang="zh-CN" altLang="en-US" sz="2000" b="1" dirty="0" smtClean="0">
                <a:solidFill>
                  <a:schemeClr val="bg1"/>
                </a:solidFill>
                <a:latin typeface="+mj-ea"/>
              </a:rPr>
              <a:t>学习过程维度分析</a:t>
            </a:r>
            <a:r>
              <a:rPr lang="en-US" sz="2000" b="1" dirty="0" smtClean="0">
                <a:solidFill>
                  <a:schemeClr val="bg1"/>
                </a:solidFill>
                <a:latin typeface="+mj-ea"/>
              </a:rPr>
              <a:t>——</a:t>
            </a:r>
            <a:r>
              <a:rPr lang="zh-CN" altLang="en-US" sz="2000" b="1" dirty="0" smtClean="0">
                <a:solidFill>
                  <a:schemeClr val="bg1"/>
                </a:solidFill>
                <a:latin typeface="+mj-ea"/>
              </a:rPr>
              <a:t>维度数值描述性分析</a:t>
            </a:r>
            <a:r>
              <a:rPr lang="en-US" altLang="zh-CN" sz="2000" b="1" dirty="0" smtClean="0">
                <a:solidFill>
                  <a:schemeClr val="bg1"/>
                </a:solidFill>
                <a:latin typeface="+mj-ea"/>
              </a:rPr>
              <a:t>-</a:t>
            </a:r>
            <a:r>
              <a:rPr lang="zh-CN" altLang="en-US" sz="2000" b="1" dirty="0" smtClean="0">
                <a:solidFill>
                  <a:schemeClr val="bg1"/>
                </a:solidFill>
                <a:latin typeface="+mj-ea"/>
              </a:rPr>
              <a:t>对课程的满意度</a:t>
            </a:r>
            <a:endParaRPr lang="zh-CN" altLang="en-US" sz="2000" b="1" dirty="0" smtClean="0">
              <a:solidFill>
                <a:schemeClr val="bg1"/>
              </a:solidFill>
              <a:latin typeface="+mj-ea"/>
              <a:cs typeface="Times New Roman" pitchFamily="18" charset="0"/>
            </a:endParaRPr>
          </a:p>
        </p:txBody>
      </p:sp>
      <p:graphicFrame>
        <p:nvGraphicFramePr>
          <p:cNvPr id="60420" name="Group 4"/>
          <p:cNvGraphicFramePr>
            <a:graphicFrameLocks noGrp="1"/>
          </p:cNvGraphicFramePr>
          <p:nvPr/>
        </p:nvGraphicFramePr>
        <p:xfrm>
          <a:off x="250020" y="1704972"/>
          <a:ext cx="8677879" cy="1224561"/>
        </p:xfrm>
        <a:graphic>
          <a:graphicData uri="http://schemas.openxmlformats.org/drawingml/2006/table">
            <a:tbl>
              <a:tblPr/>
              <a:tblGrid>
                <a:gridCol w="1579846"/>
                <a:gridCol w="2135147"/>
                <a:gridCol w="1241747"/>
                <a:gridCol w="1241747"/>
                <a:gridCol w="1239696"/>
                <a:gridCol w="1239696"/>
              </a:tblGrid>
              <a:tr h="414540">
                <a:tc>
                  <a:txBody>
                    <a:bodyPr/>
                    <a:lstStyle/>
                    <a:p>
                      <a:pPr marL="0" marR="0" lvl="0" indent="0" algn="l" defTabSz="914400" rtl="0" eaLnBrk="1" fontAlgn="base" latinLnBrk="0" hangingPunct="1">
                        <a:lnSpc>
                          <a:spcPts val="1200"/>
                        </a:lnSpc>
                        <a:spcBef>
                          <a:spcPts val="600"/>
                        </a:spcBef>
                        <a:spcAft>
                          <a:spcPts val="600"/>
                        </a:spcAft>
                        <a:buClrTx/>
                        <a:buSzTx/>
                        <a:buFontTx/>
                        <a:buNone/>
                        <a:tabLst/>
                      </a:pP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  非常不满意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不太满意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一般</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比较满意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非常满意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r h="810021">
                <a:tc>
                  <a:txBody>
                    <a:bodyPr/>
                    <a:lstStyle/>
                    <a:p>
                      <a:pPr marL="0" marR="0" lvl="0" indent="0" algn="l" defTabSz="914400" rtl="0" eaLnBrk="1" fontAlgn="base" latinLnBrk="0" hangingPunct="1">
                        <a:lnSpc>
                          <a:spcPts val="20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mn-ea"/>
                          <a:ea typeface="+mn-ea"/>
                          <a:sym typeface="Franklin Gothic Medium" pitchFamily="34" charset="0"/>
                        </a:rPr>
                        <a:t>课程满意度总体评价</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0.5</a:t>
                      </a: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3.5%</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28.7%</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52.4%</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14.8%</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bl>
          </a:graphicData>
        </a:graphic>
      </p:graphicFrame>
      <p:sp>
        <p:nvSpPr>
          <p:cNvPr id="6" name="TextBox 5"/>
          <p:cNvSpPr txBox="1"/>
          <p:nvPr/>
        </p:nvSpPr>
        <p:spPr>
          <a:xfrm>
            <a:off x="0" y="3929070"/>
            <a:ext cx="9144000" cy="369332"/>
          </a:xfrm>
          <a:prstGeom prst="rect">
            <a:avLst/>
          </a:prstGeom>
          <a:noFill/>
        </p:spPr>
        <p:txBody>
          <a:bodyPr wrap="square" rtlCol="0">
            <a:spAutoFit/>
          </a:bodyPr>
          <a:lstStyle/>
          <a:p>
            <a:r>
              <a:rPr lang="en-US" altLang="zh-CN" dirty="0" smtClean="0"/>
              <a:t>    </a:t>
            </a:r>
            <a:r>
              <a:rPr lang="zh-CN" altLang="en-US" dirty="0" smtClean="0"/>
              <a:t>可以看到，专业硕士对课程的满意率为</a:t>
            </a:r>
            <a:r>
              <a:rPr lang="en-US" altLang="zh-CN" dirty="0" smtClean="0"/>
              <a:t>67.2%</a:t>
            </a:r>
            <a:endParaRPr lang="zh-CN" altLang="en-US" dirty="0"/>
          </a:p>
        </p:txBody>
      </p:sp>
      <p:sp>
        <p:nvSpPr>
          <p:cNvPr id="7" name="TextBox 6"/>
          <p:cNvSpPr txBox="1"/>
          <p:nvPr/>
        </p:nvSpPr>
        <p:spPr>
          <a:xfrm>
            <a:off x="466119" y="1128708"/>
            <a:ext cx="8283795" cy="369332"/>
          </a:xfrm>
          <a:prstGeom prst="rect">
            <a:avLst/>
          </a:prstGeom>
          <a:noFill/>
        </p:spPr>
        <p:txBody>
          <a:bodyPr wrap="square" rtlCol="0">
            <a:spAutoFit/>
          </a:bodyPr>
          <a:lstStyle/>
          <a:p>
            <a:pPr algn="ctr"/>
            <a:r>
              <a:rPr lang="zh-CN" altLang="en-US" dirty="0" smtClean="0">
                <a:latin typeface="+mj-ea"/>
                <a:ea typeface="+mj-ea"/>
              </a:rPr>
              <a:t>课程满意度总体评价</a:t>
            </a:r>
            <a:endParaRPr lang="zh-CN" altLang="en-US" dirty="0">
              <a:latin typeface="+mj-ea"/>
              <a:ea typeface="+mj-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标题 4"/>
          <p:cNvSpPr>
            <a:spLocks noGrp="1"/>
          </p:cNvSpPr>
          <p:nvPr>
            <p:ph type="title" idx="4294967295"/>
          </p:nvPr>
        </p:nvSpPr>
        <p:spPr>
          <a:xfrm>
            <a:off x="0" y="122238"/>
            <a:ext cx="9144000" cy="647700"/>
          </a:xfrm>
        </p:spPr>
        <p:txBody>
          <a:bodyPr/>
          <a:lstStyle/>
          <a:p>
            <a:pPr algn="l"/>
            <a:r>
              <a:rPr lang="zh-CN" altLang="en-US" sz="2000" b="1" dirty="0" smtClean="0">
                <a:solidFill>
                  <a:schemeClr val="bg1"/>
                </a:solidFill>
                <a:latin typeface="+mj-ea"/>
              </a:rPr>
              <a:t>三</a:t>
            </a:r>
            <a:r>
              <a:rPr lang="en-US" sz="2000" b="1" dirty="0" smtClean="0">
                <a:solidFill>
                  <a:schemeClr val="bg1"/>
                </a:solidFill>
                <a:latin typeface="+mj-ea"/>
              </a:rPr>
              <a:t>.</a:t>
            </a:r>
            <a:r>
              <a:rPr lang="zh-CN" altLang="en-US" sz="2000" b="1" dirty="0" smtClean="0">
                <a:solidFill>
                  <a:schemeClr val="bg1"/>
                </a:solidFill>
                <a:latin typeface="+mj-ea"/>
              </a:rPr>
              <a:t>学习过程维度分析</a:t>
            </a:r>
            <a:r>
              <a:rPr lang="en-US" sz="2000" b="1" dirty="0" smtClean="0">
                <a:solidFill>
                  <a:schemeClr val="bg1"/>
                </a:solidFill>
                <a:latin typeface="+mj-ea"/>
              </a:rPr>
              <a:t>——</a:t>
            </a:r>
            <a:r>
              <a:rPr lang="zh-CN" altLang="en-US" sz="2000" b="1" dirty="0" smtClean="0">
                <a:solidFill>
                  <a:schemeClr val="bg1"/>
                </a:solidFill>
                <a:latin typeface="+mj-ea"/>
              </a:rPr>
              <a:t>维度数值描述性分析</a:t>
            </a:r>
            <a:r>
              <a:rPr lang="en-US" altLang="zh-CN" sz="2000" b="1" dirty="0" smtClean="0">
                <a:solidFill>
                  <a:schemeClr val="bg1"/>
                </a:solidFill>
                <a:latin typeface="+mj-ea"/>
              </a:rPr>
              <a:t>-</a:t>
            </a:r>
            <a:r>
              <a:rPr lang="zh-CN" altLang="en-US" sz="2000" b="1" dirty="0" smtClean="0">
                <a:solidFill>
                  <a:schemeClr val="bg1"/>
                </a:solidFill>
                <a:latin typeface="+mj-ea"/>
              </a:rPr>
              <a:t>对实践的满意度</a:t>
            </a:r>
            <a:endParaRPr lang="zh-CN" altLang="en-US" sz="2000" b="1" dirty="0" smtClean="0">
              <a:solidFill>
                <a:schemeClr val="bg1"/>
              </a:solidFill>
              <a:latin typeface="+mj-ea"/>
              <a:cs typeface="Times New Roman" pitchFamily="18" charset="0"/>
            </a:endParaRPr>
          </a:p>
        </p:txBody>
      </p:sp>
      <p:graphicFrame>
        <p:nvGraphicFramePr>
          <p:cNvPr id="60420" name="Group 4"/>
          <p:cNvGraphicFramePr>
            <a:graphicFrameLocks noGrp="1"/>
          </p:cNvGraphicFramePr>
          <p:nvPr/>
        </p:nvGraphicFramePr>
        <p:xfrm>
          <a:off x="250020" y="1777005"/>
          <a:ext cx="8677879" cy="1224561"/>
        </p:xfrm>
        <a:graphic>
          <a:graphicData uri="http://schemas.openxmlformats.org/drawingml/2006/table">
            <a:tbl>
              <a:tblPr/>
              <a:tblGrid>
                <a:gridCol w="1579846"/>
                <a:gridCol w="2135147"/>
                <a:gridCol w="1241747"/>
                <a:gridCol w="1241747"/>
                <a:gridCol w="1239696"/>
                <a:gridCol w="1239696"/>
              </a:tblGrid>
              <a:tr h="414540">
                <a:tc>
                  <a:txBody>
                    <a:bodyPr/>
                    <a:lstStyle/>
                    <a:p>
                      <a:pPr marL="0" marR="0" lvl="0" indent="0" algn="l" defTabSz="914400" rtl="0" eaLnBrk="1" fontAlgn="base" latinLnBrk="0" hangingPunct="1">
                        <a:lnSpc>
                          <a:spcPts val="1200"/>
                        </a:lnSpc>
                        <a:spcBef>
                          <a:spcPts val="600"/>
                        </a:spcBef>
                        <a:spcAft>
                          <a:spcPts val="600"/>
                        </a:spcAft>
                        <a:buClrTx/>
                        <a:buSzTx/>
                        <a:buFontTx/>
                        <a:buNone/>
                        <a:tabLst/>
                      </a:pP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  非常不满意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不太满意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一般</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比较满意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非常满意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r h="810021">
                <a:tc>
                  <a:txBody>
                    <a:bodyPr/>
                    <a:lstStyle/>
                    <a:p>
                      <a:pPr marL="0" marR="0" lvl="0" indent="0" algn="l" defTabSz="914400" rtl="0" eaLnBrk="1" fontAlgn="base" latinLnBrk="0" hangingPunct="1">
                        <a:lnSpc>
                          <a:spcPts val="20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mn-ea"/>
                          <a:ea typeface="+mn-ea"/>
                          <a:sym typeface="Franklin Gothic Medium" pitchFamily="34" charset="0"/>
                        </a:rPr>
                        <a:t>实践满意度总体评价</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1.0%</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5.3%</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37.5%</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44.8%</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11.4%</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bl>
          </a:graphicData>
        </a:graphic>
      </p:graphicFrame>
      <p:sp>
        <p:nvSpPr>
          <p:cNvPr id="6" name="TextBox 5"/>
          <p:cNvSpPr txBox="1"/>
          <p:nvPr/>
        </p:nvSpPr>
        <p:spPr>
          <a:xfrm>
            <a:off x="357158" y="3857632"/>
            <a:ext cx="9144000" cy="369332"/>
          </a:xfrm>
          <a:prstGeom prst="rect">
            <a:avLst/>
          </a:prstGeom>
          <a:noFill/>
        </p:spPr>
        <p:txBody>
          <a:bodyPr wrap="square" rtlCol="0">
            <a:spAutoFit/>
          </a:bodyPr>
          <a:lstStyle/>
          <a:p>
            <a:r>
              <a:rPr lang="en-US" altLang="zh-CN" dirty="0" smtClean="0"/>
              <a:t>    </a:t>
            </a:r>
            <a:r>
              <a:rPr lang="zh-CN" altLang="en-US" dirty="0" smtClean="0"/>
              <a:t>可以看到，专业硕士对实践的满意率为</a:t>
            </a:r>
            <a:r>
              <a:rPr lang="en-US" altLang="zh-CN" dirty="0" smtClean="0"/>
              <a:t>56.2%</a:t>
            </a:r>
            <a:endParaRPr lang="zh-CN" altLang="en-US" dirty="0"/>
          </a:p>
        </p:txBody>
      </p:sp>
      <p:sp>
        <p:nvSpPr>
          <p:cNvPr id="7" name="TextBox 6"/>
          <p:cNvSpPr txBox="1"/>
          <p:nvPr/>
        </p:nvSpPr>
        <p:spPr>
          <a:xfrm>
            <a:off x="466119" y="1128708"/>
            <a:ext cx="8283795" cy="369332"/>
          </a:xfrm>
          <a:prstGeom prst="rect">
            <a:avLst/>
          </a:prstGeom>
          <a:noFill/>
        </p:spPr>
        <p:txBody>
          <a:bodyPr wrap="square" rtlCol="0">
            <a:spAutoFit/>
          </a:bodyPr>
          <a:lstStyle/>
          <a:p>
            <a:pPr algn="ctr"/>
            <a:r>
              <a:rPr lang="zh-CN" altLang="en-US" dirty="0" smtClean="0">
                <a:latin typeface="+mj-ea"/>
                <a:ea typeface="+mj-ea"/>
              </a:rPr>
              <a:t>实践满意度总体评价</a:t>
            </a:r>
            <a:endParaRPr lang="zh-CN" altLang="en-US" dirty="0">
              <a:latin typeface="+mj-ea"/>
              <a:ea typeface="+mj-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标题 4"/>
          <p:cNvSpPr>
            <a:spLocks noGrp="1"/>
          </p:cNvSpPr>
          <p:nvPr>
            <p:ph type="title" idx="4294967295"/>
          </p:nvPr>
        </p:nvSpPr>
        <p:spPr>
          <a:xfrm>
            <a:off x="0" y="122238"/>
            <a:ext cx="9144000" cy="647700"/>
          </a:xfrm>
        </p:spPr>
        <p:txBody>
          <a:bodyPr/>
          <a:lstStyle/>
          <a:p>
            <a:pPr algn="l"/>
            <a:r>
              <a:rPr lang="zh-CN" altLang="en-US" sz="2000" b="1" dirty="0" smtClean="0">
                <a:solidFill>
                  <a:schemeClr val="bg1"/>
                </a:solidFill>
                <a:latin typeface="+mj-ea"/>
              </a:rPr>
              <a:t>三</a:t>
            </a:r>
            <a:r>
              <a:rPr lang="en-US" sz="2000" b="1" dirty="0" smtClean="0">
                <a:solidFill>
                  <a:schemeClr val="bg1"/>
                </a:solidFill>
                <a:latin typeface="+mj-ea"/>
              </a:rPr>
              <a:t>.</a:t>
            </a:r>
            <a:r>
              <a:rPr lang="zh-CN" altLang="en-US" sz="2000" b="1" dirty="0" smtClean="0">
                <a:solidFill>
                  <a:schemeClr val="bg1"/>
                </a:solidFill>
                <a:latin typeface="+mj-ea"/>
              </a:rPr>
              <a:t>学习过程维度分析</a:t>
            </a:r>
            <a:r>
              <a:rPr lang="en-US" sz="2000" b="1" dirty="0" smtClean="0">
                <a:solidFill>
                  <a:schemeClr val="bg1"/>
                </a:solidFill>
                <a:latin typeface="+mj-ea"/>
              </a:rPr>
              <a:t>——</a:t>
            </a:r>
            <a:r>
              <a:rPr lang="zh-CN" altLang="en-US" sz="2000" b="1" dirty="0" smtClean="0">
                <a:solidFill>
                  <a:schemeClr val="bg1"/>
                </a:solidFill>
                <a:latin typeface="+mj-ea"/>
              </a:rPr>
              <a:t>维度数值描述性分析</a:t>
            </a:r>
            <a:r>
              <a:rPr lang="en-US" altLang="zh-CN" sz="2000" b="1" dirty="0" smtClean="0">
                <a:solidFill>
                  <a:schemeClr val="bg1"/>
                </a:solidFill>
                <a:latin typeface="+mj-ea"/>
              </a:rPr>
              <a:t>-</a:t>
            </a:r>
            <a:r>
              <a:rPr lang="zh-CN" altLang="en-US" sz="2000" b="1" dirty="0" smtClean="0">
                <a:solidFill>
                  <a:schemeClr val="bg1"/>
                </a:solidFill>
                <a:latin typeface="+mj-ea"/>
              </a:rPr>
              <a:t>对导师的满意度</a:t>
            </a:r>
            <a:endParaRPr lang="zh-CN" altLang="en-US" sz="2000" b="1" dirty="0" smtClean="0">
              <a:solidFill>
                <a:schemeClr val="bg1"/>
              </a:solidFill>
              <a:latin typeface="+mj-ea"/>
              <a:cs typeface="Times New Roman" pitchFamily="18" charset="0"/>
            </a:endParaRPr>
          </a:p>
        </p:txBody>
      </p:sp>
      <p:graphicFrame>
        <p:nvGraphicFramePr>
          <p:cNvPr id="60420" name="Group 4"/>
          <p:cNvGraphicFramePr>
            <a:graphicFrameLocks noGrp="1"/>
          </p:cNvGraphicFramePr>
          <p:nvPr/>
        </p:nvGraphicFramePr>
        <p:xfrm>
          <a:off x="250020" y="1272774"/>
          <a:ext cx="8283794" cy="1844683"/>
        </p:xfrm>
        <a:graphic>
          <a:graphicData uri="http://schemas.openxmlformats.org/drawingml/2006/table">
            <a:tbl>
              <a:tblPr/>
              <a:tblGrid>
                <a:gridCol w="1508101"/>
                <a:gridCol w="2038185"/>
                <a:gridCol w="1185356"/>
                <a:gridCol w="1185356"/>
                <a:gridCol w="1183398"/>
                <a:gridCol w="1183398"/>
              </a:tblGrid>
              <a:tr h="375849">
                <a:tc>
                  <a:txBody>
                    <a:bodyPr/>
                    <a:lstStyle/>
                    <a:p>
                      <a:pPr marL="0" marR="0" lvl="0" indent="0" algn="l" defTabSz="914400" rtl="0" eaLnBrk="1" fontAlgn="base" latinLnBrk="0" hangingPunct="1">
                        <a:lnSpc>
                          <a:spcPts val="1200"/>
                        </a:lnSpc>
                        <a:spcBef>
                          <a:spcPts val="600"/>
                        </a:spcBef>
                        <a:spcAft>
                          <a:spcPts val="600"/>
                        </a:spcAft>
                        <a:buClrTx/>
                        <a:buSzTx/>
                        <a:buFontTx/>
                        <a:buNone/>
                        <a:tabLst/>
                      </a:pP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  非常不满意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不太满意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一般</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比较满意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非常满意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r h="734417">
                <a:tc>
                  <a:txBody>
                    <a:bodyPr/>
                    <a:lstStyle/>
                    <a:p>
                      <a:pPr marL="0" marR="0" lvl="0" indent="0" algn="l" defTabSz="914400" rtl="0" eaLnBrk="1" fontAlgn="base" latinLnBrk="0" hangingPunct="1">
                        <a:lnSpc>
                          <a:spcPts val="20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mn-ea"/>
                          <a:ea typeface="+mn-ea"/>
                          <a:sym typeface="Franklin Gothic Medium" pitchFamily="34" charset="0"/>
                        </a:rPr>
                        <a:t>导师满意度总体评价</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0.1%</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1.6%</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23.2%</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61.2%</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13.9%</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r h="734417">
                <a:tc>
                  <a:txBody>
                    <a:bodyPr/>
                    <a:lstStyle/>
                    <a:p>
                      <a:pPr marL="0" marR="0" lvl="0" indent="0" algn="l" defTabSz="914400" rtl="0" eaLnBrk="1" fontAlgn="base" latinLnBrk="0" hangingPunct="1">
                        <a:lnSpc>
                          <a:spcPts val="20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mn-ea"/>
                          <a:ea typeface="+mn-ea"/>
                          <a:sym typeface="Franklin Gothic Medium" pitchFamily="34" charset="0"/>
                        </a:rPr>
                        <a:t>校内导师满意度总体评价</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0.3%</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2.5%</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7.6%</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rgbClr val="FF0000"/>
                          </a:solidFill>
                          <a:effectLst/>
                          <a:latin typeface="Calibri" pitchFamily="34" charset="0"/>
                          <a:ea typeface="微软雅黑" pitchFamily="34" charset="-122"/>
                          <a:sym typeface="Franklin Gothic Medium" pitchFamily="34" charset="0"/>
                        </a:rPr>
                        <a:t>53.6%</a:t>
                      </a:r>
                      <a:endParaRPr kumimoji="0" lang="zh-CN" altLang="en-US" sz="1600" b="0" i="0" u="none" strike="noStrike" cap="none" normalizeH="0" baseline="0" dirty="0" smtClean="0">
                        <a:ln>
                          <a:noFill/>
                        </a:ln>
                        <a:solidFill>
                          <a:srgbClr val="FF0000"/>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rgbClr val="FF0000"/>
                          </a:solidFill>
                          <a:effectLst/>
                          <a:latin typeface="Calibri" pitchFamily="34" charset="0"/>
                          <a:ea typeface="微软雅黑" pitchFamily="34" charset="-122"/>
                          <a:sym typeface="Franklin Gothic Medium" pitchFamily="34" charset="0"/>
                        </a:rPr>
                        <a:t>35.9%</a:t>
                      </a:r>
                      <a:endParaRPr kumimoji="0" lang="zh-CN" altLang="en-US" sz="1600" b="0" i="0" u="none" strike="noStrike" cap="none" normalizeH="0" baseline="0" dirty="0" smtClean="0">
                        <a:ln>
                          <a:noFill/>
                        </a:ln>
                        <a:solidFill>
                          <a:srgbClr val="FF0000"/>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bl>
          </a:graphicData>
        </a:graphic>
      </p:graphicFrame>
      <p:sp>
        <p:nvSpPr>
          <p:cNvPr id="6" name="TextBox 5"/>
          <p:cNvSpPr txBox="1"/>
          <p:nvPr/>
        </p:nvSpPr>
        <p:spPr>
          <a:xfrm>
            <a:off x="357158" y="3857632"/>
            <a:ext cx="9144000" cy="646331"/>
          </a:xfrm>
          <a:prstGeom prst="rect">
            <a:avLst/>
          </a:prstGeom>
          <a:noFill/>
        </p:spPr>
        <p:txBody>
          <a:bodyPr wrap="square" rtlCol="0">
            <a:spAutoFit/>
          </a:bodyPr>
          <a:lstStyle/>
          <a:p>
            <a:r>
              <a:rPr lang="en-US" altLang="zh-CN" dirty="0" smtClean="0"/>
              <a:t>    </a:t>
            </a:r>
            <a:r>
              <a:rPr lang="zh-CN" altLang="en-US" dirty="0" smtClean="0"/>
              <a:t>可以看到，专业硕士对导师的满意率为</a:t>
            </a:r>
            <a:r>
              <a:rPr lang="en-US" altLang="zh-CN" dirty="0" smtClean="0"/>
              <a:t>75.1%,</a:t>
            </a:r>
            <a:r>
              <a:rPr lang="zh-CN" altLang="en-US" dirty="0" smtClean="0"/>
              <a:t>对校内导师指导的满意度达</a:t>
            </a:r>
            <a:r>
              <a:rPr lang="en-US" altLang="zh-CN" dirty="0" smtClean="0"/>
              <a:t>89%</a:t>
            </a:r>
          </a:p>
          <a:p>
            <a:r>
              <a:rPr lang="en-US" altLang="zh-CN" dirty="0" smtClean="0">
                <a:latin typeface="+mj-ea"/>
              </a:rPr>
              <a:t>-</a:t>
            </a:r>
            <a:r>
              <a:rPr lang="zh-CN" altLang="en-US" dirty="0" smtClean="0">
                <a:latin typeface="+mj-ea"/>
              </a:rPr>
              <a:t>对导师需求和依赖的多样性</a:t>
            </a:r>
            <a:endParaRPr lang="zh-CN" altLang="en-US" dirty="0"/>
          </a:p>
        </p:txBody>
      </p:sp>
      <p:sp>
        <p:nvSpPr>
          <p:cNvPr id="7" name="TextBox 6"/>
          <p:cNvSpPr txBox="1"/>
          <p:nvPr/>
        </p:nvSpPr>
        <p:spPr>
          <a:xfrm>
            <a:off x="466119" y="912609"/>
            <a:ext cx="8283795" cy="369332"/>
          </a:xfrm>
          <a:prstGeom prst="rect">
            <a:avLst/>
          </a:prstGeom>
          <a:noFill/>
        </p:spPr>
        <p:txBody>
          <a:bodyPr wrap="square" rtlCol="0">
            <a:spAutoFit/>
          </a:bodyPr>
          <a:lstStyle/>
          <a:p>
            <a:pPr algn="ctr"/>
            <a:r>
              <a:rPr lang="zh-CN" altLang="en-US" dirty="0" smtClean="0">
                <a:latin typeface="+mj-ea"/>
                <a:ea typeface="+mj-ea"/>
              </a:rPr>
              <a:t>导师指导的满意度总体评价</a:t>
            </a:r>
            <a:endParaRPr lang="zh-CN" altLang="en-US" dirty="0">
              <a:latin typeface="+mj-ea"/>
              <a:ea typeface="+mj-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标题 1"/>
          <p:cNvSpPr>
            <a:spLocks noGrp="1"/>
          </p:cNvSpPr>
          <p:nvPr>
            <p:ph type="title" idx="4294967295"/>
          </p:nvPr>
        </p:nvSpPr>
        <p:spPr>
          <a:xfrm>
            <a:off x="0" y="122238"/>
            <a:ext cx="9144000" cy="647700"/>
          </a:xfrm>
        </p:spPr>
        <p:txBody>
          <a:bodyPr/>
          <a:lstStyle/>
          <a:p>
            <a:pPr algn="l"/>
            <a:r>
              <a:rPr lang="zh-CN" altLang="en-US" sz="2000" b="1" dirty="0" smtClean="0">
                <a:solidFill>
                  <a:schemeClr val="bg1"/>
                </a:solidFill>
                <a:latin typeface="+mj-ea"/>
              </a:rPr>
              <a:t>   三</a:t>
            </a:r>
            <a:r>
              <a:rPr lang="en-US" sz="2000" b="1" dirty="0" smtClean="0">
                <a:solidFill>
                  <a:schemeClr val="bg1"/>
                </a:solidFill>
                <a:latin typeface="+mj-ea"/>
              </a:rPr>
              <a:t>.</a:t>
            </a:r>
            <a:r>
              <a:rPr lang="zh-CN" altLang="en-US" sz="2000" b="1" dirty="0" smtClean="0">
                <a:solidFill>
                  <a:schemeClr val="bg1"/>
                </a:solidFill>
                <a:latin typeface="+mj-ea"/>
              </a:rPr>
              <a:t>学习过程维度分析</a:t>
            </a:r>
            <a:r>
              <a:rPr lang="en-US" sz="2000" b="1" dirty="0" smtClean="0">
                <a:solidFill>
                  <a:schemeClr val="bg1"/>
                </a:solidFill>
                <a:latin typeface="+mj-ea"/>
              </a:rPr>
              <a:t>——</a:t>
            </a:r>
            <a:r>
              <a:rPr lang="zh-CN" altLang="en-US" sz="2000" b="1" dirty="0" smtClean="0">
                <a:solidFill>
                  <a:schemeClr val="bg1"/>
                </a:solidFill>
                <a:latin typeface="+mj-ea"/>
              </a:rPr>
              <a:t>维度数值描述性分析</a:t>
            </a:r>
            <a:r>
              <a:rPr lang="en-US" altLang="zh-CN" sz="2000" b="1" dirty="0" smtClean="0">
                <a:solidFill>
                  <a:schemeClr val="bg1"/>
                </a:solidFill>
                <a:latin typeface="+mj-ea"/>
              </a:rPr>
              <a:t>-</a:t>
            </a:r>
            <a:r>
              <a:rPr lang="zh-CN" altLang="en-US" sz="2000" b="1" dirty="0" smtClean="0">
                <a:solidFill>
                  <a:schemeClr val="bg1"/>
                </a:solidFill>
                <a:latin typeface="+mj-ea"/>
              </a:rPr>
              <a:t>校外人员参与度</a:t>
            </a:r>
            <a:endParaRPr lang="zh-CN" altLang="en-US" sz="2000" b="1" dirty="0" smtClean="0">
              <a:solidFill>
                <a:schemeClr val="bg1"/>
              </a:solidFill>
              <a:latin typeface="微软雅黑" pitchFamily="34" charset="-122"/>
              <a:cs typeface="Times New Roman" pitchFamily="18" charset="0"/>
            </a:endParaRPr>
          </a:p>
        </p:txBody>
      </p:sp>
      <p:graphicFrame>
        <p:nvGraphicFramePr>
          <p:cNvPr id="66563" name="Group 3"/>
          <p:cNvGraphicFramePr>
            <a:graphicFrameLocks noGrp="1"/>
          </p:cNvGraphicFramePr>
          <p:nvPr/>
        </p:nvGraphicFramePr>
        <p:xfrm>
          <a:off x="1258482" y="3865962"/>
          <a:ext cx="7385484" cy="1223574"/>
        </p:xfrm>
        <a:graphic>
          <a:graphicData uri="http://schemas.openxmlformats.org/drawingml/2006/table">
            <a:tbl>
              <a:tblPr/>
              <a:tblGrid>
                <a:gridCol w="1670444"/>
                <a:gridCol w="1285884"/>
                <a:gridCol w="1248214"/>
                <a:gridCol w="1042537"/>
                <a:gridCol w="965616"/>
                <a:gridCol w="1172789"/>
              </a:tblGrid>
              <a:tr h="491736">
                <a:tc>
                  <a:txBody>
                    <a:bodyPr/>
                    <a:lstStyle/>
                    <a:p>
                      <a:pPr marL="0" marR="0" lvl="0" indent="0" algn="l" defTabSz="914400" rtl="0" eaLnBrk="1" fontAlgn="base" latinLnBrk="0" hangingPunct="1">
                        <a:lnSpc>
                          <a:spcPts val="1200"/>
                        </a:lnSpc>
                        <a:spcBef>
                          <a:spcPts val="600"/>
                        </a:spcBef>
                        <a:spcAft>
                          <a:spcPts val="600"/>
                        </a:spcAft>
                        <a:buClrTx/>
                        <a:buSzTx/>
                        <a:buFontTx/>
                        <a:buNone/>
                        <a:tabLst/>
                      </a:pP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  参与非常少</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参与比较少</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一般</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参与较多</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参与非常多</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r h="731838">
                <a:tc>
                  <a:txBody>
                    <a:bodyPr/>
                    <a:lstStyle/>
                    <a:p>
                      <a:pPr marL="0" marR="0" lvl="0" indent="0" algn="l" defTabSz="914400" rtl="0" eaLnBrk="1" fontAlgn="base" latinLnBrk="0" hangingPunct="1">
                        <a:lnSpc>
                          <a:spcPct val="1500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Times New Roman" pitchFamily="18" charset="0"/>
                          <a:ea typeface="宋体" pitchFamily="2" charset="-122"/>
                          <a:sym typeface="Franklin Gothic Medium" pitchFamily="34" charset="0"/>
                        </a:rPr>
                        <a:t>校外人员参与度总体评价</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4.8%</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13.4%</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rgbClr val="C00000"/>
                          </a:solidFill>
                          <a:effectLst/>
                          <a:latin typeface="Times New Roman" pitchFamily="18" charset="0"/>
                          <a:ea typeface="微软雅黑" pitchFamily="34" charset="-122"/>
                          <a:sym typeface="Franklin Gothic Medium" pitchFamily="34" charset="0"/>
                        </a:rPr>
                        <a:t>47.0%</a:t>
                      </a:r>
                      <a:endParaRPr kumimoji="0" lang="zh-CN" altLang="en-US" sz="1600" b="0" i="0" u="none" strike="noStrike" cap="none" normalizeH="0" baseline="0" dirty="0" smtClean="0">
                        <a:ln>
                          <a:noFill/>
                        </a:ln>
                        <a:solidFill>
                          <a:srgbClr val="C00000"/>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29.0%</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5.7%</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bl>
          </a:graphicData>
        </a:graphic>
      </p:graphicFrame>
      <p:pic>
        <p:nvPicPr>
          <p:cNvPr id="15361" name="Picture 1"/>
          <p:cNvPicPr>
            <a:picLocks noChangeAspect="1" noChangeArrowheads="1"/>
          </p:cNvPicPr>
          <p:nvPr/>
        </p:nvPicPr>
        <p:blipFill>
          <a:blip r:embed="rId2" cstate="print"/>
          <a:srcRect/>
          <a:stretch>
            <a:fillRect/>
          </a:stretch>
        </p:blipFill>
        <p:spPr bwMode="auto">
          <a:xfrm>
            <a:off x="2843208" y="912609"/>
            <a:ext cx="3673683" cy="294361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descr="C:\Users\Administrator\AppData\Roaming\Tencent\Users\364164965\QQ\WinTemp\RichOle\{VC2G(VBV1CFVWPDR9H$)2W.png"/>
          <p:cNvPicPr>
            <a:picLocks noChangeAspect="1" noChangeArrowheads="1"/>
          </p:cNvPicPr>
          <p:nvPr/>
        </p:nvPicPr>
        <p:blipFill>
          <a:blip r:embed="rId2" cstate="print"/>
          <a:srcRect/>
          <a:stretch>
            <a:fillRect/>
          </a:stretch>
        </p:blipFill>
        <p:spPr bwMode="auto">
          <a:xfrm>
            <a:off x="2266944" y="768543"/>
            <a:ext cx="3745716" cy="3040001"/>
          </a:xfrm>
          <a:prstGeom prst="rect">
            <a:avLst/>
          </a:prstGeom>
          <a:noFill/>
        </p:spPr>
      </p:pic>
      <p:sp>
        <p:nvSpPr>
          <p:cNvPr id="207874" name="标题 4"/>
          <p:cNvSpPr>
            <a:spLocks noGrp="1"/>
          </p:cNvSpPr>
          <p:nvPr>
            <p:ph type="title" idx="4294967295"/>
          </p:nvPr>
        </p:nvSpPr>
        <p:spPr>
          <a:xfrm>
            <a:off x="0" y="122238"/>
            <a:ext cx="9144000" cy="647700"/>
          </a:xfrm>
        </p:spPr>
        <p:txBody>
          <a:bodyPr/>
          <a:lstStyle/>
          <a:p>
            <a:pPr algn="l"/>
            <a:r>
              <a:rPr lang="zh-CN" altLang="en-US" sz="2000" b="1" dirty="0" smtClean="0">
                <a:solidFill>
                  <a:schemeClr val="bg1"/>
                </a:solidFill>
                <a:latin typeface="+mj-ea"/>
                <a:cs typeface="Times New Roman" pitchFamily="18" charset="0"/>
              </a:rPr>
              <a:t>   四</a:t>
            </a:r>
            <a:r>
              <a:rPr lang="en-US" altLang="zh-CN" sz="2000" b="1" dirty="0" smtClean="0">
                <a:solidFill>
                  <a:schemeClr val="bg1"/>
                </a:solidFill>
                <a:latin typeface="+mj-ea"/>
                <a:cs typeface="Times New Roman" pitchFamily="18" charset="0"/>
              </a:rPr>
              <a:t>.</a:t>
            </a:r>
            <a:r>
              <a:rPr lang="zh-CN" altLang="en-US" sz="2000" b="1" dirty="0" smtClean="0">
                <a:solidFill>
                  <a:schemeClr val="bg1"/>
                </a:solidFill>
                <a:latin typeface="+mj-ea"/>
                <a:cs typeface="Times New Roman" pitchFamily="18" charset="0"/>
              </a:rPr>
              <a:t>培养目标达成维度分析</a:t>
            </a:r>
            <a:r>
              <a:rPr lang="en-US" altLang="zh-CN" sz="2000" b="1" dirty="0" smtClean="0">
                <a:solidFill>
                  <a:schemeClr val="bg1"/>
                </a:solidFill>
                <a:latin typeface="+mj-ea"/>
                <a:cs typeface="Times New Roman" pitchFamily="18" charset="0"/>
              </a:rPr>
              <a:t>——</a:t>
            </a:r>
            <a:r>
              <a:rPr lang="zh-CN" altLang="en-US" sz="2000" b="1" dirty="0" smtClean="0">
                <a:solidFill>
                  <a:schemeClr val="bg1"/>
                </a:solidFill>
                <a:latin typeface="+mj-ea"/>
                <a:cs typeface="Times New Roman" pitchFamily="18" charset="0"/>
              </a:rPr>
              <a:t>维度数值的描述性分析</a:t>
            </a:r>
            <a:r>
              <a:rPr lang="en-US" altLang="zh-CN" sz="2000" b="1" dirty="0" smtClean="0">
                <a:solidFill>
                  <a:schemeClr val="bg1"/>
                </a:solidFill>
                <a:latin typeface="+mj-ea"/>
                <a:cs typeface="Times New Roman" pitchFamily="18" charset="0"/>
              </a:rPr>
              <a:t>-</a:t>
            </a:r>
            <a:r>
              <a:rPr lang="zh-CN" altLang="en-US" sz="2000" b="1" dirty="0" smtClean="0">
                <a:solidFill>
                  <a:schemeClr val="bg1"/>
                </a:solidFill>
                <a:latin typeface="+mj-ea"/>
                <a:cs typeface="Times New Roman" pitchFamily="18" charset="0"/>
              </a:rPr>
              <a:t>能力提升</a:t>
            </a:r>
            <a:endParaRPr lang="zh-CN" altLang="en-US" sz="2000" b="1" dirty="0" smtClean="0">
              <a:solidFill>
                <a:schemeClr val="bg1"/>
              </a:solidFill>
              <a:latin typeface="+mj-ea"/>
            </a:endParaRPr>
          </a:p>
        </p:txBody>
      </p:sp>
      <p:graphicFrame>
        <p:nvGraphicFramePr>
          <p:cNvPr id="73731" name="Group 3"/>
          <p:cNvGraphicFramePr>
            <a:graphicFrameLocks noGrp="1"/>
          </p:cNvGraphicFramePr>
          <p:nvPr/>
        </p:nvGraphicFramePr>
        <p:xfrm>
          <a:off x="538152" y="3865962"/>
          <a:ext cx="7779565" cy="1081088"/>
        </p:xfrm>
        <a:graphic>
          <a:graphicData uri="http://schemas.openxmlformats.org/drawingml/2006/table">
            <a:tbl>
              <a:tblPr/>
              <a:tblGrid>
                <a:gridCol w="2256748"/>
                <a:gridCol w="1277034"/>
                <a:gridCol w="1221383"/>
                <a:gridCol w="1009318"/>
                <a:gridCol w="1007541"/>
                <a:gridCol w="1007541"/>
              </a:tblGrid>
              <a:tr h="366713">
                <a:tc>
                  <a:txBody>
                    <a:bodyPr/>
                    <a:lstStyle/>
                    <a:p>
                      <a:pPr marL="0" marR="0" lvl="0" indent="0" algn="l" defTabSz="914400" rtl="0" eaLnBrk="1" fontAlgn="base" latinLnBrk="0" hangingPunct="1">
                        <a:lnSpc>
                          <a:spcPts val="1200"/>
                        </a:lnSpc>
                        <a:spcBef>
                          <a:spcPts val="600"/>
                        </a:spcBef>
                        <a:spcAft>
                          <a:spcPts val="600"/>
                        </a:spcAft>
                        <a:buClrTx/>
                        <a:buSzTx/>
                        <a:buFontTx/>
                        <a:buNone/>
                        <a:tabLst/>
                      </a:pPr>
                      <a:endParaRPr kumimoji="0" lang="zh-CN" altLang="en-US" sz="1600" b="0" i="0" u="none" strike="noStrike" cap="none" normalizeH="0" baseline="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 非常不满意</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比较不满意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不清楚</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比较满意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非常满意</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r h="714375">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Times New Roman" pitchFamily="18" charset="0"/>
                          <a:ea typeface="宋体" pitchFamily="2" charset="-122"/>
                          <a:sym typeface="Franklin Gothic Medium" pitchFamily="34" charset="0"/>
                        </a:rPr>
                        <a:t>能力提升总体评价</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0%</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0.8%</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28.6%</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61.6%</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9.1%</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标题 4"/>
          <p:cNvSpPr>
            <a:spLocks noGrp="1"/>
          </p:cNvSpPr>
          <p:nvPr>
            <p:ph type="title" idx="4294967295"/>
          </p:nvPr>
        </p:nvSpPr>
        <p:spPr>
          <a:xfrm>
            <a:off x="0" y="122238"/>
            <a:ext cx="9144000" cy="647700"/>
          </a:xfrm>
        </p:spPr>
        <p:txBody>
          <a:bodyPr/>
          <a:lstStyle/>
          <a:p>
            <a:pPr algn="l"/>
            <a:r>
              <a:rPr lang="zh-CN" altLang="en-US" sz="2000" b="1" dirty="0" smtClean="0">
                <a:solidFill>
                  <a:schemeClr val="bg1"/>
                </a:solidFill>
                <a:latin typeface="+mj-ea"/>
                <a:cs typeface="Times New Roman" pitchFamily="18" charset="0"/>
              </a:rPr>
              <a:t>四</a:t>
            </a:r>
            <a:r>
              <a:rPr lang="en-US" altLang="zh-CN" sz="2000" b="1" dirty="0" smtClean="0">
                <a:solidFill>
                  <a:schemeClr val="bg1"/>
                </a:solidFill>
                <a:latin typeface="+mj-ea"/>
                <a:cs typeface="Times New Roman" pitchFamily="18" charset="0"/>
              </a:rPr>
              <a:t>.</a:t>
            </a:r>
            <a:r>
              <a:rPr lang="zh-CN" altLang="en-US" sz="2000" b="1" dirty="0" smtClean="0">
                <a:solidFill>
                  <a:schemeClr val="bg1"/>
                </a:solidFill>
                <a:latin typeface="+mj-ea"/>
                <a:cs typeface="Times New Roman" pitchFamily="18" charset="0"/>
              </a:rPr>
              <a:t>培养目标达成维度分析</a:t>
            </a:r>
            <a:r>
              <a:rPr lang="en-US" altLang="zh-CN" sz="2000" b="1" dirty="0" smtClean="0">
                <a:solidFill>
                  <a:schemeClr val="bg1"/>
                </a:solidFill>
                <a:latin typeface="+mj-ea"/>
                <a:cs typeface="Times New Roman" pitchFamily="18" charset="0"/>
              </a:rPr>
              <a:t>——</a:t>
            </a:r>
            <a:r>
              <a:rPr lang="zh-CN" altLang="en-US" sz="2000" b="1" dirty="0" smtClean="0">
                <a:solidFill>
                  <a:schemeClr val="bg1"/>
                </a:solidFill>
                <a:latin typeface="+mj-ea"/>
                <a:cs typeface="Times New Roman" pitchFamily="18" charset="0"/>
              </a:rPr>
              <a:t>维度数值的描述性分析</a:t>
            </a:r>
            <a:r>
              <a:rPr lang="en-US" altLang="zh-CN" sz="2000" b="1" dirty="0" smtClean="0">
                <a:solidFill>
                  <a:schemeClr val="bg1"/>
                </a:solidFill>
                <a:latin typeface="+mj-ea"/>
                <a:cs typeface="Times New Roman" pitchFamily="18" charset="0"/>
              </a:rPr>
              <a:t>-</a:t>
            </a:r>
            <a:r>
              <a:rPr lang="zh-CN" altLang="en-US" sz="2000" b="1" dirty="0" smtClean="0">
                <a:solidFill>
                  <a:schemeClr val="bg1"/>
                </a:solidFill>
                <a:latin typeface="+mj-ea"/>
                <a:cs typeface="Times New Roman" pitchFamily="18" charset="0"/>
              </a:rPr>
              <a:t>满足社会需求程度</a:t>
            </a:r>
            <a:endParaRPr lang="zh-CN" altLang="en-US" sz="2000" b="1" dirty="0" smtClean="0">
              <a:solidFill>
                <a:schemeClr val="bg1"/>
              </a:solidFill>
              <a:latin typeface="+mj-ea"/>
            </a:endParaRPr>
          </a:p>
        </p:txBody>
      </p:sp>
      <p:graphicFrame>
        <p:nvGraphicFramePr>
          <p:cNvPr id="73731" name="Group 3"/>
          <p:cNvGraphicFramePr>
            <a:graphicFrameLocks noGrp="1"/>
          </p:cNvGraphicFramePr>
          <p:nvPr/>
        </p:nvGraphicFramePr>
        <p:xfrm>
          <a:off x="322053" y="3937995"/>
          <a:ext cx="8427861" cy="1081088"/>
        </p:xfrm>
        <a:graphic>
          <a:graphicData uri="http://schemas.openxmlformats.org/drawingml/2006/table">
            <a:tbl>
              <a:tblPr/>
              <a:tblGrid>
                <a:gridCol w="2444811"/>
                <a:gridCol w="1447946"/>
                <a:gridCol w="1258672"/>
                <a:gridCol w="1093428"/>
                <a:gridCol w="1091502"/>
                <a:gridCol w="1091502"/>
              </a:tblGrid>
              <a:tr h="366713">
                <a:tc>
                  <a:txBody>
                    <a:bodyPr/>
                    <a:lstStyle/>
                    <a:p>
                      <a:pPr marL="0" marR="0" lvl="0" indent="0" algn="l" defTabSz="914400" rtl="0" eaLnBrk="1" fontAlgn="base" latinLnBrk="0" hangingPunct="1">
                        <a:lnSpc>
                          <a:spcPts val="1200"/>
                        </a:lnSpc>
                        <a:spcBef>
                          <a:spcPts val="600"/>
                        </a:spcBef>
                        <a:spcAft>
                          <a:spcPts val="600"/>
                        </a:spcAft>
                        <a:buClrTx/>
                        <a:buSzTx/>
                        <a:buFontTx/>
                        <a:buNone/>
                        <a:tabLst/>
                      </a:pP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  非常不满足</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比较不满足</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一般</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比较满足</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非常满足</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r h="714375">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专业学位设置的</a:t>
                      </a:r>
                      <a:endPar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满足社会需求程度</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1.6%</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8.9%</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36.9%</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43.1%</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9.6%</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bl>
          </a:graphicData>
        </a:graphic>
      </p:graphicFrame>
      <p:pic>
        <p:nvPicPr>
          <p:cNvPr id="1026" name="Picture 2"/>
          <p:cNvPicPr>
            <a:picLocks noChangeAspect="1" noChangeArrowheads="1"/>
          </p:cNvPicPr>
          <p:nvPr/>
        </p:nvPicPr>
        <p:blipFill>
          <a:blip r:embed="rId3" cstate="print"/>
          <a:srcRect/>
          <a:stretch>
            <a:fillRect/>
          </a:stretch>
        </p:blipFill>
        <p:spPr bwMode="auto">
          <a:xfrm>
            <a:off x="2338977" y="768543"/>
            <a:ext cx="3745716" cy="30013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标题 4"/>
          <p:cNvSpPr>
            <a:spLocks noGrp="1"/>
          </p:cNvSpPr>
          <p:nvPr>
            <p:ph type="title" idx="4294967295"/>
          </p:nvPr>
        </p:nvSpPr>
        <p:spPr>
          <a:xfrm>
            <a:off x="0" y="122238"/>
            <a:ext cx="9144000" cy="647700"/>
          </a:xfrm>
        </p:spPr>
        <p:txBody>
          <a:bodyPr/>
          <a:lstStyle/>
          <a:p>
            <a:pPr algn="l"/>
            <a:r>
              <a:rPr lang="zh-CN" altLang="en-US" sz="2000" b="1" dirty="0" smtClean="0">
                <a:solidFill>
                  <a:schemeClr val="bg1"/>
                </a:solidFill>
                <a:latin typeface="+mj-ea"/>
                <a:cs typeface="Times New Roman" pitchFamily="18" charset="0"/>
              </a:rPr>
              <a:t>四</a:t>
            </a:r>
            <a:r>
              <a:rPr lang="en-US" altLang="zh-CN" sz="2000" b="1" dirty="0" smtClean="0">
                <a:solidFill>
                  <a:schemeClr val="bg1"/>
                </a:solidFill>
                <a:latin typeface="+mj-ea"/>
                <a:cs typeface="Times New Roman" pitchFamily="18" charset="0"/>
              </a:rPr>
              <a:t>.</a:t>
            </a:r>
            <a:r>
              <a:rPr lang="zh-CN" altLang="en-US" sz="2000" b="1" dirty="0" smtClean="0">
                <a:solidFill>
                  <a:schemeClr val="bg1"/>
                </a:solidFill>
                <a:latin typeface="+mj-ea"/>
                <a:cs typeface="Times New Roman" pitchFamily="18" charset="0"/>
              </a:rPr>
              <a:t>培养目标达成维度分析</a:t>
            </a:r>
            <a:r>
              <a:rPr lang="en-US" altLang="zh-CN" sz="2000" b="1" dirty="0" smtClean="0">
                <a:solidFill>
                  <a:schemeClr val="bg1"/>
                </a:solidFill>
                <a:latin typeface="+mj-ea"/>
                <a:cs typeface="Times New Roman" pitchFamily="18" charset="0"/>
              </a:rPr>
              <a:t>——</a:t>
            </a:r>
            <a:r>
              <a:rPr lang="zh-CN" altLang="en-US" sz="2000" b="1" dirty="0" smtClean="0">
                <a:solidFill>
                  <a:schemeClr val="bg1"/>
                </a:solidFill>
                <a:latin typeface="+mj-ea"/>
                <a:cs typeface="Times New Roman" pitchFamily="18" charset="0"/>
              </a:rPr>
              <a:t>维度数值的描述性分析</a:t>
            </a:r>
            <a:r>
              <a:rPr lang="en-US" altLang="zh-CN" sz="2000" b="1" dirty="0" smtClean="0">
                <a:solidFill>
                  <a:schemeClr val="bg1"/>
                </a:solidFill>
                <a:latin typeface="+mj-ea"/>
                <a:cs typeface="Times New Roman" pitchFamily="18" charset="0"/>
              </a:rPr>
              <a:t>-</a:t>
            </a:r>
            <a:r>
              <a:rPr lang="zh-CN" altLang="en-US" sz="2000" b="1" dirty="0" smtClean="0">
                <a:solidFill>
                  <a:schemeClr val="bg1"/>
                </a:solidFill>
                <a:latin typeface="+mj-ea"/>
                <a:cs typeface="Times New Roman" pitchFamily="18" charset="0"/>
              </a:rPr>
              <a:t>对本专业学位认可度</a:t>
            </a:r>
            <a:endParaRPr lang="zh-CN" altLang="en-US" sz="2000" b="1" dirty="0" smtClean="0">
              <a:solidFill>
                <a:schemeClr val="bg1"/>
              </a:solidFill>
              <a:latin typeface="+mj-ea"/>
            </a:endParaRPr>
          </a:p>
        </p:txBody>
      </p:sp>
      <p:graphicFrame>
        <p:nvGraphicFramePr>
          <p:cNvPr id="73731" name="Group 3"/>
          <p:cNvGraphicFramePr>
            <a:graphicFrameLocks noGrp="1"/>
          </p:cNvGraphicFramePr>
          <p:nvPr/>
        </p:nvGraphicFramePr>
        <p:xfrm>
          <a:off x="538152" y="3865962"/>
          <a:ext cx="7491430" cy="1081088"/>
        </p:xfrm>
        <a:graphic>
          <a:graphicData uri="http://schemas.openxmlformats.org/drawingml/2006/table">
            <a:tbl>
              <a:tblPr/>
              <a:tblGrid>
                <a:gridCol w="2173164"/>
                <a:gridCol w="1433947"/>
                <a:gridCol w="971935"/>
                <a:gridCol w="971935"/>
                <a:gridCol w="1059106"/>
                <a:gridCol w="881343"/>
              </a:tblGrid>
              <a:tr h="366713">
                <a:tc>
                  <a:txBody>
                    <a:bodyPr/>
                    <a:lstStyle/>
                    <a:p>
                      <a:pPr marL="0" marR="0" lvl="0" indent="0" algn="l" defTabSz="914400" rtl="0" eaLnBrk="1" fontAlgn="base" latinLnBrk="0" hangingPunct="1">
                        <a:lnSpc>
                          <a:spcPts val="1200"/>
                        </a:lnSpc>
                        <a:spcBef>
                          <a:spcPts val="600"/>
                        </a:spcBef>
                        <a:spcAft>
                          <a:spcPts val="600"/>
                        </a:spcAft>
                        <a:buClrTx/>
                        <a:buSzTx/>
                        <a:buFontTx/>
                        <a:buNone/>
                        <a:tabLst/>
                      </a:pP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4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  非常不认可</a:t>
                      </a:r>
                      <a:endParaRPr kumimoji="0" lang="zh-CN" altLang="en-US" sz="14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400" b="1" i="0" u="none" strike="noStrike" cap="none" normalizeH="0" baseline="0" dirty="0" smtClean="0">
                          <a:ln>
                            <a:noFill/>
                          </a:ln>
                          <a:solidFill>
                            <a:schemeClr val="tx1"/>
                          </a:solidFill>
                          <a:effectLst/>
                          <a:latin typeface="Times New Roman" pitchFamily="18" charset="0"/>
                          <a:ea typeface="宋体" pitchFamily="2" charset="-122"/>
                          <a:sym typeface="Franklin Gothic Medium" pitchFamily="34" charset="0"/>
                        </a:rPr>
                        <a:t> 不太认可</a:t>
                      </a:r>
                      <a:endParaRPr kumimoji="0" lang="zh-CN" altLang="en-US" sz="14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一般</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4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 比较认可</a:t>
                      </a:r>
                      <a:endParaRPr kumimoji="0" lang="zh-CN" altLang="en-US" sz="14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4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非常认可</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r h="714375">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就读专业学位认可度</a:t>
                      </a: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9.2</a:t>
                      </a: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7.8</a:t>
                      </a:r>
                      <a:r>
                        <a:rPr kumimoji="0" lang="zh-CN" altLang="en-US" sz="1600" b="1"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6.1</a:t>
                      </a:r>
                      <a:r>
                        <a:rPr kumimoji="0" lang="zh-CN" altLang="en-US" sz="1600" b="1"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12.6</a:t>
                      </a:r>
                      <a:r>
                        <a:rPr kumimoji="0" lang="zh-CN" altLang="en-US" sz="1600" b="1" i="0" u="none" strike="noStrike" cap="none" normalizeH="0" baseline="0" dirty="0" smtClean="0">
                          <a:ln>
                            <a:noFill/>
                          </a:ln>
                          <a:solidFill>
                            <a:schemeClr val="tx1"/>
                          </a:solidFill>
                          <a:effectLst/>
                          <a:latin typeface="Times New Roman" pitchFamily="18" charset="0"/>
                          <a:ea typeface="微软雅黑" pitchFamily="34" charset="-122"/>
                          <a:sym typeface="Franklin Gothic Medium" pitchFamily="34" charset="0"/>
                        </a:rPr>
                        <a:t>% </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rPr>
                        <a:t>64.0%</a:t>
                      </a:r>
                      <a:endParaRPr kumimoji="0" lang="zh-CN" altLang="en-US" sz="1600" b="0" i="0" u="none" strike="noStrike" cap="none" normalizeH="0" baseline="0" dirty="0" smtClean="0">
                        <a:ln>
                          <a:noFill/>
                        </a:ln>
                        <a:solidFill>
                          <a:schemeClr val="tx1"/>
                        </a:solidFill>
                        <a:effectLst/>
                        <a:latin typeface="Calibri" pitchFamily="34" charset="0"/>
                        <a:ea typeface="微软雅黑" pitchFamily="34" charset="-122"/>
                        <a:sym typeface="Franklin Gothic Medium" pitchFamily="34" charset="0"/>
                      </a:endParaRPr>
                    </a:p>
                  </a:txBody>
                  <a:tcPr marL="68577" marR="68577" marT="0" marB="0" anchor="ctr" anchorCtr="1"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r>
            </a:tbl>
          </a:graphicData>
        </a:graphic>
      </p:graphicFrame>
      <p:pic>
        <p:nvPicPr>
          <p:cNvPr id="2050" name="Picture 2"/>
          <p:cNvPicPr>
            <a:picLocks noChangeAspect="1" noChangeArrowheads="1"/>
          </p:cNvPicPr>
          <p:nvPr/>
        </p:nvPicPr>
        <p:blipFill>
          <a:blip r:embed="rId2" cstate="print"/>
          <a:srcRect/>
          <a:stretch>
            <a:fillRect/>
          </a:stretch>
        </p:blipFill>
        <p:spPr bwMode="auto">
          <a:xfrm>
            <a:off x="2627109" y="768543"/>
            <a:ext cx="3817749" cy="305905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标题 1"/>
          <p:cNvSpPr>
            <a:spLocks noGrp="1"/>
          </p:cNvSpPr>
          <p:nvPr>
            <p:ph type="title" idx="4294967295"/>
          </p:nvPr>
        </p:nvSpPr>
        <p:spPr>
          <a:xfrm>
            <a:off x="0" y="122238"/>
            <a:ext cx="9144000" cy="647700"/>
          </a:xfrm>
        </p:spPr>
        <p:txBody>
          <a:bodyPr/>
          <a:lstStyle/>
          <a:p>
            <a:pPr algn="l"/>
            <a:r>
              <a:rPr lang="zh-CN" altLang="en-US" sz="2000" b="1" dirty="0" smtClean="0">
                <a:solidFill>
                  <a:schemeClr val="bg1"/>
                </a:solidFill>
                <a:latin typeface="微软雅黑" pitchFamily="34" charset="-122"/>
                <a:cs typeface="Times New Roman" pitchFamily="18" charset="0"/>
                <a:sym typeface="Times New Roman" pitchFamily="18" charset="0"/>
              </a:rPr>
              <a:t>五</a:t>
            </a:r>
            <a:r>
              <a:rPr lang="zh-CN" sz="2000" b="1" dirty="0" smtClean="0">
                <a:solidFill>
                  <a:schemeClr val="bg1"/>
                </a:solidFill>
                <a:latin typeface="微软雅黑" pitchFamily="34" charset="-122"/>
                <a:cs typeface="Times New Roman" pitchFamily="18" charset="0"/>
                <a:sym typeface="Times New Roman" pitchFamily="18" charset="0"/>
              </a:rPr>
              <a:t>、培养</a:t>
            </a:r>
            <a:r>
              <a:rPr lang="zh-CN" altLang="en-US" sz="2000" b="1" dirty="0" smtClean="0">
                <a:solidFill>
                  <a:schemeClr val="bg1"/>
                </a:solidFill>
                <a:latin typeface="微软雅黑" pitchFamily="34" charset="-122"/>
                <a:cs typeface="Times New Roman" pitchFamily="18" charset="0"/>
                <a:sym typeface="Times New Roman" pitchFamily="18" charset="0"/>
              </a:rPr>
              <a:t>（学习）</a:t>
            </a:r>
            <a:r>
              <a:rPr lang="zh-CN" sz="2000" b="1" dirty="0" smtClean="0">
                <a:solidFill>
                  <a:schemeClr val="bg1"/>
                </a:solidFill>
                <a:latin typeface="微软雅黑" pitchFamily="34" charset="-122"/>
                <a:cs typeface="Times New Roman" pitchFamily="18" charset="0"/>
                <a:sym typeface="Times New Roman" pitchFamily="18" charset="0"/>
              </a:rPr>
              <a:t>过程和培养目标达成之间的结构方程</a:t>
            </a:r>
            <a:r>
              <a:rPr lang="zh-CN" altLang="en-US" sz="2000" b="1" dirty="0" smtClean="0">
                <a:solidFill>
                  <a:schemeClr val="bg1"/>
                </a:solidFill>
                <a:latin typeface="微软雅黑" pitchFamily="34" charset="-122"/>
                <a:cs typeface="Times New Roman" pitchFamily="18" charset="0"/>
                <a:sym typeface="Times New Roman" pitchFamily="18" charset="0"/>
              </a:rPr>
              <a:t>模型</a:t>
            </a:r>
            <a:endParaRPr lang="zh-CN" sz="2000" b="1" dirty="0" smtClean="0">
              <a:solidFill>
                <a:schemeClr val="bg1"/>
              </a:solidFill>
              <a:latin typeface="微软雅黑" pitchFamily="34" charset="-122"/>
              <a:cs typeface="Times New Roman" pitchFamily="18" charset="0"/>
            </a:endParaRPr>
          </a:p>
        </p:txBody>
      </p:sp>
      <p:sp>
        <p:nvSpPr>
          <p:cNvPr id="210947" name="TextBox 7"/>
          <p:cNvSpPr>
            <a:spLocks noChangeArrowheads="1"/>
          </p:cNvSpPr>
          <p:nvPr/>
        </p:nvSpPr>
        <p:spPr bwMode="auto">
          <a:xfrm>
            <a:off x="177800" y="912813"/>
            <a:ext cx="5076825" cy="288925"/>
          </a:xfrm>
          <a:prstGeom prst="chevron">
            <a:avLst>
              <a:gd name="adj" fmla="val 49867"/>
            </a:avLst>
          </a:prstGeom>
          <a:solidFill>
            <a:srgbClr val="CADAE8"/>
          </a:solidFill>
          <a:ln w="9525">
            <a:noFill/>
            <a:miter lim="800000"/>
            <a:headEnd/>
            <a:tailEnd/>
          </a:ln>
        </p:spPr>
        <p:txBody>
          <a:bodyPr anchor="ctr"/>
          <a:lstStyle/>
          <a:p>
            <a:r>
              <a:rPr lang="zh-CN" altLang="en-US" sz="2000" dirty="0">
                <a:solidFill>
                  <a:srgbClr val="595959"/>
                </a:solidFill>
                <a:latin typeface="微软雅黑" pitchFamily="34" charset="-122"/>
                <a:ea typeface="微软雅黑" pitchFamily="34" charset="-122"/>
                <a:sym typeface="微软雅黑" pitchFamily="34" charset="-122"/>
              </a:rPr>
              <a:t>（一</a:t>
            </a:r>
            <a:r>
              <a:rPr lang="zh-CN" altLang="en-US" sz="2000" dirty="0" smtClean="0">
                <a:solidFill>
                  <a:srgbClr val="595959"/>
                </a:solidFill>
                <a:latin typeface="微软雅黑" pitchFamily="34" charset="-122"/>
                <a:ea typeface="微软雅黑" pitchFamily="34" charset="-122"/>
                <a:sym typeface="微软雅黑" pitchFamily="34" charset="-122"/>
              </a:rPr>
              <a:t>）结构</a:t>
            </a:r>
            <a:r>
              <a:rPr lang="zh-CN" altLang="en-US" sz="2000" dirty="0">
                <a:solidFill>
                  <a:srgbClr val="595959"/>
                </a:solidFill>
                <a:latin typeface="微软雅黑" pitchFamily="34" charset="-122"/>
                <a:ea typeface="微软雅黑" pitchFamily="34" charset="-122"/>
                <a:sym typeface="微软雅黑" pitchFamily="34" charset="-122"/>
              </a:rPr>
              <a:t>方程模型</a:t>
            </a:r>
            <a:r>
              <a:rPr lang="zh-CN" altLang="en-US" sz="2000" dirty="0" smtClean="0">
                <a:solidFill>
                  <a:srgbClr val="595959"/>
                </a:solidFill>
                <a:latin typeface="微软雅黑" pitchFamily="34" charset="-122"/>
                <a:ea typeface="微软雅黑" pitchFamily="34" charset="-122"/>
                <a:sym typeface="微软雅黑" pitchFamily="34" charset="-122"/>
              </a:rPr>
              <a:t>的构建：</a:t>
            </a:r>
            <a:endParaRPr lang="zh-CN" altLang="en-US" sz="2000" dirty="0">
              <a:solidFill>
                <a:srgbClr val="595959"/>
              </a:solidFill>
              <a:latin typeface="微软雅黑" pitchFamily="34" charset="-122"/>
              <a:ea typeface="微软雅黑" pitchFamily="34" charset="-122"/>
              <a:sym typeface="微软雅黑" pitchFamily="34" charset="-122"/>
            </a:endParaRPr>
          </a:p>
        </p:txBody>
      </p:sp>
      <p:sp>
        <p:nvSpPr>
          <p:cNvPr id="210949" name="矩形 5"/>
          <p:cNvSpPr>
            <a:spLocks noChangeArrowheads="1"/>
          </p:cNvSpPr>
          <p:nvPr/>
        </p:nvSpPr>
        <p:spPr bwMode="auto">
          <a:xfrm>
            <a:off x="642910" y="1928806"/>
            <a:ext cx="7851775" cy="1285032"/>
          </a:xfrm>
          <a:prstGeom prst="rect">
            <a:avLst/>
          </a:prstGeom>
          <a:noFill/>
          <a:ln w="9525">
            <a:noFill/>
            <a:miter lim="800000"/>
            <a:headEnd/>
            <a:tailEnd/>
          </a:ln>
        </p:spPr>
        <p:txBody>
          <a:bodyPr>
            <a:spAutoFit/>
          </a:bodyPr>
          <a:lstStyle/>
          <a:p>
            <a:pPr>
              <a:lnSpc>
                <a:spcPct val="150000"/>
              </a:lnSpc>
            </a:pPr>
            <a:r>
              <a:rPr lang="zh-CN" altLang="en-US" dirty="0" smtClean="0"/>
              <a:t>分成描述学习过程和培养目标达成（学习结果）两部分</a:t>
            </a:r>
            <a:endParaRPr lang="en-US" altLang="zh-CN" dirty="0" smtClean="0"/>
          </a:p>
          <a:p>
            <a:pPr>
              <a:lnSpc>
                <a:spcPct val="150000"/>
              </a:lnSpc>
            </a:pPr>
            <a:r>
              <a:rPr lang="zh-CN" altLang="en-US" dirty="0" smtClean="0"/>
              <a:t>其中学习过程的四个环境维度作为结构方程模型中的自变量，</a:t>
            </a:r>
            <a:endParaRPr lang="en-US" altLang="zh-CN" dirty="0" smtClean="0"/>
          </a:p>
          <a:p>
            <a:pPr>
              <a:lnSpc>
                <a:spcPct val="150000"/>
              </a:lnSpc>
            </a:pPr>
            <a:r>
              <a:rPr lang="en-US" altLang="zh-CN" dirty="0" smtClean="0"/>
              <a:t>        </a:t>
            </a:r>
            <a:r>
              <a:rPr lang="zh-CN" altLang="en-US" dirty="0" smtClean="0"/>
              <a:t>培养目标的三个达成维度作为结构方程模型中的因变量：</a:t>
            </a:r>
            <a:endParaRPr lang="en-US" altLang="zh-CN"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标题 1"/>
          <p:cNvSpPr>
            <a:spLocks noGrp="1"/>
          </p:cNvSpPr>
          <p:nvPr>
            <p:ph type="title" idx="4294967295"/>
          </p:nvPr>
        </p:nvSpPr>
        <p:spPr>
          <a:xfrm>
            <a:off x="0" y="122238"/>
            <a:ext cx="6300788" cy="647700"/>
          </a:xfrm>
        </p:spPr>
        <p:txBody>
          <a:bodyPr/>
          <a:lstStyle/>
          <a:p>
            <a:pPr algn="l"/>
            <a:r>
              <a:rPr lang="zh-CN" altLang="en-US" sz="2000" b="1" dirty="0" smtClean="0">
                <a:solidFill>
                  <a:srgbClr val="FFFFFF"/>
                </a:solidFill>
                <a:latin typeface="Times New Roman" pitchFamily="18" charset="0"/>
                <a:cs typeface="Times New Roman" pitchFamily="18" charset="0"/>
                <a:sym typeface="Times New Roman" pitchFamily="18" charset="0"/>
              </a:rPr>
              <a:t>   五</a:t>
            </a:r>
            <a:r>
              <a:rPr lang="zh-CN" sz="2000" b="1" dirty="0" smtClean="0">
                <a:solidFill>
                  <a:srgbClr val="FFFFFF"/>
                </a:solidFill>
                <a:latin typeface="Times New Roman" pitchFamily="18" charset="0"/>
                <a:cs typeface="Times New Roman" pitchFamily="18" charset="0"/>
                <a:sym typeface="Times New Roman" pitchFamily="18" charset="0"/>
              </a:rPr>
              <a:t>、培养过程和培养目标达成之间的结构方程</a:t>
            </a:r>
            <a:endParaRPr lang="zh-CN" sz="2000" b="1" dirty="0" smtClean="0">
              <a:solidFill>
                <a:schemeClr val="bg1"/>
              </a:solidFill>
              <a:latin typeface="宋体" pitchFamily="2" charset="-122"/>
              <a:ea typeface="宋体" pitchFamily="2" charset="-122"/>
            </a:endParaRPr>
          </a:p>
        </p:txBody>
      </p:sp>
      <p:sp>
        <p:nvSpPr>
          <p:cNvPr id="214019" name="矩形 3"/>
          <p:cNvSpPr>
            <a:spLocks noChangeArrowheads="1"/>
          </p:cNvSpPr>
          <p:nvPr/>
        </p:nvSpPr>
        <p:spPr bwMode="auto">
          <a:xfrm>
            <a:off x="249238" y="839788"/>
            <a:ext cx="1838965" cy="430887"/>
          </a:xfrm>
          <a:prstGeom prst="rect">
            <a:avLst/>
          </a:prstGeom>
          <a:noFill/>
          <a:ln w="9525">
            <a:noFill/>
            <a:miter lim="800000"/>
            <a:headEnd/>
            <a:tailEnd/>
          </a:ln>
        </p:spPr>
        <p:txBody>
          <a:bodyPr wrap="none">
            <a:spAutoFit/>
          </a:bodyPr>
          <a:lstStyle/>
          <a:p>
            <a:r>
              <a:rPr lang="zh-CN" altLang="en-US" sz="2200" dirty="0">
                <a:sym typeface="宋体" pitchFamily="2" charset="-122"/>
              </a:rPr>
              <a:t>2</a:t>
            </a:r>
            <a:r>
              <a:rPr lang="zh-CN" altLang="en-US" sz="2200" dirty="0" smtClean="0">
                <a:sym typeface="宋体" pitchFamily="2" charset="-122"/>
              </a:rPr>
              <a:t>.共性模型</a:t>
            </a:r>
            <a:r>
              <a:rPr lang="zh-CN" altLang="en-US" sz="2200" dirty="0">
                <a:sym typeface="宋体" pitchFamily="2" charset="-122"/>
              </a:rPr>
              <a:t>：</a:t>
            </a:r>
          </a:p>
        </p:txBody>
      </p:sp>
      <p:pic>
        <p:nvPicPr>
          <p:cNvPr id="214020" name="图片 3"/>
          <p:cNvPicPr>
            <a:picLocks noChangeAspect="1" noChangeArrowheads="1"/>
          </p:cNvPicPr>
          <p:nvPr/>
        </p:nvPicPr>
        <p:blipFill>
          <a:blip r:embed="rId2" cstate="print"/>
          <a:srcRect/>
          <a:stretch>
            <a:fillRect/>
          </a:stretch>
        </p:blipFill>
        <p:spPr bwMode="auto">
          <a:xfrm>
            <a:off x="1906588" y="1200150"/>
            <a:ext cx="5114925" cy="3100388"/>
          </a:xfrm>
          <a:prstGeom prst="rect">
            <a:avLst/>
          </a:prstGeom>
          <a:noFill/>
          <a:ln w="9525">
            <a:noFill/>
            <a:miter lim="800000"/>
            <a:headEnd/>
            <a:tailEnd/>
          </a:ln>
        </p:spPr>
      </p:pic>
      <p:sp>
        <p:nvSpPr>
          <p:cNvPr id="214021" name="矩形 5"/>
          <p:cNvSpPr>
            <a:spLocks noChangeArrowheads="1"/>
          </p:cNvSpPr>
          <p:nvPr/>
        </p:nvSpPr>
        <p:spPr bwMode="auto">
          <a:xfrm>
            <a:off x="754063" y="4445000"/>
            <a:ext cx="7780337" cy="369332"/>
          </a:xfrm>
          <a:prstGeom prst="rect">
            <a:avLst/>
          </a:prstGeom>
          <a:noFill/>
          <a:ln w="9525">
            <a:noFill/>
            <a:miter lim="800000"/>
            <a:headEnd/>
            <a:tailEnd/>
          </a:ln>
        </p:spPr>
        <p:txBody>
          <a:bodyPr>
            <a:spAutoFit/>
          </a:bodyPr>
          <a:lstStyle/>
          <a:p>
            <a:r>
              <a:rPr lang="zh-CN" altLang="en-US" dirty="0" smtClean="0"/>
              <a:t>模型具有较高的</a:t>
            </a:r>
            <a:r>
              <a:rPr lang="zh-CN" altLang="en-US" dirty="0"/>
              <a:t>适配度</a:t>
            </a:r>
            <a:r>
              <a:rPr lang="zh-CN" altLang="en-US" dirty="0" smtClean="0"/>
              <a:t>系数，</a:t>
            </a:r>
            <a:r>
              <a:rPr lang="zh-CN" altLang="en-US" dirty="0"/>
              <a:t>每条连</a:t>
            </a:r>
            <a:r>
              <a:rPr lang="zh-CN" altLang="en-US" dirty="0" smtClean="0"/>
              <a:t>线估计值</a:t>
            </a:r>
            <a:r>
              <a:rPr lang="zh-CN" altLang="en-US" dirty="0"/>
              <a:t>均显著，且连线</a:t>
            </a:r>
            <a:r>
              <a:rPr lang="zh-CN" altLang="en-US" dirty="0" smtClean="0"/>
              <a:t>与假设相</a:t>
            </a:r>
            <a:r>
              <a:rPr lang="zh-CN" altLang="en-US" dirty="0"/>
              <a:t>符合</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标题 1"/>
          <p:cNvSpPr>
            <a:spLocks noGrp="1"/>
          </p:cNvSpPr>
          <p:nvPr>
            <p:ph type="title" idx="4294967295"/>
          </p:nvPr>
        </p:nvSpPr>
        <p:spPr>
          <a:xfrm>
            <a:off x="0" y="122238"/>
            <a:ext cx="6126163" cy="647700"/>
          </a:xfrm>
        </p:spPr>
        <p:txBody>
          <a:bodyPr/>
          <a:lstStyle/>
          <a:p>
            <a:pPr algn="l"/>
            <a:r>
              <a:rPr lang="zh-CN" altLang="en-US" sz="2000" b="1" dirty="0" smtClean="0">
                <a:solidFill>
                  <a:srgbClr val="FFFFFF"/>
                </a:solidFill>
                <a:latin typeface="Times New Roman" pitchFamily="18" charset="0"/>
                <a:cs typeface="Times New Roman" pitchFamily="18" charset="0"/>
                <a:sym typeface="Times New Roman" pitchFamily="18" charset="0"/>
              </a:rPr>
              <a:t>   六</a:t>
            </a:r>
            <a:r>
              <a:rPr lang="zh-CN" sz="2000" b="1" dirty="0" smtClean="0">
                <a:solidFill>
                  <a:srgbClr val="FFFFFF"/>
                </a:solidFill>
                <a:latin typeface="Times New Roman" pitchFamily="18" charset="0"/>
                <a:cs typeface="Times New Roman" pitchFamily="18" charset="0"/>
                <a:sym typeface="Times New Roman" pitchFamily="18" charset="0"/>
              </a:rPr>
              <a:t>、关键要素结构的差异性分析</a:t>
            </a:r>
            <a:endParaRPr lang="zh-CN" sz="2000" b="1" dirty="0" smtClean="0">
              <a:solidFill>
                <a:schemeClr val="bg1"/>
              </a:solidFill>
              <a:latin typeface="宋体" pitchFamily="2" charset="-122"/>
              <a:ea typeface="宋体" pitchFamily="2" charset="-122"/>
            </a:endParaRPr>
          </a:p>
        </p:txBody>
      </p:sp>
      <p:sp>
        <p:nvSpPr>
          <p:cNvPr id="220163" name="矩形 3"/>
          <p:cNvSpPr>
            <a:spLocks noChangeArrowheads="1"/>
          </p:cNvSpPr>
          <p:nvPr/>
        </p:nvSpPr>
        <p:spPr bwMode="auto">
          <a:xfrm>
            <a:off x="393700" y="984250"/>
            <a:ext cx="8501063" cy="430213"/>
          </a:xfrm>
          <a:prstGeom prst="rect">
            <a:avLst/>
          </a:prstGeom>
          <a:noFill/>
          <a:ln w="9525">
            <a:noFill/>
            <a:miter lim="800000"/>
            <a:headEnd/>
            <a:tailEnd/>
          </a:ln>
        </p:spPr>
        <p:txBody>
          <a:bodyPr>
            <a:spAutoFit/>
          </a:bodyPr>
          <a:lstStyle/>
          <a:p>
            <a:r>
              <a:rPr lang="zh-CN" altLang="en-US" sz="2200" dirty="0" smtClean="0"/>
              <a:t>差异</a:t>
            </a:r>
            <a:r>
              <a:rPr lang="zh-CN" altLang="en-US" sz="2200" dirty="0"/>
              <a:t>性分析</a:t>
            </a:r>
            <a:r>
              <a:rPr lang="en-US" altLang="zh-CN" sz="2200" dirty="0"/>
              <a:t>1</a:t>
            </a:r>
            <a:r>
              <a:rPr lang="zh-CN" altLang="en-US" sz="2200" dirty="0"/>
              <a:t>：按对本校本专业学位培养质量的总体评价进行分类</a:t>
            </a:r>
          </a:p>
        </p:txBody>
      </p:sp>
      <p:graphicFrame>
        <p:nvGraphicFramePr>
          <p:cNvPr id="86020" name="Group 4"/>
          <p:cNvGraphicFramePr>
            <a:graphicFrameLocks noGrp="1"/>
          </p:cNvGraphicFramePr>
          <p:nvPr/>
        </p:nvGraphicFramePr>
        <p:xfrm>
          <a:off x="1500166" y="1643054"/>
          <a:ext cx="6194425" cy="371475"/>
        </p:xfrm>
        <a:graphic>
          <a:graphicData uri="http://schemas.openxmlformats.org/drawingml/2006/table">
            <a:tbl>
              <a:tblPr/>
              <a:tblGrid>
                <a:gridCol w="2130425"/>
                <a:gridCol w="2032000"/>
                <a:gridCol w="2032000"/>
              </a:tblGrid>
              <a:tr h="371475">
                <a:tc>
                  <a:txBody>
                    <a:bodyPr/>
                    <a:lstStyle/>
                    <a:p>
                      <a:pPr marL="0" marR="0" lvl="0" indent="26670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FFFF"/>
                          </a:solidFill>
                          <a:effectLst/>
                          <a:latin typeface="Calibri" pitchFamily="34" charset="0"/>
                          <a:ea typeface="宋体" pitchFamily="2" charset="-122"/>
                          <a:sym typeface="Franklin Gothic Medium" pitchFamily="34" charset="0"/>
                        </a:rPr>
                        <a:t>学生类别</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26670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FFFF"/>
                          </a:solidFill>
                          <a:effectLst/>
                          <a:latin typeface="Calibri" pitchFamily="34" charset="0"/>
                          <a:ea typeface="宋体" pitchFamily="2" charset="-122"/>
                          <a:sym typeface="Franklin Gothic Medium" pitchFamily="34" charset="0"/>
                        </a:rPr>
                        <a:t>评价低</a:t>
                      </a:r>
                      <a:endParaRPr kumimoji="0" lang="zh-CN" altLang="en-US" sz="1600" b="0" i="0" u="none" strike="noStrike" cap="none" normalizeH="0" baseline="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26670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Calibri" pitchFamily="34" charset="0"/>
                          <a:ea typeface="宋体" pitchFamily="2" charset="-122"/>
                          <a:sym typeface="Franklin Gothic Medium" pitchFamily="34" charset="0"/>
                        </a:rPr>
                        <a:t>评价高</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bl>
          </a:graphicData>
        </a:graphic>
      </p:graphicFrame>
      <p:pic>
        <p:nvPicPr>
          <p:cNvPr id="5" name="Picture 1" descr="C:\Users\Administrator\AppData\Roaming\Tencent\Users\364164965\QQ\WinTemp\RichOle\`STS8ZALWFDZ~VH`GZB9]GV.png"/>
          <p:cNvPicPr>
            <a:picLocks noChangeAspect="1" noChangeArrowheads="1"/>
          </p:cNvPicPr>
          <p:nvPr/>
        </p:nvPicPr>
        <p:blipFill>
          <a:blip r:embed="rId2" cstate="print"/>
          <a:srcRect/>
          <a:stretch>
            <a:fillRect/>
          </a:stretch>
        </p:blipFill>
        <p:spPr bwMode="auto">
          <a:xfrm>
            <a:off x="1285852" y="2143120"/>
            <a:ext cx="6566161" cy="2786082"/>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Administrator\AppData\Roaming\Tencent\Users\364164965\QQ\WinTemp\RichOle\2UDWT]VSE9HVU9TZ~B(}7$2.png"/>
          <p:cNvPicPr>
            <a:picLocks noChangeAspect="1" noChangeArrowheads="1"/>
          </p:cNvPicPr>
          <p:nvPr/>
        </p:nvPicPr>
        <p:blipFill>
          <a:blip r:embed="rId2" cstate="print"/>
          <a:srcRect/>
          <a:stretch>
            <a:fillRect/>
          </a:stretch>
        </p:blipFill>
        <p:spPr bwMode="auto">
          <a:xfrm>
            <a:off x="1785918" y="2214558"/>
            <a:ext cx="5286412" cy="2928958"/>
          </a:xfrm>
          <a:prstGeom prst="rect">
            <a:avLst/>
          </a:prstGeom>
          <a:noFill/>
        </p:spPr>
      </p:pic>
      <p:sp>
        <p:nvSpPr>
          <p:cNvPr id="224258" name="标题 1"/>
          <p:cNvSpPr>
            <a:spLocks noGrp="1"/>
          </p:cNvSpPr>
          <p:nvPr>
            <p:ph type="title" idx="4294967295"/>
          </p:nvPr>
        </p:nvSpPr>
        <p:spPr>
          <a:xfrm>
            <a:off x="0" y="122238"/>
            <a:ext cx="6126163" cy="647700"/>
          </a:xfrm>
        </p:spPr>
        <p:txBody>
          <a:bodyPr/>
          <a:lstStyle/>
          <a:p>
            <a:pPr algn="l"/>
            <a:r>
              <a:rPr lang="zh-CN" altLang="en-US" sz="2000" b="1" dirty="0" smtClean="0">
                <a:solidFill>
                  <a:srgbClr val="FFFFFF"/>
                </a:solidFill>
                <a:latin typeface="Times New Roman" pitchFamily="18" charset="0"/>
                <a:cs typeface="Times New Roman" pitchFamily="18" charset="0"/>
                <a:sym typeface="Times New Roman" pitchFamily="18" charset="0"/>
              </a:rPr>
              <a:t>   六</a:t>
            </a:r>
            <a:r>
              <a:rPr lang="zh-CN" sz="2000" b="1" dirty="0" smtClean="0">
                <a:solidFill>
                  <a:srgbClr val="FFFFFF"/>
                </a:solidFill>
                <a:latin typeface="Times New Roman" pitchFamily="18" charset="0"/>
                <a:cs typeface="Times New Roman" pitchFamily="18" charset="0"/>
                <a:sym typeface="Times New Roman" pitchFamily="18" charset="0"/>
              </a:rPr>
              <a:t>、关键要素结构的差异性分析</a:t>
            </a:r>
            <a:endParaRPr lang="zh-CN" sz="2000" b="1" dirty="0" smtClean="0">
              <a:solidFill>
                <a:schemeClr val="bg1"/>
              </a:solidFill>
              <a:latin typeface="宋体" pitchFamily="2" charset="-122"/>
              <a:ea typeface="宋体" pitchFamily="2" charset="-122"/>
            </a:endParaRPr>
          </a:p>
        </p:txBody>
      </p:sp>
      <p:sp>
        <p:nvSpPr>
          <p:cNvPr id="224259" name="矩形 3"/>
          <p:cNvSpPr>
            <a:spLocks noChangeArrowheads="1"/>
          </p:cNvSpPr>
          <p:nvPr/>
        </p:nvSpPr>
        <p:spPr bwMode="auto">
          <a:xfrm>
            <a:off x="393700" y="912813"/>
            <a:ext cx="7275513" cy="430212"/>
          </a:xfrm>
          <a:prstGeom prst="rect">
            <a:avLst/>
          </a:prstGeom>
          <a:noFill/>
          <a:ln w="9525">
            <a:noFill/>
            <a:miter lim="800000"/>
            <a:headEnd/>
            <a:tailEnd/>
          </a:ln>
        </p:spPr>
        <p:txBody>
          <a:bodyPr>
            <a:spAutoFit/>
          </a:bodyPr>
          <a:lstStyle/>
          <a:p>
            <a:r>
              <a:rPr lang="zh-CN" altLang="en-US" sz="2200" dirty="0" smtClean="0"/>
              <a:t>差异</a:t>
            </a:r>
            <a:r>
              <a:rPr lang="zh-CN" altLang="en-US" sz="2200" dirty="0"/>
              <a:t>性分析</a:t>
            </a:r>
            <a:r>
              <a:rPr lang="en-US" altLang="zh-CN" sz="2200" dirty="0"/>
              <a:t>2</a:t>
            </a:r>
            <a:r>
              <a:rPr lang="zh-CN" altLang="en-US" sz="2200" dirty="0"/>
              <a:t>：观察不同导师的指导方式对学生的影响</a:t>
            </a:r>
          </a:p>
        </p:txBody>
      </p:sp>
      <p:graphicFrame>
        <p:nvGraphicFramePr>
          <p:cNvPr id="90116" name="Group 4"/>
          <p:cNvGraphicFramePr>
            <a:graphicFrameLocks noGrp="1"/>
          </p:cNvGraphicFramePr>
          <p:nvPr/>
        </p:nvGraphicFramePr>
        <p:xfrm>
          <a:off x="857224" y="1428740"/>
          <a:ext cx="7564437" cy="630238"/>
        </p:xfrm>
        <a:graphic>
          <a:graphicData uri="http://schemas.openxmlformats.org/drawingml/2006/table">
            <a:tbl>
              <a:tblPr/>
              <a:tblGrid>
                <a:gridCol w="2160587"/>
                <a:gridCol w="2546350"/>
                <a:gridCol w="2857500"/>
              </a:tblGrid>
              <a:tr h="630238">
                <a:tc>
                  <a:txBody>
                    <a:bodyPr/>
                    <a:lstStyle/>
                    <a:p>
                      <a:pPr marL="0" marR="0" lvl="0" indent="26670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Calibri" pitchFamily="34" charset="0"/>
                          <a:ea typeface="宋体" pitchFamily="2" charset="-122"/>
                          <a:sym typeface="Franklin Gothic Medium" pitchFamily="34" charset="0"/>
                        </a:rPr>
                        <a:t>学生类别</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26670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rPr>
                        <a:t>只有校内导师的学生</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26670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rPr>
                        <a:t>有校内外导师组的学生</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标题 1"/>
          <p:cNvSpPr>
            <a:spLocks noGrp="1"/>
          </p:cNvSpPr>
          <p:nvPr>
            <p:ph type="title" idx="4294967295"/>
          </p:nvPr>
        </p:nvSpPr>
        <p:spPr>
          <a:xfrm>
            <a:off x="0" y="122238"/>
            <a:ext cx="6126163" cy="647700"/>
          </a:xfrm>
        </p:spPr>
        <p:txBody>
          <a:bodyPr/>
          <a:lstStyle/>
          <a:p>
            <a:pPr algn="l"/>
            <a:r>
              <a:rPr lang="zh-CN" altLang="en-US" sz="2000" b="1" dirty="0" smtClean="0">
                <a:solidFill>
                  <a:srgbClr val="FFFFFF"/>
                </a:solidFill>
                <a:latin typeface="Times New Roman" pitchFamily="18" charset="0"/>
                <a:cs typeface="Times New Roman" pitchFamily="18" charset="0"/>
                <a:sym typeface="Times New Roman" pitchFamily="18" charset="0"/>
              </a:rPr>
              <a:t>   六</a:t>
            </a:r>
            <a:r>
              <a:rPr lang="zh-CN" sz="2000" b="1" dirty="0" smtClean="0">
                <a:solidFill>
                  <a:srgbClr val="FFFFFF"/>
                </a:solidFill>
                <a:latin typeface="Times New Roman" pitchFamily="18" charset="0"/>
                <a:cs typeface="Times New Roman" pitchFamily="18" charset="0"/>
                <a:sym typeface="Times New Roman" pitchFamily="18" charset="0"/>
              </a:rPr>
              <a:t>、关键要素结构的差异性分析</a:t>
            </a:r>
            <a:endParaRPr lang="zh-CN" sz="2000" b="1" dirty="0" smtClean="0">
              <a:solidFill>
                <a:schemeClr val="bg1"/>
              </a:solidFill>
              <a:latin typeface="宋体" pitchFamily="2" charset="-122"/>
              <a:ea typeface="宋体" pitchFamily="2" charset="-122"/>
            </a:endParaRPr>
          </a:p>
        </p:txBody>
      </p:sp>
      <p:sp>
        <p:nvSpPr>
          <p:cNvPr id="228355" name="矩形 3"/>
          <p:cNvSpPr>
            <a:spLocks noChangeArrowheads="1"/>
          </p:cNvSpPr>
          <p:nvPr/>
        </p:nvSpPr>
        <p:spPr bwMode="auto">
          <a:xfrm>
            <a:off x="0" y="985838"/>
            <a:ext cx="9144000" cy="430887"/>
          </a:xfrm>
          <a:prstGeom prst="rect">
            <a:avLst/>
          </a:prstGeom>
          <a:noFill/>
          <a:ln w="9525">
            <a:noFill/>
            <a:miter lim="800000"/>
            <a:headEnd/>
            <a:tailEnd/>
          </a:ln>
        </p:spPr>
        <p:txBody>
          <a:bodyPr>
            <a:spAutoFit/>
          </a:bodyPr>
          <a:lstStyle/>
          <a:p>
            <a:pPr marL="266700" indent="-266700"/>
            <a:r>
              <a:rPr lang="en-US" altLang="zh-CN" sz="2200" dirty="0" smtClean="0">
                <a:latin typeface="Calibri" pitchFamily="34" charset="0"/>
                <a:sym typeface="Calibri" pitchFamily="34" charset="0"/>
              </a:rPr>
              <a:t>  </a:t>
            </a:r>
            <a:r>
              <a:rPr lang="zh-CN" altLang="en-US" sz="2200" dirty="0" smtClean="0"/>
              <a:t>差异</a:t>
            </a:r>
            <a:r>
              <a:rPr lang="zh-CN" altLang="en-US" sz="2200" dirty="0"/>
              <a:t>性分析</a:t>
            </a:r>
            <a:r>
              <a:rPr lang="en-US" altLang="zh-CN" sz="2200" dirty="0"/>
              <a:t>3</a:t>
            </a:r>
            <a:r>
              <a:rPr lang="zh-CN" altLang="en-US" sz="2200" dirty="0"/>
              <a:t>：根据工程硕士专门的实习实践时间长短进行差异性分析</a:t>
            </a:r>
            <a:endParaRPr lang="en-US" sz="2200" dirty="0"/>
          </a:p>
        </p:txBody>
      </p:sp>
      <p:graphicFrame>
        <p:nvGraphicFramePr>
          <p:cNvPr id="94212" name="Group 4"/>
          <p:cNvGraphicFramePr>
            <a:graphicFrameLocks noGrp="1"/>
          </p:cNvGraphicFramePr>
          <p:nvPr/>
        </p:nvGraphicFramePr>
        <p:xfrm>
          <a:off x="898525" y="1428740"/>
          <a:ext cx="7346950" cy="571504"/>
        </p:xfrm>
        <a:graphic>
          <a:graphicData uri="http://schemas.openxmlformats.org/drawingml/2006/table">
            <a:tbl>
              <a:tblPr/>
              <a:tblGrid>
                <a:gridCol w="2176463"/>
                <a:gridCol w="2289175"/>
                <a:gridCol w="2881312"/>
              </a:tblGrid>
              <a:tr h="571504">
                <a:tc>
                  <a:txBody>
                    <a:bodyPr/>
                    <a:lstStyle/>
                    <a:p>
                      <a:pPr marL="0" marR="0" lvl="0" indent="26670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Calibri" pitchFamily="34" charset="0"/>
                          <a:ea typeface="宋体" pitchFamily="2" charset="-122"/>
                          <a:sym typeface="Franklin Gothic Medium" pitchFamily="34" charset="0"/>
                        </a:rPr>
                        <a:t>学生类别</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26670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rPr>
                        <a:t>实践时间长的学生</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26670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rPr>
                        <a:t>实践时间短的学生</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bl>
          </a:graphicData>
        </a:graphic>
      </p:graphicFrame>
      <p:pic>
        <p:nvPicPr>
          <p:cNvPr id="5" name="Picture 1" descr="C:\Users\Administrator\AppData\Roaming\Tencent\Users\364164965\QQ\WinTemp\RichOle\_R[PYR3ME1O]KRWLD26}EOC.png"/>
          <p:cNvPicPr>
            <a:picLocks noChangeAspect="1" noChangeArrowheads="1"/>
          </p:cNvPicPr>
          <p:nvPr/>
        </p:nvPicPr>
        <p:blipFill>
          <a:blip r:embed="rId2" cstate="print"/>
          <a:srcRect/>
          <a:stretch>
            <a:fillRect/>
          </a:stretch>
        </p:blipFill>
        <p:spPr bwMode="auto">
          <a:xfrm>
            <a:off x="2122878" y="2143120"/>
            <a:ext cx="5000660" cy="3188127"/>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标题 1"/>
          <p:cNvSpPr>
            <a:spLocks noGrp="1"/>
          </p:cNvSpPr>
          <p:nvPr>
            <p:ph type="title" idx="4294967295"/>
          </p:nvPr>
        </p:nvSpPr>
        <p:spPr>
          <a:xfrm>
            <a:off x="0" y="122238"/>
            <a:ext cx="6126163" cy="647700"/>
          </a:xfrm>
        </p:spPr>
        <p:txBody>
          <a:bodyPr/>
          <a:lstStyle/>
          <a:p>
            <a:pPr algn="l"/>
            <a:r>
              <a:rPr lang="zh-CN" altLang="en-US" sz="2000" b="1" dirty="0" smtClean="0">
                <a:solidFill>
                  <a:srgbClr val="FFFFFF"/>
                </a:solidFill>
                <a:latin typeface="Times New Roman" pitchFamily="18" charset="0"/>
                <a:cs typeface="Times New Roman" pitchFamily="18" charset="0"/>
                <a:sym typeface="Times New Roman" pitchFamily="18" charset="0"/>
              </a:rPr>
              <a:t>   六</a:t>
            </a:r>
            <a:r>
              <a:rPr lang="zh-CN" sz="2000" b="1" dirty="0" smtClean="0">
                <a:solidFill>
                  <a:srgbClr val="FFFFFF"/>
                </a:solidFill>
                <a:latin typeface="Times New Roman" pitchFamily="18" charset="0"/>
                <a:cs typeface="Times New Roman" pitchFamily="18" charset="0"/>
                <a:sym typeface="Times New Roman" pitchFamily="18" charset="0"/>
              </a:rPr>
              <a:t>、关键要素结构的差异性分析</a:t>
            </a:r>
            <a:endParaRPr lang="zh-CN" sz="2000" b="1" dirty="0" smtClean="0">
              <a:solidFill>
                <a:schemeClr val="bg1"/>
              </a:solidFill>
              <a:latin typeface="宋体" pitchFamily="2" charset="-122"/>
              <a:ea typeface="宋体" pitchFamily="2" charset="-122"/>
            </a:endParaRPr>
          </a:p>
        </p:txBody>
      </p:sp>
      <p:sp>
        <p:nvSpPr>
          <p:cNvPr id="232451" name="矩形 3"/>
          <p:cNvSpPr>
            <a:spLocks noChangeArrowheads="1"/>
          </p:cNvSpPr>
          <p:nvPr/>
        </p:nvSpPr>
        <p:spPr bwMode="auto">
          <a:xfrm>
            <a:off x="322263" y="974725"/>
            <a:ext cx="7419975" cy="431800"/>
          </a:xfrm>
          <a:prstGeom prst="rect">
            <a:avLst/>
          </a:prstGeom>
          <a:noFill/>
          <a:ln w="9525">
            <a:noFill/>
            <a:miter lim="800000"/>
            <a:headEnd/>
            <a:tailEnd/>
          </a:ln>
        </p:spPr>
        <p:txBody>
          <a:bodyPr>
            <a:spAutoFit/>
          </a:bodyPr>
          <a:lstStyle/>
          <a:p>
            <a:r>
              <a:rPr lang="zh-CN" altLang="en-US" sz="2200" dirty="0" smtClean="0"/>
              <a:t>差异</a:t>
            </a:r>
            <a:r>
              <a:rPr lang="zh-CN" altLang="en-US" sz="2200" dirty="0"/>
              <a:t>性分析</a:t>
            </a:r>
            <a:r>
              <a:rPr lang="en-US" altLang="zh-CN" sz="2200" dirty="0">
                <a:latin typeface="Calibri" pitchFamily="34" charset="0"/>
                <a:sym typeface="Calibri" pitchFamily="34" charset="0"/>
              </a:rPr>
              <a:t>4 </a:t>
            </a:r>
            <a:r>
              <a:rPr lang="zh-CN" altLang="en-US" sz="2200" dirty="0"/>
              <a:t>：按课程与学术型相同的比例差异分类</a:t>
            </a:r>
          </a:p>
        </p:txBody>
      </p:sp>
      <p:graphicFrame>
        <p:nvGraphicFramePr>
          <p:cNvPr id="98308" name="Group 4"/>
          <p:cNvGraphicFramePr>
            <a:graphicFrameLocks noGrp="1"/>
          </p:cNvGraphicFramePr>
          <p:nvPr/>
        </p:nvGraphicFramePr>
        <p:xfrm>
          <a:off x="1428728" y="1428740"/>
          <a:ext cx="6167438" cy="371475"/>
        </p:xfrm>
        <a:graphic>
          <a:graphicData uri="http://schemas.openxmlformats.org/drawingml/2006/table">
            <a:tbl>
              <a:tblPr/>
              <a:tblGrid>
                <a:gridCol w="2103438"/>
                <a:gridCol w="2032000"/>
                <a:gridCol w="2032000"/>
              </a:tblGrid>
              <a:tr h="371475">
                <a:tc>
                  <a:txBody>
                    <a:bodyPr/>
                    <a:lstStyle/>
                    <a:p>
                      <a:pPr marL="0" marR="0" lvl="0" indent="26670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Calibri" pitchFamily="34" charset="0"/>
                          <a:ea typeface="宋体" pitchFamily="2" charset="-122"/>
                          <a:sym typeface="Franklin Gothic Medium" pitchFamily="34" charset="0"/>
                        </a:rPr>
                        <a:t>学生类别</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Calibri" pitchFamily="34" charset="0"/>
                          <a:ea typeface="宋体" pitchFamily="2" charset="-122"/>
                          <a:sym typeface="Franklin Gothic Medium" pitchFamily="34" charset="0"/>
                        </a:rPr>
                        <a:t>课程差异小于50%</a:t>
                      </a:r>
                      <a:endParaRPr kumimoji="0" lang="zh-CN" altLang="en-US" sz="1600" b="0" i="0" u="none" strike="noStrike" cap="none" normalizeH="0" baseline="0" dirty="0" smtClean="0">
                        <a:ln>
                          <a:noFill/>
                        </a:ln>
                        <a:solidFill>
                          <a:schemeClr val="bg1"/>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Calibri" pitchFamily="34" charset="0"/>
                          <a:ea typeface="宋体" pitchFamily="2" charset="-122"/>
                          <a:sym typeface="Franklin Gothic Medium" pitchFamily="34" charset="0"/>
                        </a:rPr>
                        <a:t>课程差异大于50%</a:t>
                      </a:r>
                      <a:endParaRPr kumimoji="0" lang="zh-CN" altLang="en-US" sz="1600" b="0" i="0" u="none" strike="noStrike" cap="none" normalizeH="0" baseline="0" dirty="0" smtClean="0">
                        <a:ln>
                          <a:noFill/>
                        </a:ln>
                        <a:solidFill>
                          <a:schemeClr val="bg1"/>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bl>
          </a:graphicData>
        </a:graphic>
      </p:graphicFrame>
      <p:pic>
        <p:nvPicPr>
          <p:cNvPr id="5" name="Picture 1" descr="C:\Users\Administrator\AppData\Roaming\Tencent\Users\364164965\QQ\WinTemp\RichOle\[SLF_A{~K_IVL_W5]3GQ6X5.png"/>
          <p:cNvPicPr>
            <a:picLocks noChangeAspect="1" noChangeArrowheads="1"/>
          </p:cNvPicPr>
          <p:nvPr/>
        </p:nvPicPr>
        <p:blipFill>
          <a:blip r:embed="rId2" cstate="print"/>
          <a:srcRect/>
          <a:stretch>
            <a:fillRect/>
          </a:stretch>
        </p:blipFill>
        <p:spPr bwMode="auto">
          <a:xfrm>
            <a:off x="928662" y="2000244"/>
            <a:ext cx="7447494" cy="3071834"/>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标题 1"/>
          <p:cNvSpPr>
            <a:spLocks noGrp="1"/>
          </p:cNvSpPr>
          <p:nvPr>
            <p:ph type="title" idx="4294967295"/>
          </p:nvPr>
        </p:nvSpPr>
        <p:spPr>
          <a:xfrm>
            <a:off x="0" y="122238"/>
            <a:ext cx="6126163" cy="647700"/>
          </a:xfrm>
        </p:spPr>
        <p:txBody>
          <a:bodyPr/>
          <a:lstStyle/>
          <a:p>
            <a:pPr algn="l"/>
            <a:r>
              <a:rPr lang="zh-CN" altLang="en-US" sz="2000" b="1" dirty="0" smtClean="0">
                <a:solidFill>
                  <a:srgbClr val="FFFFFF"/>
                </a:solidFill>
                <a:latin typeface="Times New Roman" pitchFamily="18" charset="0"/>
                <a:cs typeface="Times New Roman" pitchFamily="18" charset="0"/>
                <a:sym typeface="Times New Roman" pitchFamily="18" charset="0"/>
              </a:rPr>
              <a:t>   六</a:t>
            </a:r>
            <a:r>
              <a:rPr lang="zh-CN" sz="2000" b="1" dirty="0" smtClean="0">
                <a:solidFill>
                  <a:srgbClr val="FFFFFF"/>
                </a:solidFill>
                <a:latin typeface="Times New Roman" pitchFamily="18" charset="0"/>
                <a:cs typeface="Times New Roman" pitchFamily="18" charset="0"/>
                <a:sym typeface="Times New Roman" pitchFamily="18" charset="0"/>
              </a:rPr>
              <a:t>、关键要素结构的差异性分析</a:t>
            </a:r>
            <a:endParaRPr lang="zh-CN" sz="2000" b="1" dirty="0" smtClean="0">
              <a:solidFill>
                <a:schemeClr val="bg1"/>
              </a:solidFill>
              <a:latin typeface="宋体" pitchFamily="2" charset="-122"/>
              <a:ea typeface="宋体" pitchFamily="2" charset="-122"/>
            </a:endParaRPr>
          </a:p>
        </p:txBody>
      </p:sp>
      <p:sp>
        <p:nvSpPr>
          <p:cNvPr id="232451" name="矩形 3"/>
          <p:cNvSpPr>
            <a:spLocks noChangeArrowheads="1"/>
          </p:cNvSpPr>
          <p:nvPr/>
        </p:nvSpPr>
        <p:spPr bwMode="auto">
          <a:xfrm>
            <a:off x="322263" y="974725"/>
            <a:ext cx="7419975" cy="400110"/>
          </a:xfrm>
          <a:prstGeom prst="rect">
            <a:avLst/>
          </a:prstGeom>
          <a:noFill/>
          <a:ln w="9525">
            <a:noFill/>
            <a:miter lim="800000"/>
            <a:headEnd/>
            <a:tailEnd/>
          </a:ln>
        </p:spPr>
        <p:txBody>
          <a:bodyPr>
            <a:spAutoFit/>
          </a:bodyPr>
          <a:lstStyle/>
          <a:p>
            <a:r>
              <a:rPr lang="zh-CN" altLang="en-US" sz="2000" dirty="0" smtClean="0">
                <a:latin typeface="+mn-ea"/>
                <a:ea typeface="+mn-ea"/>
              </a:rPr>
              <a:t>差异</a:t>
            </a:r>
            <a:r>
              <a:rPr lang="zh-CN" altLang="en-US" sz="2000" dirty="0">
                <a:latin typeface="+mn-ea"/>
                <a:ea typeface="+mn-ea"/>
              </a:rPr>
              <a:t>性</a:t>
            </a:r>
            <a:r>
              <a:rPr lang="zh-CN" altLang="en-US" sz="2000" dirty="0" smtClean="0">
                <a:latin typeface="+mn-ea"/>
                <a:ea typeface="+mn-ea"/>
              </a:rPr>
              <a:t>分析</a:t>
            </a:r>
            <a:r>
              <a:rPr lang="en-US" altLang="zh-CN" sz="2000" dirty="0" smtClean="0">
                <a:latin typeface="+mn-ea"/>
                <a:ea typeface="+mn-ea"/>
                <a:sym typeface="Calibri" pitchFamily="34" charset="0"/>
              </a:rPr>
              <a:t>5 </a:t>
            </a:r>
            <a:r>
              <a:rPr lang="zh-CN" altLang="en-US" sz="2000" dirty="0" smtClean="0">
                <a:latin typeface="+mn-ea"/>
                <a:ea typeface="+mn-ea"/>
              </a:rPr>
              <a:t>：按专业硕士的种类不同分类</a:t>
            </a:r>
            <a:r>
              <a:rPr lang="en-US" altLang="zh-CN" sz="2000" dirty="0" smtClean="0">
                <a:latin typeface="+mn-ea"/>
                <a:ea typeface="+mn-ea"/>
              </a:rPr>
              <a:t>-</a:t>
            </a:r>
            <a:r>
              <a:rPr lang="zh-CN" altLang="en-US" sz="2000" dirty="0" smtClean="0">
                <a:latin typeface="+mn-ea"/>
                <a:ea typeface="+mn-ea"/>
              </a:rPr>
              <a:t>三种</a:t>
            </a:r>
            <a:endParaRPr lang="en-US" altLang="zh-CN" sz="2000" dirty="0" smtClean="0">
              <a:latin typeface="+mn-ea"/>
              <a:ea typeface="+mn-ea"/>
            </a:endParaRPr>
          </a:p>
        </p:txBody>
      </p:sp>
      <p:graphicFrame>
        <p:nvGraphicFramePr>
          <p:cNvPr id="98308" name="Group 4"/>
          <p:cNvGraphicFramePr>
            <a:graphicFrameLocks noGrp="1"/>
          </p:cNvGraphicFramePr>
          <p:nvPr/>
        </p:nvGraphicFramePr>
        <p:xfrm>
          <a:off x="1142976" y="1357302"/>
          <a:ext cx="6167438" cy="371475"/>
        </p:xfrm>
        <a:graphic>
          <a:graphicData uri="http://schemas.openxmlformats.org/drawingml/2006/table">
            <a:tbl>
              <a:tblPr/>
              <a:tblGrid>
                <a:gridCol w="1571268"/>
                <a:gridCol w="1539318"/>
                <a:gridCol w="1528426"/>
                <a:gridCol w="1528426"/>
              </a:tblGrid>
              <a:tr h="371475">
                <a:tc>
                  <a:txBody>
                    <a:bodyPr/>
                    <a:lstStyle/>
                    <a:p>
                      <a:pPr marL="0" marR="0" lvl="0" indent="26670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Calibri" pitchFamily="34" charset="0"/>
                          <a:ea typeface="宋体" pitchFamily="2" charset="-122"/>
                          <a:sym typeface="Franklin Gothic Medium" pitchFamily="34" charset="0"/>
                        </a:rPr>
                        <a:t>学生类别</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Calibri" pitchFamily="34" charset="0"/>
                          <a:ea typeface="宋体" pitchFamily="2" charset="-122"/>
                          <a:sym typeface="Franklin Gothic Medium" pitchFamily="34" charset="0"/>
                        </a:rPr>
                        <a:t>翻译硕士</a:t>
                      </a:r>
                      <a:endParaRPr kumimoji="0" lang="zh-CN" altLang="en-US" sz="1600" b="0" i="0" u="none" strike="noStrike" cap="none" normalizeH="0" baseline="0" dirty="0" smtClean="0">
                        <a:ln>
                          <a:noFill/>
                        </a:ln>
                        <a:solidFill>
                          <a:schemeClr val="bg1"/>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rPr>
                        <a:t>工程硕士</a:t>
                      </a: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rPr>
                        <a:t>MBA</a:t>
                      </a:r>
                      <a:endParaRPr kumimoji="0" lang="zh-CN" altLang="en-US" sz="1600" b="0" i="0" u="none" strike="noStrike" cap="none" normalizeH="0" baseline="0" dirty="0" smtClean="0">
                        <a:ln>
                          <a:noFill/>
                        </a:ln>
                        <a:solidFill>
                          <a:srgbClr val="FFFFFF"/>
                        </a:solidFill>
                        <a:effectLst/>
                        <a:latin typeface="Calibri" pitchFamily="34" charset="0"/>
                        <a:ea typeface="微软雅黑" pitchFamily="34" charset="-122"/>
                        <a:sym typeface="Franklin Gothic Medium" pitchFamily="34"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bl>
          </a:graphicData>
        </a:graphic>
      </p:graphicFrame>
      <p:pic>
        <p:nvPicPr>
          <p:cNvPr id="5" name="Picture 1" descr="C:\Users\Administrator\AppData\Roaming\Tencent\Users\364164965\QQ\WinTemp\RichOle\WCW26E~8(TZMP4R2LZ9HZ%J.jpg"/>
          <p:cNvPicPr>
            <a:picLocks noChangeAspect="1" noChangeArrowheads="1"/>
          </p:cNvPicPr>
          <p:nvPr/>
        </p:nvPicPr>
        <p:blipFill>
          <a:blip r:embed="rId2" cstate="print"/>
          <a:srcRect/>
          <a:stretch>
            <a:fillRect/>
          </a:stretch>
        </p:blipFill>
        <p:spPr bwMode="auto">
          <a:xfrm>
            <a:off x="1000100" y="1928806"/>
            <a:ext cx="6357982" cy="3540745"/>
          </a:xfrm>
          <a:prstGeom prst="rect">
            <a:avLst/>
          </a:prstGeom>
          <a:noFill/>
        </p:spPr>
      </p:pic>
      <p:sp>
        <p:nvSpPr>
          <p:cNvPr id="6" name="矩形 5"/>
          <p:cNvSpPr/>
          <p:nvPr/>
        </p:nvSpPr>
        <p:spPr>
          <a:xfrm>
            <a:off x="0" y="3643318"/>
            <a:ext cx="2500298" cy="553998"/>
          </a:xfrm>
          <a:prstGeom prst="rect">
            <a:avLst/>
          </a:prstGeom>
        </p:spPr>
        <p:txBody>
          <a:bodyPr wrap="square">
            <a:spAutoFit/>
          </a:bodyPr>
          <a:lstStyle/>
          <a:p>
            <a:r>
              <a:rPr lang="zh-CN" altLang="en-US" sz="1000" dirty="0" smtClean="0"/>
              <a:t>在学习过程环境因素学生满意度维度</a:t>
            </a:r>
            <a:endParaRPr lang="en-US" altLang="zh-CN" sz="1000" dirty="0" smtClean="0"/>
          </a:p>
          <a:p>
            <a:r>
              <a:rPr lang="en-US" altLang="zh-CN" sz="1000" dirty="0" smtClean="0"/>
              <a:t>-</a:t>
            </a:r>
            <a:r>
              <a:rPr lang="zh-CN" altLang="en-US" sz="1000" dirty="0" smtClean="0"/>
              <a:t>工程硕士较高，</a:t>
            </a:r>
            <a:r>
              <a:rPr lang="en-US" altLang="zh-CN" sz="1000" dirty="0" smtClean="0"/>
              <a:t>MBA</a:t>
            </a:r>
            <a:r>
              <a:rPr lang="zh-CN" altLang="en-US" sz="1000" dirty="0" smtClean="0"/>
              <a:t>次之</a:t>
            </a:r>
            <a:endParaRPr lang="en-US" altLang="zh-CN" sz="1000" dirty="0" smtClean="0"/>
          </a:p>
          <a:p>
            <a:r>
              <a:rPr lang="en-US" altLang="zh-CN" sz="1000" dirty="0" smtClean="0"/>
              <a:t>-</a:t>
            </a:r>
            <a:r>
              <a:rPr lang="zh-CN" altLang="en-US" sz="1000" dirty="0" smtClean="0"/>
              <a:t>但课程满意度反之 </a:t>
            </a:r>
            <a:endParaRPr lang="en-US" altLang="zh-CN" sz="1000" dirty="0" smtClean="0"/>
          </a:p>
        </p:txBody>
      </p:sp>
      <p:sp>
        <p:nvSpPr>
          <p:cNvPr id="7" name="矩形 6"/>
          <p:cNvSpPr/>
          <p:nvPr/>
        </p:nvSpPr>
        <p:spPr>
          <a:xfrm>
            <a:off x="142844" y="2786062"/>
            <a:ext cx="2143140" cy="400110"/>
          </a:xfrm>
          <a:prstGeom prst="rect">
            <a:avLst/>
          </a:prstGeom>
        </p:spPr>
        <p:txBody>
          <a:bodyPr wrap="square">
            <a:spAutoFit/>
          </a:bodyPr>
          <a:lstStyle/>
          <a:p>
            <a:r>
              <a:rPr lang="zh-CN" altLang="en-US" sz="1000" dirty="0" smtClean="0"/>
              <a:t>在培养目标达成维度</a:t>
            </a:r>
            <a:endParaRPr lang="en-US" altLang="zh-CN" sz="1000" dirty="0" smtClean="0"/>
          </a:p>
          <a:p>
            <a:r>
              <a:rPr lang="en-US" altLang="zh-CN" sz="1000" dirty="0" smtClean="0"/>
              <a:t>-MBA</a:t>
            </a:r>
            <a:r>
              <a:rPr lang="zh-CN" altLang="en-US" sz="1000" dirty="0" smtClean="0"/>
              <a:t>较高，工程硕士次之 </a:t>
            </a:r>
            <a:endParaRPr lang="en-US" altLang="zh-CN" sz="10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C:\Users\Administrator\AppData\Roaming\Tencent\Users\364164965\QQ\WinTemp\RichOle\E2WRLTZF@5JO~36V1D)I9_J.png"/>
          <p:cNvPicPr>
            <a:picLocks noChangeAspect="1" noChangeArrowheads="1"/>
          </p:cNvPicPr>
          <p:nvPr/>
        </p:nvPicPr>
        <p:blipFill>
          <a:blip r:embed="rId2" cstate="print"/>
          <a:srcRect/>
          <a:stretch>
            <a:fillRect/>
          </a:stretch>
        </p:blipFill>
        <p:spPr bwMode="auto">
          <a:xfrm>
            <a:off x="0" y="840576"/>
            <a:ext cx="8749914" cy="4481662"/>
          </a:xfrm>
          <a:prstGeom prst="rect">
            <a:avLst/>
          </a:prstGeom>
          <a:noFill/>
        </p:spPr>
      </p:pic>
      <p:sp>
        <p:nvSpPr>
          <p:cNvPr id="4" name="矩形 3"/>
          <p:cNvSpPr/>
          <p:nvPr/>
        </p:nvSpPr>
        <p:spPr>
          <a:xfrm>
            <a:off x="0" y="192279"/>
            <a:ext cx="5525872" cy="400110"/>
          </a:xfrm>
          <a:prstGeom prst="rect">
            <a:avLst/>
          </a:prstGeom>
        </p:spPr>
        <p:txBody>
          <a:bodyPr wrap="none">
            <a:spAutoFit/>
          </a:bodyPr>
          <a:lstStyle/>
          <a:p>
            <a:r>
              <a:rPr lang="zh-CN" altLang="en-US" sz="2000" dirty="0" smtClean="0">
                <a:solidFill>
                  <a:srgbClr val="FFFFFF"/>
                </a:solidFill>
                <a:latin typeface="Franklin Gothic Medium" pitchFamily="34" charset="0"/>
                <a:ea typeface="微软雅黑" pitchFamily="34" charset="-122"/>
                <a:sym typeface="Franklin Gothic Medium" pitchFamily="34" charset="0"/>
              </a:rPr>
              <a:t>差异性分析</a:t>
            </a:r>
            <a:r>
              <a:rPr lang="en-US" altLang="zh-CN" sz="2000" dirty="0" smtClean="0">
                <a:solidFill>
                  <a:srgbClr val="FFFFFF"/>
                </a:solidFill>
                <a:latin typeface="Franklin Gothic Medium" pitchFamily="34" charset="0"/>
                <a:ea typeface="微软雅黑" pitchFamily="34" charset="-122"/>
                <a:sym typeface="Franklin Gothic Medium" pitchFamily="34" charset="0"/>
              </a:rPr>
              <a:t>6</a:t>
            </a:r>
            <a:r>
              <a:rPr lang="en-US" altLang="zh-CN" sz="2000" dirty="0" smtClean="0">
                <a:solidFill>
                  <a:srgbClr val="FFFFFF"/>
                </a:solidFill>
                <a:latin typeface="Franklin Gothic Medium" pitchFamily="34" charset="0"/>
                <a:ea typeface="微软雅黑" pitchFamily="34" charset="-122"/>
              </a:rPr>
              <a:t>——</a:t>
            </a:r>
            <a:r>
              <a:rPr lang="zh-CN" altLang="en-US" sz="2000" dirty="0" smtClean="0">
                <a:solidFill>
                  <a:srgbClr val="FFFFFF"/>
                </a:solidFill>
                <a:latin typeface="Franklin Gothic Medium" pitchFamily="34" charset="0"/>
                <a:ea typeface="微软雅黑" pitchFamily="34" charset="-122"/>
              </a:rPr>
              <a:t>各校各维度总体雷达图</a:t>
            </a:r>
            <a:r>
              <a:rPr lang="en-US" altLang="zh-CN" sz="2000" dirty="0" smtClean="0">
                <a:solidFill>
                  <a:srgbClr val="FFFFFF"/>
                </a:solidFill>
                <a:latin typeface="Franklin Gothic Medium" pitchFamily="34" charset="0"/>
                <a:ea typeface="微软雅黑" pitchFamily="34" charset="-122"/>
              </a:rPr>
              <a:t>-</a:t>
            </a:r>
            <a:r>
              <a:rPr lang="zh-CN" altLang="en-US" sz="2000" dirty="0" smtClean="0">
                <a:solidFill>
                  <a:srgbClr val="FFFFFF"/>
                </a:solidFill>
                <a:latin typeface="Franklin Gothic Medium" pitchFamily="34" charset="0"/>
                <a:ea typeface="微软雅黑" pitchFamily="34" charset="-122"/>
              </a:rPr>
              <a:t>多样化</a:t>
            </a:r>
            <a:endParaRPr lang="zh-CN" altLang="en-US" sz="2000" dirty="0" smtClean="0">
              <a:solidFill>
                <a:schemeClr val="bg1"/>
              </a:solidFill>
              <a:latin typeface="微软雅黑" pitchFamily="34" charset="-122"/>
              <a:ea typeface="微软雅黑" pitchFamily="34" charset="-122"/>
            </a:endParaRPr>
          </a:p>
        </p:txBody>
      </p:sp>
      <p:sp>
        <p:nvSpPr>
          <p:cNvPr id="5" name="矩形 4"/>
          <p:cNvSpPr/>
          <p:nvPr/>
        </p:nvSpPr>
        <p:spPr>
          <a:xfrm>
            <a:off x="214282" y="2285996"/>
            <a:ext cx="3429024" cy="646331"/>
          </a:xfrm>
          <a:prstGeom prst="rect">
            <a:avLst/>
          </a:prstGeom>
        </p:spPr>
        <p:txBody>
          <a:bodyPr wrap="square">
            <a:spAutoFit/>
          </a:bodyPr>
          <a:lstStyle/>
          <a:p>
            <a:r>
              <a:rPr lang="zh-CN" altLang="en-US" dirty="0" smtClean="0"/>
              <a:t>分部分观察</a:t>
            </a:r>
            <a:endParaRPr lang="en-US" altLang="zh-CN" dirty="0" smtClean="0"/>
          </a:p>
          <a:p>
            <a:r>
              <a:rPr lang="zh-CN" altLang="en-US" dirty="0" smtClean="0"/>
              <a:t>上</a:t>
            </a:r>
            <a:r>
              <a:rPr lang="en-US" altLang="zh-CN" dirty="0" smtClean="0"/>
              <a:t>3</a:t>
            </a:r>
            <a:r>
              <a:rPr lang="zh-CN" altLang="en-US" dirty="0" smtClean="0"/>
              <a:t>下</a:t>
            </a:r>
            <a:r>
              <a:rPr lang="en-US" altLang="zh-CN" dirty="0" smtClean="0"/>
              <a:t>4</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标题 1"/>
          <p:cNvSpPr>
            <a:spLocks noGrp="1"/>
          </p:cNvSpPr>
          <p:nvPr>
            <p:ph type="title" idx="4294967295"/>
          </p:nvPr>
        </p:nvSpPr>
        <p:spPr>
          <a:xfrm>
            <a:off x="0" y="122238"/>
            <a:ext cx="8286750" cy="647700"/>
          </a:xfrm>
        </p:spPr>
        <p:txBody>
          <a:bodyPr/>
          <a:lstStyle/>
          <a:p>
            <a:pPr marL="0" lvl="0" indent="0" algn="l" eaLnBrk="1" hangingPunct="1"/>
            <a:r>
              <a:rPr lang="zh-CN" altLang="en-US" sz="2000" b="1" kern="1200" dirty="0" smtClean="0">
                <a:solidFill>
                  <a:srgbClr val="FFFFFF"/>
                </a:solidFill>
                <a:latin typeface="Franklin Gothic Medium" pitchFamily="34" charset="0"/>
                <a:ea typeface="微软雅黑" pitchFamily="34" charset="-122"/>
                <a:cs typeface="+mn-cs"/>
              </a:rPr>
              <a:t>   七</a:t>
            </a:r>
            <a:r>
              <a:rPr lang="en-US" altLang="zh-CN" sz="2000" b="1" kern="1200" dirty="0" smtClean="0">
                <a:solidFill>
                  <a:srgbClr val="FFFFFF"/>
                </a:solidFill>
                <a:latin typeface="Franklin Gothic Medium" pitchFamily="34" charset="0"/>
                <a:ea typeface="微软雅黑" pitchFamily="34" charset="-122"/>
                <a:cs typeface="+mn-cs"/>
              </a:rPr>
              <a:t>.</a:t>
            </a:r>
            <a:r>
              <a:rPr lang="zh-CN" altLang="en-US" sz="2000" b="1" kern="1200" dirty="0" smtClean="0">
                <a:solidFill>
                  <a:srgbClr val="FFFFFF"/>
                </a:solidFill>
                <a:latin typeface="Franklin Gothic Medium" pitchFamily="34" charset="0"/>
                <a:ea typeface="微软雅黑" pitchFamily="34" charset="-122"/>
                <a:cs typeface="+mn-cs"/>
              </a:rPr>
              <a:t>学生对就读专业学位的质量评价</a:t>
            </a:r>
            <a:endParaRPr lang="zh-CN" altLang="en-US" sz="2000" b="1" kern="1200" dirty="0">
              <a:solidFill>
                <a:srgbClr val="FFFFFF"/>
              </a:solidFill>
              <a:latin typeface="Franklin Gothic Medium" pitchFamily="34" charset="0"/>
              <a:ea typeface="微软雅黑" pitchFamily="34" charset="-122"/>
              <a:cs typeface="+mn-cs"/>
            </a:endParaRPr>
          </a:p>
        </p:txBody>
      </p:sp>
      <p:sp>
        <p:nvSpPr>
          <p:cNvPr id="6" name="矩形 5"/>
          <p:cNvSpPr/>
          <p:nvPr/>
        </p:nvSpPr>
        <p:spPr bwMode="auto">
          <a:xfrm>
            <a:off x="5940627" y="1056675"/>
            <a:ext cx="1656759" cy="79236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latin typeface="Arial" pitchFamily="34" charset="0"/>
              <a:ea typeface="宋体" pitchFamily="2" charset="-122"/>
            </a:endParaRPr>
          </a:p>
        </p:txBody>
      </p:sp>
      <p:sp>
        <p:nvSpPr>
          <p:cNvPr id="7" name="TextBox 6"/>
          <p:cNvSpPr txBox="1"/>
          <p:nvPr/>
        </p:nvSpPr>
        <p:spPr>
          <a:xfrm>
            <a:off x="5940627" y="1056675"/>
            <a:ext cx="1656759" cy="692497"/>
          </a:xfrm>
          <a:prstGeom prst="rect">
            <a:avLst/>
          </a:prstGeom>
          <a:noFill/>
        </p:spPr>
        <p:txBody>
          <a:bodyPr wrap="square" rtlCol="0">
            <a:spAutoFit/>
          </a:bodyPr>
          <a:lstStyle/>
          <a:p>
            <a:r>
              <a:rPr lang="zh-CN" altLang="en-US" sz="1300" b="0" dirty="0" smtClean="0">
                <a:solidFill>
                  <a:schemeClr val="bg1"/>
                </a:solidFill>
                <a:latin typeface="+mj-ea"/>
                <a:ea typeface="+mj-ea"/>
              </a:rPr>
              <a:t>该题选择</a:t>
            </a:r>
            <a:r>
              <a:rPr lang="zh-CN" altLang="en-US" sz="1300" b="0" dirty="0" smtClean="0">
                <a:solidFill>
                  <a:srgbClr val="FF0000"/>
                </a:solidFill>
                <a:latin typeface="+mj-ea"/>
                <a:ea typeface="+mj-ea"/>
              </a:rPr>
              <a:t>一般</a:t>
            </a:r>
            <a:r>
              <a:rPr lang="zh-CN" altLang="en-US" sz="1300" b="0" dirty="0" smtClean="0">
                <a:solidFill>
                  <a:schemeClr val="bg1"/>
                </a:solidFill>
                <a:latin typeface="+mj-ea"/>
                <a:ea typeface="+mj-ea"/>
              </a:rPr>
              <a:t>以上</a:t>
            </a:r>
            <a:r>
              <a:rPr lang="en-US" altLang="zh-CN" sz="1300" b="0" dirty="0" smtClean="0">
                <a:solidFill>
                  <a:schemeClr val="bg1"/>
                </a:solidFill>
                <a:latin typeface="+mj-ea"/>
                <a:ea typeface="+mj-ea"/>
              </a:rPr>
              <a:t>(</a:t>
            </a:r>
            <a:r>
              <a:rPr lang="zh-CN" altLang="en-US" sz="1300" b="0" dirty="0" smtClean="0">
                <a:solidFill>
                  <a:schemeClr val="bg1"/>
                </a:solidFill>
                <a:latin typeface="+mj-ea"/>
                <a:ea typeface="+mj-ea"/>
              </a:rPr>
              <a:t>一般</a:t>
            </a:r>
            <a:r>
              <a:rPr lang="en-US" altLang="zh-CN" sz="1300" b="0" dirty="0" smtClean="0">
                <a:solidFill>
                  <a:schemeClr val="bg1"/>
                </a:solidFill>
                <a:latin typeface="+mj-ea"/>
                <a:ea typeface="+mj-ea"/>
              </a:rPr>
              <a:t>+</a:t>
            </a:r>
            <a:r>
              <a:rPr lang="zh-CN" altLang="en-US" sz="1300" b="0" dirty="0" smtClean="0">
                <a:solidFill>
                  <a:schemeClr val="bg1"/>
                </a:solidFill>
                <a:latin typeface="+mj-ea"/>
                <a:ea typeface="+mj-ea"/>
              </a:rPr>
              <a:t>比较高</a:t>
            </a:r>
            <a:r>
              <a:rPr lang="en-US" altLang="zh-CN" sz="1300" b="0" dirty="0" smtClean="0">
                <a:solidFill>
                  <a:schemeClr val="bg1"/>
                </a:solidFill>
                <a:latin typeface="+mj-ea"/>
                <a:ea typeface="+mj-ea"/>
              </a:rPr>
              <a:t>+</a:t>
            </a:r>
            <a:r>
              <a:rPr lang="zh-CN" altLang="en-US" sz="1300" b="0" dirty="0" smtClean="0">
                <a:solidFill>
                  <a:schemeClr val="bg1"/>
                </a:solidFill>
                <a:latin typeface="+mj-ea"/>
                <a:ea typeface="+mj-ea"/>
              </a:rPr>
              <a:t>非常高</a:t>
            </a:r>
            <a:r>
              <a:rPr lang="en-US" altLang="zh-CN" sz="1300" b="0" dirty="0" smtClean="0">
                <a:solidFill>
                  <a:schemeClr val="bg1"/>
                </a:solidFill>
                <a:latin typeface="+mj-ea"/>
                <a:ea typeface="+mj-ea"/>
              </a:rPr>
              <a:t>)</a:t>
            </a:r>
            <a:r>
              <a:rPr lang="zh-CN" altLang="en-US" sz="1300" b="0" dirty="0" smtClean="0">
                <a:solidFill>
                  <a:schemeClr val="bg1"/>
                </a:solidFill>
                <a:latin typeface="+mj-ea"/>
                <a:ea typeface="+mj-ea"/>
              </a:rPr>
              <a:t>的学生占了</a:t>
            </a:r>
            <a:r>
              <a:rPr lang="en-US" altLang="zh-CN" sz="1300" b="0" dirty="0" smtClean="0">
                <a:solidFill>
                  <a:schemeClr val="bg1"/>
                </a:solidFill>
                <a:latin typeface="+mj-ea"/>
                <a:ea typeface="+mj-ea"/>
              </a:rPr>
              <a:t>94%</a:t>
            </a:r>
            <a:endParaRPr lang="zh-CN" altLang="en-US" sz="1300" b="0" dirty="0">
              <a:solidFill>
                <a:schemeClr val="bg1"/>
              </a:solidFill>
              <a:latin typeface="+mj-ea"/>
              <a:ea typeface="+mj-ea"/>
            </a:endParaRPr>
          </a:p>
        </p:txBody>
      </p:sp>
      <p:cxnSp>
        <p:nvCxnSpPr>
          <p:cNvPr id="9" name="直接箭头连接符 8"/>
          <p:cNvCxnSpPr/>
          <p:nvPr/>
        </p:nvCxnSpPr>
        <p:spPr bwMode="auto">
          <a:xfrm flipV="1">
            <a:off x="5220297" y="1704972"/>
            <a:ext cx="792363" cy="11525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11" name="图示 10"/>
          <p:cNvGraphicFramePr/>
          <p:nvPr/>
        </p:nvGraphicFramePr>
        <p:xfrm>
          <a:off x="142844" y="825500"/>
          <a:ext cx="9001156" cy="4889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矩形 11"/>
          <p:cNvSpPr/>
          <p:nvPr/>
        </p:nvSpPr>
        <p:spPr bwMode="auto">
          <a:xfrm>
            <a:off x="1762713" y="984642"/>
            <a:ext cx="1656759" cy="57626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latin typeface="Arial" pitchFamily="34" charset="0"/>
              <a:ea typeface="宋体" pitchFamily="2" charset="-122"/>
            </a:endParaRPr>
          </a:p>
        </p:txBody>
      </p:sp>
      <p:sp>
        <p:nvSpPr>
          <p:cNvPr id="13" name="TextBox 12"/>
          <p:cNvSpPr txBox="1"/>
          <p:nvPr/>
        </p:nvSpPr>
        <p:spPr>
          <a:xfrm>
            <a:off x="1762713" y="1056675"/>
            <a:ext cx="1656759" cy="461665"/>
          </a:xfrm>
          <a:prstGeom prst="rect">
            <a:avLst/>
          </a:prstGeom>
          <a:noFill/>
        </p:spPr>
        <p:txBody>
          <a:bodyPr wrap="square" rtlCol="0">
            <a:spAutoFit/>
          </a:bodyPr>
          <a:lstStyle/>
          <a:p>
            <a:r>
              <a:rPr lang="zh-CN" altLang="en-US" sz="1200" dirty="0" smtClean="0">
                <a:solidFill>
                  <a:schemeClr val="bg1"/>
                </a:solidFill>
                <a:latin typeface="+mn-ea"/>
                <a:ea typeface="+mn-ea"/>
              </a:rPr>
              <a:t>选择</a:t>
            </a:r>
            <a:r>
              <a:rPr lang="zh-CN" altLang="en-US" sz="1200" dirty="0" smtClean="0">
                <a:solidFill>
                  <a:srgbClr val="FF0000"/>
                </a:solidFill>
                <a:latin typeface="+mn-ea"/>
                <a:ea typeface="+mn-ea"/>
              </a:rPr>
              <a:t>基本</a:t>
            </a:r>
            <a:r>
              <a:rPr lang="zh-CN" altLang="en-US" sz="1200" dirty="0" smtClean="0">
                <a:solidFill>
                  <a:schemeClr val="bg1"/>
                </a:solidFill>
                <a:latin typeface="+mn-ea"/>
                <a:ea typeface="+mn-ea"/>
              </a:rPr>
              <a:t>符合及以上的学生占了</a:t>
            </a:r>
            <a:r>
              <a:rPr lang="en-US" altLang="zh-CN" sz="1200" dirty="0" smtClean="0">
                <a:solidFill>
                  <a:schemeClr val="bg1"/>
                </a:solidFill>
                <a:latin typeface="+mn-ea"/>
                <a:ea typeface="+mn-ea"/>
              </a:rPr>
              <a:t>90%</a:t>
            </a:r>
            <a:endParaRPr lang="zh-CN" altLang="en-US" sz="1200" dirty="0">
              <a:solidFill>
                <a:schemeClr val="bg1"/>
              </a:solidFill>
              <a:latin typeface="+mn-ea"/>
              <a:ea typeface="+mn-ea"/>
            </a:endParaRPr>
          </a:p>
        </p:txBody>
      </p:sp>
      <p:cxnSp>
        <p:nvCxnSpPr>
          <p:cNvPr id="15" name="直接箭头连接符 14"/>
          <p:cNvCxnSpPr>
            <a:endCxn id="13" idx="3"/>
          </p:cNvCxnSpPr>
          <p:nvPr/>
        </p:nvCxnSpPr>
        <p:spPr bwMode="auto">
          <a:xfrm flipH="1" flipV="1">
            <a:off x="3419472" y="1287508"/>
            <a:ext cx="720330" cy="12933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0" name="矩形 9"/>
          <p:cNvSpPr/>
          <p:nvPr/>
        </p:nvSpPr>
        <p:spPr bwMode="auto">
          <a:xfrm>
            <a:off x="4786314" y="1928806"/>
            <a:ext cx="214314" cy="57626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latin typeface="Arial" pitchFamily="34" charset="0"/>
              <a:ea typeface="宋体" pitchFamily="2" charset="-122"/>
            </a:endParaRPr>
          </a:p>
        </p:txBody>
      </p:sp>
      <p:sp>
        <p:nvSpPr>
          <p:cNvPr id="14" name="矩形 13"/>
          <p:cNvSpPr/>
          <p:nvPr/>
        </p:nvSpPr>
        <p:spPr bwMode="auto">
          <a:xfrm>
            <a:off x="3214678" y="3571880"/>
            <a:ext cx="714380" cy="14287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latin typeface="Arial" pitchFamily="34" charset="0"/>
              <a:ea typeface="宋体" pitchFamily="2" charset="-122"/>
            </a:endParaRPr>
          </a:p>
        </p:txBody>
      </p:sp>
      <p:sp>
        <p:nvSpPr>
          <p:cNvPr id="16" name="矩形 15"/>
          <p:cNvSpPr/>
          <p:nvPr/>
        </p:nvSpPr>
        <p:spPr bwMode="auto">
          <a:xfrm>
            <a:off x="5357818" y="3714756"/>
            <a:ext cx="714380" cy="4571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latin typeface="Arial" pitchFamily="34" charset="0"/>
              <a:ea typeface="宋体" pitchFamily="2"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64312"/>
            <a:ext cx="6516891" cy="400110"/>
          </a:xfrm>
          <a:prstGeom prst="rect">
            <a:avLst/>
          </a:prstGeom>
        </p:spPr>
        <p:txBody>
          <a:bodyPr wrap="square">
            <a:spAutoFit/>
          </a:bodyPr>
          <a:lstStyle/>
          <a:p>
            <a:r>
              <a:rPr lang="zh-CN" altLang="en-US" sz="2000" dirty="0" smtClean="0">
                <a:solidFill>
                  <a:srgbClr val="FFFFFF"/>
                </a:solidFill>
                <a:latin typeface="Franklin Gothic Medium" pitchFamily="34" charset="0"/>
                <a:ea typeface="微软雅黑" pitchFamily="34" charset="-122"/>
              </a:rPr>
              <a:t>   七</a:t>
            </a:r>
            <a:r>
              <a:rPr lang="en-US" altLang="zh-CN" sz="2000" dirty="0" smtClean="0">
                <a:solidFill>
                  <a:srgbClr val="FFFFFF"/>
                </a:solidFill>
                <a:latin typeface="Franklin Gothic Medium" pitchFamily="34" charset="0"/>
                <a:ea typeface="微软雅黑" pitchFamily="34" charset="-122"/>
              </a:rPr>
              <a:t>.</a:t>
            </a:r>
            <a:r>
              <a:rPr lang="zh-CN" altLang="en-US" sz="2000" dirty="0" smtClean="0">
                <a:solidFill>
                  <a:srgbClr val="FFFFFF"/>
                </a:solidFill>
                <a:latin typeface="Franklin Gothic Medium" pitchFamily="34" charset="0"/>
                <a:ea typeface="微软雅黑" pitchFamily="34" charset="-122"/>
              </a:rPr>
              <a:t>学生对就读专业学位的质量评价</a:t>
            </a:r>
            <a:endParaRPr lang="zh-CN" altLang="en-US" sz="2000" dirty="0"/>
          </a:p>
        </p:txBody>
      </p:sp>
      <p:sp>
        <p:nvSpPr>
          <p:cNvPr id="4" name="TextBox 3"/>
          <p:cNvSpPr txBox="1"/>
          <p:nvPr/>
        </p:nvSpPr>
        <p:spPr>
          <a:xfrm>
            <a:off x="1000100" y="1142988"/>
            <a:ext cx="7059234" cy="369332"/>
          </a:xfrm>
          <a:prstGeom prst="rect">
            <a:avLst/>
          </a:prstGeom>
          <a:noFill/>
        </p:spPr>
        <p:txBody>
          <a:bodyPr wrap="square" rtlCol="0">
            <a:spAutoFit/>
          </a:bodyPr>
          <a:lstStyle/>
          <a:p>
            <a:pPr algn="ctr"/>
            <a:r>
              <a:rPr lang="zh-CN" altLang="en-US" dirty="0" smtClean="0"/>
              <a:t>学生对于专业学位研究生教育质量的总体性直观评价</a:t>
            </a:r>
            <a:endParaRPr lang="zh-CN" altLang="en-US" dirty="0"/>
          </a:p>
        </p:txBody>
      </p:sp>
      <p:graphicFrame>
        <p:nvGraphicFramePr>
          <p:cNvPr id="5" name="表格 4"/>
          <p:cNvGraphicFramePr>
            <a:graphicFrameLocks noGrp="1"/>
          </p:cNvGraphicFramePr>
          <p:nvPr/>
        </p:nvGraphicFramePr>
        <p:xfrm>
          <a:off x="714348" y="1928806"/>
          <a:ext cx="7779564" cy="1389977"/>
        </p:xfrm>
        <a:graphic>
          <a:graphicData uri="http://schemas.openxmlformats.org/drawingml/2006/table">
            <a:tbl>
              <a:tblPr firstRow="1" bandRow="1">
                <a:tableStyleId>{5C22544A-7EE6-4342-B048-85BDC9FD1C3A}</a:tableStyleId>
              </a:tblPr>
              <a:tblGrid>
                <a:gridCol w="1175138"/>
                <a:gridCol w="1418050"/>
                <a:gridCol w="1296594"/>
                <a:gridCol w="1296594"/>
                <a:gridCol w="1296594"/>
                <a:gridCol w="1296594"/>
              </a:tblGrid>
              <a:tr h="648297">
                <a:tc>
                  <a:txBody>
                    <a:bodyPr/>
                    <a:lstStyle/>
                    <a:p>
                      <a:endParaRPr lang="zh-CN" altLang="en-US" dirty="0"/>
                    </a:p>
                  </a:txBody>
                  <a:tcPr/>
                </a:tc>
                <a:tc>
                  <a:txBody>
                    <a:bodyPr/>
                    <a:lstStyle/>
                    <a:p>
                      <a:r>
                        <a:rPr lang="zh-CN" altLang="en-US" dirty="0" smtClean="0"/>
                        <a:t>非常低</a:t>
                      </a:r>
                      <a:endParaRPr lang="zh-CN" altLang="en-US" dirty="0"/>
                    </a:p>
                  </a:txBody>
                  <a:tcPr/>
                </a:tc>
                <a:tc>
                  <a:txBody>
                    <a:bodyPr/>
                    <a:lstStyle/>
                    <a:p>
                      <a:r>
                        <a:rPr lang="zh-CN" altLang="en-US" dirty="0" smtClean="0"/>
                        <a:t>较低</a:t>
                      </a:r>
                      <a:endParaRPr lang="zh-CN" altLang="en-US" dirty="0"/>
                    </a:p>
                  </a:txBody>
                  <a:tcPr/>
                </a:tc>
                <a:tc>
                  <a:txBody>
                    <a:bodyPr/>
                    <a:lstStyle/>
                    <a:p>
                      <a:r>
                        <a:rPr lang="zh-CN" altLang="en-US" dirty="0" smtClean="0"/>
                        <a:t>一般</a:t>
                      </a:r>
                      <a:endParaRPr lang="zh-CN" altLang="en-US" dirty="0"/>
                    </a:p>
                  </a:txBody>
                  <a:tcPr/>
                </a:tc>
                <a:tc>
                  <a:txBody>
                    <a:bodyPr/>
                    <a:lstStyle/>
                    <a:p>
                      <a:r>
                        <a:rPr lang="zh-CN" altLang="en-US" dirty="0" smtClean="0"/>
                        <a:t>比较高</a:t>
                      </a:r>
                      <a:endParaRPr lang="zh-CN" altLang="en-US" dirty="0"/>
                    </a:p>
                  </a:txBody>
                  <a:tcPr/>
                </a:tc>
                <a:tc>
                  <a:txBody>
                    <a:bodyPr/>
                    <a:lstStyle/>
                    <a:p>
                      <a:r>
                        <a:rPr lang="zh-CN" altLang="en-US" dirty="0" smtClean="0"/>
                        <a:t>非常高</a:t>
                      </a:r>
                      <a:endParaRPr lang="zh-CN" altLang="en-US" dirty="0"/>
                    </a:p>
                  </a:txBody>
                  <a:tcPr/>
                </a:tc>
              </a:tr>
              <a:tr h="370840">
                <a:tc>
                  <a:txBody>
                    <a:bodyPr/>
                    <a:lstStyle/>
                    <a:p>
                      <a:r>
                        <a:rPr lang="zh-CN" altLang="en-US" dirty="0" smtClean="0"/>
                        <a:t>本次研究</a:t>
                      </a:r>
                      <a:endParaRPr lang="zh-CN" altLang="en-US" dirty="0"/>
                    </a:p>
                  </a:txBody>
                  <a:tcPr/>
                </a:tc>
                <a:tc>
                  <a:txBody>
                    <a:bodyPr/>
                    <a:lstStyle/>
                    <a:p>
                      <a:r>
                        <a:rPr lang="en-US" altLang="zh-CN" dirty="0" smtClean="0"/>
                        <a:t>1.4%</a:t>
                      </a:r>
                      <a:endParaRPr lang="zh-CN" altLang="en-US" dirty="0"/>
                    </a:p>
                  </a:txBody>
                  <a:tcPr/>
                </a:tc>
                <a:tc>
                  <a:txBody>
                    <a:bodyPr/>
                    <a:lstStyle/>
                    <a:p>
                      <a:r>
                        <a:rPr lang="en-US" altLang="zh-CN" dirty="0" smtClean="0"/>
                        <a:t>4.4%</a:t>
                      </a:r>
                      <a:endParaRPr lang="zh-CN" altLang="en-US" dirty="0"/>
                    </a:p>
                  </a:txBody>
                  <a:tcPr/>
                </a:tc>
                <a:tc>
                  <a:txBody>
                    <a:bodyPr/>
                    <a:lstStyle/>
                    <a:p>
                      <a:r>
                        <a:rPr lang="en-US" altLang="zh-CN" dirty="0" smtClean="0"/>
                        <a:t>32.1%</a:t>
                      </a:r>
                      <a:endParaRPr lang="zh-CN" altLang="en-US" dirty="0"/>
                    </a:p>
                  </a:txBody>
                  <a:tcPr/>
                </a:tc>
                <a:tc>
                  <a:txBody>
                    <a:bodyPr/>
                    <a:lstStyle/>
                    <a:p>
                      <a:r>
                        <a:rPr lang="en-US" altLang="zh-CN" dirty="0" smtClean="0"/>
                        <a:t>53.6%</a:t>
                      </a:r>
                      <a:endParaRPr lang="zh-CN" altLang="en-US" dirty="0"/>
                    </a:p>
                  </a:txBody>
                  <a:tcPr/>
                </a:tc>
                <a:tc>
                  <a:txBody>
                    <a:bodyPr/>
                    <a:lstStyle/>
                    <a:p>
                      <a:r>
                        <a:rPr lang="en-US" altLang="zh-CN" dirty="0" smtClean="0"/>
                        <a:t>8.5%</a:t>
                      </a:r>
                      <a:endParaRPr lang="zh-CN" altLang="en-US" dirty="0"/>
                    </a:p>
                  </a:txBody>
                  <a:tcPr/>
                </a:tc>
              </a:tr>
              <a:tr h="370840">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r>
            </a:tbl>
          </a:graphicData>
        </a:graphic>
      </p:graphicFrame>
      <p:sp>
        <p:nvSpPr>
          <p:cNvPr id="7" name="TextBox 11"/>
          <p:cNvSpPr txBox="1">
            <a:spLocks noChangeArrowheads="1"/>
          </p:cNvSpPr>
          <p:nvPr/>
        </p:nvSpPr>
        <p:spPr bwMode="auto">
          <a:xfrm>
            <a:off x="714348" y="3643318"/>
            <a:ext cx="7678762" cy="646331"/>
          </a:xfrm>
          <a:prstGeom prst="rect">
            <a:avLst/>
          </a:prstGeom>
          <a:noFill/>
          <a:ln w="9525">
            <a:noFill/>
            <a:miter lim="800000"/>
            <a:headEnd/>
            <a:tailEnd/>
          </a:ln>
        </p:spPr>
        <p:txBody>
          <a:bodyPr wrap="square">
            <a:spAutoFit/>
          </a:bodyPr>
          <a:lstStyle/>
          <a:p>
            <a:r>
              <a:rPr lang="zh-CN" altLang="en-US" dirty="0" smtClean="0">
                <a:latin typeface="+mj-ea"/>
                <a:ea typeface="+mj-ea"/>
              </a:rPr>
              <a:t>  学生对于专业学位研究生教育质量的总体直观评价，</a:t>
            </a:r>
            <a:endParaRPr lang="en-US" altLang="zh-CN" dirty="0" smtClean="0">
              <a:latin typeface="+mj-ea"/>
              <a:ea typeface="+mj-ea"/>
            </a:endParaRPr>
          </a:p>
          <a:p>
            <a:r>
              <a:rPr lang="en-US" altLang="zh-CN" dirty="0" smtClean="0">
                <a:latin typeface="+mj-ea"/>
                <a:ea typeface="+mj-ea"/>
              </a:rPr>
              <a:t>                  </a:t>
            </a:r>
            <a:r>
              <a:rPr lang="zh-CN" altLang="en-US" dirty="0" smtClean="0">
                <a:latin typeface="+mj-ea"/>
                <a:ea typeface="+mj-ea"/>
              </a:rPr>
              <a:t>认为质量比较高的达六成以上</a:t>
            </a:r>
            <a:endParaRPr lang="zh-CN" altLang="en-US" dirty="0">
              <a:latin typeface="+mj-ea"/>
              <a:ea typeface="+mj-ea"/>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标题 1"/>
          <p:cNvSpPr>
            <a:spLocks noGrp="1"/>
          </p:cNvSpPr>
          <p:nvPr>
            <p:ph type="title" idx="4294967295"/>
          </p:nvPr>
        </p:nvSpPr>
        <p:spPr>
          <a:xfrm>
            <a:off x="0" y="214313"/>
            <a:ext cx="3554413" cy="647700"/>
          </a:xfrm>
        </p:spPr>
        <p:txBody>
          <a:bodyPr/>
          <a:lstStyle/>
          <a:p>
            <a:r>
              <a:rPr lang="zh-CN" altLang="zh-CN" sz="2000" b="1" smtClean="0">
                <a:solidFill>
                  <a:schemeClr val="bg1"/>
                </a:solidFill>
                <a:latin typeface="宋体" pitchFamily="2" charset="-122"/>
                <a:ea typeface="宋体" pitchFamily="2" charset="-122"/>
              </a:rPr>
              <a:t/>
            </a:r>
            <a:br>
              <a:rPr lang="zh-CN" altLang="zh-CN" sz="2000" b="1" smtClean="0">
                <a:solidFill>
                  <a:schemeClr val="bg1"/>
                </a:solidFill>
                <a:latin typeface="宋体" pitchFamily="2" charset="-122"/>
                <a:ea typeface="宋体" pitchFamily="2" charset="-122"/>
              </a:rPr>
            </a:br>
            <a:endParaRPr lang="zh-CN" altLang="zh-CN" sz="2000" b="1" smtClean="0">
              <a:solidFill>
                <a:schemeClr val="bg1"/>
              </a:solidFill>
              <a:latin typeface="宋体" pitchFamily="2" charset="-122"/>
              <a:ea typeface="宋体" pitchFamily="2" charset="-122"/>
            </a:endParaRPr>
          </a:p>
        </p:txBody>
      </p:sp>
      <p:sp>
        <p:nvSpPr>
          <p:cNvPr id="191491" name="TextBox 4"/>
          <p:cNvSpPr txBox="1">
            <a:spLocks noChangeArrowheads="1"/>
          </p:cNvSpPr>
          <p:nvPr/>
        </p:nvSpPr>
        <p:spPr bwMode="auto">
          <a:xfrm>
            <a:off x="0" y="192279"/>
            <a:ext cx="8966200" cy="400110"/>
          </a:xfrm>
          <a:prstGeom prst="rect">
            <a:avLst/>
          </a:prstGeom>
          <a:noFill/>
          <a:ln w="9525">
            <a:noFill/>
            <a:miter lim="800000"/>
            <a:headEnd/>
            <a:tailEnd/>
          </a:ln>
        </p:spPr>
        <p:txBody>
          <a:bodyPr>
            <a:spAutoFit/>
          </a:bodyPr>
          <a:lstStyle/>
          <a:p>
            <a:r>
              <a:rPr lang="zh-CN" altLang="en-US" sz="2000" dirty="0" smtClean="0">
                <a:solidFill>
                  <a:srgbClr val="FFFFFF"/>
                </a:solidFill>
                <a:latin typeface="Franklin Gothic Medium" pitchFamily="34" charset="0"/>
                <a:ea typeface="微软雅黑" pitchFamily="34" charset="-122"/>
                <a:cs typeface="+mj-cs"/>
                <a:sym typeface="Franklin Gothic Medium" pitchFamily="34" charset="0"/>
              </a:rPr>
              <a:t>   七</a:t>
            </a:r>
            <a:r>
              <a:rPr lang="en-US" altLang="zh-CN" sz="2000" dirty="0" smtClean="0">
                <a:solidFill>
                  <a:srgbClr val="FFFFFF"/>
                </a:solidFill>
                <a:latin typeface="Franklin Gothic Medium" pitchFamily="34" charset="0"/>
                <a:ea typeface="微软雅黑" pitchFamily="34" charset="-122"/>
                <a:cs typeface="+mj-cs"/>
                <a:sym typeface="Franklin Gothic Medium" pitchFamily="34" charset="0"/>
              </a:rPr>
              <a:t>.</a:t>
            </a:r>
            <a:r>
              <a:rPr lang="zh-CN" altLang="en-US" sz="2000" dirty="0" smtClean="0">
                <a:solidFill>
                  <a:srgbClr val="FFFFFF"/>
                </a:solidFill>
                <a:latin typeface="Franklin Gothic Medium" pitchFamily="34" charset="0"/>
                <a:ea typeface="微软雅黑" pitchFamily="34" charset="-122"/>
              </a:rPr>
              <a:t>学生对就读专业学位的质量评价</a:t>
            </a:r>
            <a:endParaRPr lang="zh-CN" altLang="en-US" sz="2000" dirty="0">
              <a:solidFill>
                <a:schemeClr val="bg1"/>
              </a:solidFill>
              <a:latin typeface="微软雅黑" pitchFamily="34" charset="-122"/>
              <a:ea typeface="微软雅黑" pitchFamily="34" charset="-122"/>
            </a:endParaRPr>
          </a:p>
        </p:txBody>
      </p:sp>
      <p:graphicFrame>
        <p:nvGraphicFramePr>
          <p:cNvPr id="57348" name="Group 4"/>
          <p:cNvGraphicFramePr>
            <a:graphicFrameLocks noGrp="1"/>
          </p:cNvGraphicFramePr>
          <p:nvPr/>
        </p:nvGraphicFramePr>
        <p:xfrm>
          <a:off x="1258888" y="1633538"/>
          <a:ext cx="6096000" cy="2103452"/>
        </p:xfrm>
        <a:graphic>
          <a:graphicData uri="http://schemas.openxmlformats.org/drawingml/2006/table">
            <a:tbl>
              <a:tblPr/>
              <a:tblGrid>
                <a:gridCol w="1524000"/>
                <a:gridCol w="1524000"/>
                <a:gridCol w="1524000"/>
                <a:gridCol w="1524000"/>
              </a:tblGrid>
              <a:tr h="1189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rPr>
                        <a:t>就读专业学位符合社会需求的情况</a:t>
                      </a:r>
                      <a:endParaRPr kumimoji="0" lang="zh-CN" altLang="en-US" sz="1800" b="0"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rPr>
                        <a:t>如果再给一次机会还会选择本专业学位就读吗</a:t>
                      </a:r>
                      <a:endParaRPr kumimoji="0" lang="zh-CN" altLang="en-US" sz="1800" b="0"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Franklin Gothic Medium" pitchFamily="34" charset="0"/>
                          <a:ea typeface="微软雅黑" pitchFamily="34" charset="-122"/>
                          <a:sym typeface="Franklin Gothic Medium" pitchFamily="34" charset="0"/>
                        </a:rPr>
                        <a:t>即将就职的与所学专业学位相关</a:t>
                      </a:r>
                      <a:endParaRPr kumimoji="0" lang="zh-CN" altLang="en-US" sz="1800" b="0" i="0" u="none" strike="noStrike" cap="none" normalizeH="0" baseline="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smtClean="0">
                          <a:ln>
                            <a:noFill/>
                          </a:ln>
                          <a:solidFill>
                            <a:srgbClr val="000000"/>
                          </a:solidFill>
                          <a:effectLst/>
                          <a:latin typeface="Franklin Gothic Medium" pitchFamily="34" charset="0"/>
                          <a:ea typeface="微软雅黑" pitchFamily="34" charset="-122"/>
                          <a:sym typeface="Franklin Gothic Medium" pitchFamily="34" charset="0"/>
                        </a:rPr>
                        <a:t>对本校本专业学位的总体评价</a:t>
                      </a:r>
                      <a:endParaRPr kumimoji="0" lang="zh-CN" altLang="en-US" sz="1800" b="0" i="0" u="none" strike="noStrike" cap="none" normalizeH="0" baseline="0" smtClean="0">
                        <a:ln>
                          <a:noFill/>
                        </a:ln>
                        <a:solidFill>
                          <a:srgbClr val="000000"/>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rPr>
                        <a:t>0.421**</a:t>
                      </a:r>
                      <a:endParaRPr kumimoji="0" lang="en-US" altLang="zh-CN" sz="18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rPr>
                        <a:t>社会需求度</a:t>
                      </a:r>
                      <a:endParaRPr kumimoji="0" lang="zh-CN" altLang="en-US" sz="1800" b="0"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rPr>
                        <a:t>0.345**</a:t>
                      </a:r>
                      <a:endParaRPr kumimoji="0" lang="en-US" altLang="zh-CN" sz="18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rPr>
                        <a:t>本专业学位</a:t>
                      </a:r>
                      <a:endParaRPr kumimoji="0" lang="en-US" altLang="zh-CN" sz="1800" b="1"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rPr>
                        <a:t>存在认可度</a:t>
                      </a:r>
                      <a:endParaRPr kumimoji="0" lang="zh-CN" altLang="en-US" sz="1800" b="0"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0000"/>
                          </a:solidFill>
                          <a:effectLst/>
                          <a:latin typeface="Franklin Gothic Medium" pitchFamily="34" charset="0"/>
                          <a:ea typeface="微软雅黑" pitchFamily="34" charset="-122"/>
                          <a:sym typeface="Franklin Gothic Medium" pitchFamily="34" charset="0"/>
                        </a:rPr>
                        <a:t>0.144**</a:t>
                      </a:r>
                      <a:endParaRPr kumimoji="0" lang="zh-CN" altLang="en-US" sz="1800" b="0" i="0" u="none" strike="noStrike" cap="none" normalizeH="0" baseline="0" dirty="0" smtClean="0">
                        <a:ln>
                          <a:noFill/>
                        </a:ln>
                        <a:solidFill>
                          <a:srgbClr val="000000"/>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r>
            </a:tbl>
          </a:graphicData>
        </a:graphic>
      </p:graphicFrame>
      <p:sp>
        <p:nvSpPr>
          <p:cNvPr id="191509" name="TextBox 7"/>
          <p:cNvSpPr txBox="1">
            <a:spLocks noChangeArrowheads="1"/>
          </p:cNvSpPr>
          <p:nvPr/>
        </p:nvSpPr>
        <p:spPr bwMode="auto">
          <a:xfrm>
            <a:off x="2285984" y="1000112"/>
            <a:ext cx="4214842" cy="369332"/>
          </a:xfrm>
          <a:prstGeom prst="rect">
            <a:avLst/>
          </a:prstGeom>
          <a:noFill/>
          <a:ln w="9525">
            <a:noFill/>
            <a:miter lim="800000"/>
            <a:headEnd/>
            <a:tailEnd/>
          </a:ln>
        </p:spPr>
        <p:txBody>
          <a:bodyPr wrap="square">
            <a:spAutoFit/>
          </a:bodyPr>
          <a:lstStyle/>
          <a:p>
            <a:pPr algn="ctr"/>
            <a:r>
              <a:rPr lang="zh-CN" altLang="en-US" dirty="0" smtClean="0">
                <a:solidFill>
                  <a:srgbClr val="C00000"/>
                </a:solidFill>
              </a:rPr>
              <a:t>总体质量与分类质量评价之间的相关性</a:t>
            </a:r>
            <a:endParaRPr lang="zh-CN" altLang="en-US" dirty="0">
              <a:solidFill>
                <a:srgbClr val="C00000"/>
              </a:solidFill>
            </a:endParaRPr>
          </a:p>
        </p:txBody>
      </p:sp>
      <p:sp>
        <p:nvSpPr>
          <p:cNvPr id="191510" name="TextBox 11"/>
          <p:cNvSpPr txBox="1">
            <a:spLocks noChangeArrowheads="1"/>
          </p:cNvSpPr>
          <p:nvPr/>
        </p:nvSpPr>
        <p:spPr bwMode="auto">
          <a:xfrm>
            <a:off x="466725" y="3794125"/>
            <a:ext cx="7418388" cy="923330"/>
          </a:xfrm>
          <a:prstGeom prst="rect">
            <a:avLst/>
          </a:prstGeom>
          <a:noFill/>
          <a:ln w="9525">
            <a:noFill/>
            <a:miter lim="800000"/>
            <a:headEnd/>
            <a:tailEnd/>
          </a:ln>
        </p:spPr>
        <p:txBody>
          <a:bodyPr>
            <a:spAutoFit/>
          </a:bodyPr>
          <a:lstStyle/>
          <a:p>
            <a:r>
              <a:rPr lang="zh-CN" altLang="en-US" dirty="0"/>
              <a:t>**表示在</a:t>
            </a:r>
            <a:r>
              <a:rPr lang="en-US" altLang="zh-CN" dirty="0"/>
              <a:t>0.01</a:t>
            </a:r>
            <a:r>
              <a:rPr lang="zh-CN" altLang="en-US" dirty="0"/>
              <a:t>水平上显著</a:t>
            </a:r>
            <a:r>
              <a:rPr lang="zh-CN" altLang="en-US" dirty="0" smtClean="0"/>
              <a:t>相关，说明上述</a:t>
            </a:r>
            <a:r>
              <a:rPr lang="zh-CN" altLang="en-US" dirty="0"/>
              <a:t>三个相关性均是</a:t>
            </a:r>
            <a:r>
              <a:rPr lang="zh-CN" altLang="en-US" dirty="0">
                <a:solidFill>
                  <a:srgbClr val="C00000"/>
                </a:solidFill>
              </a:rPr>
              <a:t>显著</a:t>
            </a:r>
            <a:r>
              <a:rPr lang="zh-CN" altLang="en-US" dirty="0"/>
              <a:t>的</a:t>
            </a:r>
            <a:r>
              <a:rPr lang="zh-CN" altLang="en-US" dirty="0" smtClean="0"/>
              <a:t>。</a:t>
            </a:r>
            <a:endParaRPr lang="en-US" altLang="zh-CN" dirty="0" smtClean="0"/>
          </a:p>
          <a:p>
            <a:r>
              <a:rPr lang="zh-CN" altLang="en-US" dirty="0" smtClean="0"/>
              <a:t>总体</a:t>
            </a:r>
            <a:r>
              <a:rPr lang="zh-CN" altLang="en-US" dirty="0"/>
              <a:t>评价与专业符合社会需求的情况和专业认可度是</a:t>
            </a:r>
            <a:r>
              <a:rPr lang="zh-CN" altLang="en-US" dirty="0">
                <a:solidFill>
                  <a:srgbClr val="C00000"/>
                </a:solidFill>
              </a:rPr>
              <a:t>中度</a:t>
            </a:r>
            <a:r>
              <a:rPr lang="zh-CN" altLang="en-US" dirty="0" smtClean="0">
                <a:solidFill>
                  <a:srgbClr val="C00000"/>
                </a:solidFill>
              </a:rPr>
              <a:t>相关</a:t>
            </a:r>
            <a:r>
              <a:rPr lang="zh-CN" altLang="en-US" dirty="0" smtClean="0"/>
              <a:t>，</a:t>
            </a:r>
            <a:endParaRPr lang="en-US" altLang="zh-CN" dirty="0" smtClean="0"/>
          </a:p>
          <a:p>
            <a:r>
              <a:rPr lang="zh-CN" altLang="en-US" dirty="0" smtClean="0"/>
              <a:t>与</a:t>
            </a:r>
            <a:r>
              <a:rPr lang="zh-CN" altLang="en-US" dirty="0"/>
              <a:t>即将就职单位</a:t>
            </a:r>
            <a:r>
              <a:rPr lang="zh-CN" altLang="en-US" dirty="0" smtClean="0"/>
              <a:t>的</a:t>
            </a:r>
            <a:r>
              <a:rPr lang="zh-CN" altLang="en-US" dirty="0" smtClean="0">
                <a:solidFill>
                  <a:srgbClr val="FF0000"/>
                </a:solidFill>
              </a:rPr>
              <a:t>弱相关</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标题 1"/>
          <p:cNvSpPr>
            <a:spLocks noGrp="1"/>
          </p:cNvSpPr>
          <p:nvPr>
            <p:ph type="title" idx="4294967295"/>
          </p:nvPr>
        </p:nvSpPr>
        <p:spPr>
          <a:xfrm>
            <a:off x="0" y="214313"/>
            <a:ext cx="3554413" cy="647700"/>
          </a:xfrm>
        </p:spPr>
        <p:txBody>
          <a:bodyPr/>
          <a:lstStyle/>
          <a:p>
            <a:r>
              <a:rPr lang="zh-CN" altLang="zh-CN" sz="2000" b="1" smtClean="0">
                <a:solidFill>
                  <a:schemeClr val="bg1"/>
                </a:solidFill>
                <a:latin typeface="宋体" pitchFamily="2" charset="-122"/>
                <a:ea typeface="宋体" pitchFamily="2" charset="-122"/>
              </a:rPr>
              <a:t/>
            </a:r>
            <a:br>
              <a:rPr lang="zh-CN" altLang="zh-CN" sz="2000" b="1" smtClean="0">
                <a:solidFill>
                  <a:schemeClr val="bg1"/>
                </a:solidFill>
                <a:latin typeface="宋体" pitchFamily="2" charset="-122"/>
                <a:ea typeface="宋体" pitchFamily="2" charset="-122"/>
              </a:rPr>
            </a:br>
            <a:endParaRPr lang="zh-CN" altLang="zh-CN" sz="2000" b="1" smtClean="0">
              <a:solidFill>
                <a:schemeClr val="bg1"/>
              </a:solidFill>
              <a:latin typeface="宋体" pitchFamily="2" charset="-122"/>
              <a:ea typeface="宋体" pitchFamily="2" charset="-122"/>
            </a:endParaRPr>
          </a:p>
        </p:txBody>
      </p:sp>
      <p:sp>
        <p:nvSpPr>
          <p:cNvPr id="203779" name="TextBox 4"/>
          <p:cNvSpPr txBox="1">
            <a:spLocks noChangeArrowheads="1"/>
          </p:cNvSpPr>
          <p:nvPr/>
        </p:nvSpPr>
        <p:spPr bwMode="auto">
          <a:xfrm>
            <a:off x="0" y="214294"/>
            <a:ext cx="8966200" cy="677108"/>
          </a:xfrm>
          <a:prstGeom prst="rect">
            <a:avLst/>
          </a:prstGeom>
          <a:noFill/>
          <a:ln w="9525">
            <a:noFill/>
            <a:miter lim="800000"/>
            <a:headEnd/>
            <a:tailEnd/>
          </a:ln>
        </p:spPr>
        <p:txBody>
          <a:bodyPr wrap="square">
            <a:spAutoFit/>
          </a:bodyPr>
          <a:lstStyle/>
          <a:p>
            <a:r>
              <a:rPr lang="zh-CN" altLang="en-US" sz="2000" dirty="0" smtClean="0">
                <a:solidFill>
                  <a:srgbClr val="FFFFFF"/>
                </a:solidFill>
                <a:latin typeface="Franklin Gothic Medium" pitchFamily="34" charset="0"/>
                <a:ea typeface="微软雅黑" pitchFamily="34" charset="-122"/>
                <a:sym typeface="Franklin Gothic Medium" pitchFamily="34" charset="0"/>
              </a:rPr>
              <a:t>   七</a:t>
            </a:r>
            <a:r>
              <a:rPr lang="en-US" altLang="zh-CN" sz="2000" dirty="0" smtClean="0">
                <a:solidFill>
                  <a:srgbClr val="FFFFFF"/>
                </a:solidFill>
                <a:latin typeface="Franklin Gothic Medium" pitchFamily="34" charset="0"/>
                <a:ea typeface="微软雅黑" pitchFamily="34" charset="-122"/>
                <a:sym typeface="Franklin Gothic Medium" pitchFamily="34" charset="0"/>
              </a:rPr>
              <a:t>.</a:t>
            </a:r>
            <a:r>
              <a:rPr lang="zh-CN" altLang="en-US" sz="2000" dirty="0" smtClean="0">
                <a:solidFill>
                  <a:srgbClr val="FFFFFF"/>
                </a:solidFill>
                <a:latin typeface="Franklin Gothic Medium" pitchFamily="34" charset="0"/>
                <a:ea typeface="微软雅黑" pitchFamily="34" charset="-122"/>
              </a:rPr>
              <a:t>学生对就读专业学位的质量评价</a:t>
            </a:r>
            <a:endParaRPr lang="zh-CN" altLang="en-US" sz="2000" dirty="0" smtClean="0">
              <a:solidFill>
                <a:schemeClr val="bg1"/>
              </a:solidFill>
              <a:latin typeface="微软雅黑" pitchFamily="34" charset="-122"/>
              <a:ea typeface="微软雅黑" pitchFamily="34" charset="-122"/>
            </a:endParaRPr>
          </a:p>
          <a:p>
            <a:endParaRPr lang="zh-CN" altLang="en-US" dirty="0">
              <a:solidFill>
                <a:schemeClr val="bg1"/>
              </a:solidFill>
              <a:latin typeface="微软雅黑" pitchFamily="34" charset="-122"/>
              <a:ea typeface="微软雅黑" pitchFamily="34" charset="-122"/>
            </a:endParaRPr>
          </a:p>
        </p:txBody>
      </p:sp>
      <p:graphicFrame>
        <p:nvGraphicFramePr>
          <p:cNvPr id="68612" name="Group 4"/>
          <p:cNvGraphicFramePr>
            <a:graphicFrameLocks noGrp="1"/>
          </p:cNvGraphicFramePr>
          <p:nvPr/>
        </p:nvGraphicFramePr>
        <p:xfrm>
          <a:off x="1114425" y="1560513"/>
          <a:ext cx="6240463" cy="2103438"/>
        </p:xfrm>
        <a:graphic>
          <a:graphicData uri="http://schemas.openxmlformats.org/drawingml/2006/table">
            <a:tbl>
              <a:tblPr/>
              <a:tblGrid>
                <a:gridCol w="1363663"/>
                <a:gridCol w="1228725"/>
                <a:gridCol w="1209675"/>
                <a:gridCol w="1219200"/>
                <a:gridCol w="1219200"/>
              </a:tblGrid>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600" b="0"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FFFF"/>
                          </a:solidFill>
                          <a:effectLst/>
                          <a:latin typeface="Franklin Gothic Medium" pitchFamily="34" charset="0"/>
                          <a:ea typeface="微软雅黑" pitchFamily="34" charset="-122"/>
                          <a:sym typeface="Franklin Gothic Medium" pitchFamily="34" charset="0"/>
                        </a:rPr>
                        <a:t>对课程环节的满意度</a:t>
                      </a:r>
                      <a:endParaRPr kumimoji="0" lang="zh-CN" altLang="en-US" sz="1600" b="0" i="0" u="none" strike="noStrike" cap="none" normalizeH="0" baseline="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FFFF"/>
                          </a:solidFill>
                          <a:effectLst/>
                          <a:latin typeface="Franklin Gothic Medium" pitchFamily="34" charset="0"/>
                          <a:ea typeface="微软雅黑" pitchFamily="34" charset="-122"/>
                          <a:sym typeface="Franklin Gothic Medium" pitchFamily="34" charset="0"/>
                        </a:rPr>
                        <a:t>对实践环节的满意度</a:t>
                      </a:r>
                      <a:endParaRPr kumimoji="0" lang="zh-CN" altLang="en-US" sz="1600" b="0" i="0" u="none" strike="noStrike" cap="none" normalizeH="0" baseline="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FFFF"/>
                          </a:solidFill>
                          <a:effectLst/>
                          <a:latin typeface="Franklin Gothic Medium" pitchFamily="34" charset="0"/>
                          <a:ea typeface="微软雅黑" pitchFamily="34" charset="-122"/>
                          <a:sym typeface="Franklin Gothic Medium" pitchFamily="34" charset="0"/>
                        </a:rPr>
                        <a:t>对导师指导的满意度</a:t>
                      </a:r>
                      <a:endParaRPr kumimoji="0" lang="zh-CN" altLang="en-US" sz="1600" b="0" i="0" u="none" strike="noStrike" cap="none" normalizeH="0" baseline="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FFFF"/>
                          </a:solidFill>
                          <a:effectLst/>
                          <a:latin typeface="Franklin Gothic Medium" pitchFamily="34" charset="0"/>
                          <a:ea typeface="微软雅黑" pitchFamily="34" charset="-122"/>
                          <a:sym typeface="Franklin Gothic Medium" pitchFamily="34" charset="0"/>
                        </a:rPr>
                        <a:t>校外人员的参与度</a:t>
                      </a:r>
                      <a:endParaRPr kumimoji="0" lang="zh-CN" altLang="en-US" sz="1600" b="0" i="0" u="none" strike="noStrike" cap="none" normalizeH="0" baseline="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189038">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zh-CN" altLang="en-US" sz="1600" b="1" i="0" u="none" strike="noStrike" cap="none" normalizeH="0" baseline="0" smtClean="0">
                          <a:ln>
                            <a:noFill/>
                          </a:ln>
                          <a:solidFill>
                            <a:srgbClr val="000000"/>
                          </a:solidFill>
                          <a:effectLst/>
                          <a:latin typeface="Franklin Gothic Medium" pitchFamily="34" charset="0"/>
                          <a:ea typeface="微软雅黑" pitchFamily="34" charset="-122"/>
                          <a:sym typeface="Franklin Gothic Medium" pitchFamily="34" charset="0"/>
                        </a:rPr>
                        <a:t>对本校本专业学位的总体评价</a:t>
                      </a:r>
                      <a:endParaRPr kumimoji="0" lang="zh-CN" altLang="en-US" sz="1600" b="0" i="0" u="none" strike="noStrike" cap="none" normalizeH="0" baseline="0" smtClean="0">
                        <a:ln>
                          <a:noFill/>
                        </a:ln>
                        <a:solidFill>
                          <a:srgbClr val="000000"/>
                        </a:solidFill>
                        <a:effectLst/>
                        <a:latin typeface="Franklin Gothic Medium" pitchFamily="34" charset="0"/>
                        <a:ea typeface="微软雅黑" pitchFamily="34" charset="-122"/>
                        <a:sym typeface="Franklin Gothic Medium" pitchFamily="34" charset="0"/>
                      </a:endParaRPr>
                    </a:p>
                  </a:txBody>
                  <a:tcPr marT="45727" marB="45727"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rPr>
                        <a:t>0.607**</a:t>
                      </a:r>
                      <a:endParaRPr kumimoji="0" lang="zh-CN" altLang="en-US" sz="1600" b="0"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endParaRPr>
                    </a:p>
                  </a:txBody>
                  <a:tcPr marT="45727" marB="45727"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rPr>
                        <a:t>0.584**</a:t>
                      </a:r>
                      <a:endParaRPr kumimoji="0" lang="zh-CN" altLang="en-US" sz="1600" b="0"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endParaRPr>
                    </a:p>
                  </a:txBody>
                  <a:tcPr marT="45727" marB="45727"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rPr>
                        <a:t>0.523**</a:t>
                      </a:r>
                      <a:endParaRPr kumimoji="0" lang="zh-CN" altLang="en-US" sz="1600" b="0"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endParaRPr>
                    </a:p>
                  </a:txBody>
                  <a:tcPr marT="45727" marB="45727"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000000"/>
                          </a:solidFill>
                          <a:effectLst/>
                          <a:latin typeface="Franklin Gothic Medium" pitchFamily="34" charset="0"/>
                          <a:ea typeface="微软雅黑" pitchFamily="34" charset="-122"/>
                          <a:sym typeface="Franklin Gothic Medium" pitchFamily="34" charset="0"/>
                        </a:rPr>
                        <a:t>0.378**</a:t>
                      </a:r>
                      <a:endParaRPr kumimoji="0" lang="zh-CN" altLang="en-US" sz="1600" b="0" i="0" u="none" strike="noStrike" cap="none" normalizeH="0" baseline="0" smtClean="0">
                        <a:ln>
                          <a:noFill/>
                        </a:ln>
                        <a:solidFill>
                          <a:srgbClr val="000000"/>
                        </a:solidFill>
                        <a:effectLst/>
                        <a:latin typeface="Franklin Gothic Medium" pitchFamily="34" charset="0"/>
                        <a:ea typeface="微软雅黑" pitchFamily="34" charset="-122"/>
                        <a:sym typeface="Franklin Gothic Medium" pitchFamily="34" charset="0"/>
                      </a:endParaRPr>
                    </a:p>
                  </a:txBody>
                  <a:tcPr marT="45727" marB="45727"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r>
            </a:tbl>
          </a:graphicData>
        </a:graphic>
      </p:graphicFrame>
      <p:sp>
        <p:nvSpPr>
          <p:cNvPr id="203800" name="TextBox 7"/>
          <p:cNvSpPr txBox="1">
            <a:spLocks noChangeArrowheads="1"/>
          </p:cNvSpPr>
          <p:nvPr/>
        </p:nvSpPr>
        <p:spPr bwMode="auto">
          <a:xfrm>
            <a:off x="1285852" y="1000112"/>
            <a:ext cx="6143668" cy="400110"/>
          </a:xfrm>
          <a:prstGeom prst="rect">
            <a:avLst/>
          </a:prstGeom>
          <a:noFill/>
          <a:ln w="9525">
            <a:noFill/>
            <a:miter lim="800000"/>
            <a:headEnd/>
            <a:tailEnd/>
          </a:ln>
        </p:spPr>
        <p:txBody>
          <a:bodyPr wrap="square">
            <a:spAutoFit/>
          </a:bodyPr>
          <a:lstStyle/>
          <a:p>
            <a:pPr algn="ctr"/>
            <a:r>
              <a:rPr lang="zh-CN" altLang="en-US" sz="2000" dirty="0" smtClean="0">
                <a:solidFill>
                  <a:srgbClr val="C00000"/>
                </a:solidFill>
              </a:rPr>
              <a:t>总体评价与学习过程环境各维度相关性</a:t>
            </a:r>
            <a:endParaRPr lang="zh-CN" altLang="en-US" sz="2000" dirty="0">
              <a:solidFill>
                <a:srgbClr val="C00000"/>
              </a:solidFill>
            </a:endParaRPr>
          </a:p>
        </p:txBody>
      </p:sp>
      <p:sp>
        <p:nvSpPr>
          <p:cNvPr id="203801" name="TextBox 11"/>
          <p:cNvSpPr txBox="1">
            <a:spLocks noChangeArrowheads="1"/>
          </p:cNvSpPr>
          <p:nvPr/>
        </p:nvSpPr>
        <p:spPr bwMode="auto">
          <a:xfrm>
            <a:off x="393700" y="3911600"/>
            <a:ext cx="7678762" cy="646331"/>
          </a:xfrm>
          <a:prstGeom prst="rect">
            <a:avLst/>
          </a:prstGeom>
          <a:noFill/>
          <a:ln w="9525">
            <a:noFill/>
            <a:miter lim="800000"/>
            <a:headEnd/>
            <a:tailEnd/>
          </a:ln>
        </p:spPr>
        <p:txBody>
          <a:bodyPr wrap="square">
            <a:spAutoFit/>
          </a:bodyPr>
          <a:lstStyle/>
          <a:p>
            <a:r>
              <a:rPr lang="zh-CN" altLang="en-US" dirty="0">
                <a:latin typeface="+mj-ea"/>
                <a:ea typeface="+mj-ea"/>
              </a:rPr>
              <a:t>**表示在</a:t>
            </a:r>
            <a:r>
              <a:rPr lang="en-US" altLang="zh-CN" dirty="0">
                <a:latin typeface="+mj-ea"/>
                <a:ea typeface="+mj-ea"/>
              </a:rPr>
              <a:t>0.01</a:t>
            </a:r>
            <a:r>
              <a:rPr lang="zh-CN" altLang="en-US" dirty="0">
                <a:latin typeface="+mj-ea"/>
                <a:ea typeface="+mj-ea"/>
              </a:rPr>
              <a:t>水平上显著</a:t>
            </a:r>
            <a:r>
              <a:rPr lang="zh-CN" altLang="en-US" dirty="0" smtClean="0">
                <a:latin typeface="+mj-ea"/>
                <a:ea typeface="+mj-ea"/>
              </a:rPr>
              <a:t>相关，总体</a:t>
            </a:r>
            <a:r>
              <a:rPr lang="zh-CN" altLang="en-US" dirty="0">
                <a:latin typeface="+mj-ea"/>
                <a:ea typeface="+mj-ea"/>
              </a:rPr>
              <a:t>评价与四个维度的相关性显著</a:t>
            </a:r>
            <a:r>
              <a:rPr lang="zh-CN" altLang="en-US" dirty="0" smtClean="0">
                <a:latin typeface="+mj-ea"/>
                <a:ea typeface="+mj-ea"/>
              </a:rPr>
              <a:t>。</a:t>
            </a:r>
            <a:endParaRPr lang="en-US" altLang="zh-CN" dirty="0" smtClean="0">
              <a:latin typeface="+mj-ea"/>
              <a:ea typeface="+mj-ea"/>
            </a:endParaRPr>
          </a:p>
          <a:p>
            <a:r>
              <a:rPr lang="zh-CN" altLang="en-US" dirty="0" smtClean="0">
                <a:latin typeface="+mj-ea"/>
                <a:ea typeface="+mj-ea"/>
              </a:rPr>
              <a:t>其中</a:t>
            </a:r>
            <a:r>
              <a:rPr lang="zh-CN" altLang="en-US" dirty="0">
                <a:latin typeface="+mj-ea"/>
                <a:ea typeface="+mj-ea"/>
              </a:rPr>
              <a:t>，它与课程满意度和实践满意</a:t>
            </a:r>
            <a:r>
              <a:rPr lang="zh-CN" altLang="en-US" dirty="0" smtClean="0">
                <a:latin typeface="+mj-ea"/>
                <a:ea typeface="+mj-ea"/>
              </a:rPr>
              <a:t>度、导师</a:t>
            </a:r>
            <a:r>
              <a:rPr lang="zh-CN" altLang="en-US" dirty="0">
                <a:latin typeface="+mj-ea"/>
                <a:ea typeface="+mj-ea"/>
              </a:rPr>
              <a:t>指导满意度具有较强的</a:t>
            </a:r>
            <a:r>
              <a:rPr lang="zh-CN" altLang="en-US" dirty="0" smtClean="0">
                <a:latin typeface="+mj-ea"/>
                <a:ea typeface="+mj-ea"/>
              </a:rPr>
              <a:t>相关性。</a:t>
            </a:r>
            <a:endParaRPr lang="zh-CN" altLang="en-US" dirty="0">
              <a:latin typeface="+mj-ea"/>
              <a:ea typeface="+mj-e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标题 1"/>
          <p:cNvSpPr>
            <a:spLocks noGrp="1"/>
          </p:cNvSpPr>
          <p:nvPr>
            <p:ph type="title" idx="4294967295"/>
          </p:nvPr>
        </p:nvSpPr>
        <p:spPr>
          <a:xfrm>
            <a:off x="0" y="214313"/>
            <a:ext cx="3554413" cy="647700"/>
          </a:xfrm>
        </p:spPr>
        <p:txBody>
          <a:bodyPr/>
          <a:lstStyle/>
          <a:p>
            <a:r>
              <a:rPr lang="zh-CN" altLang="zh-CN" sz="2000" b="1" smtClean="0">
                <a:solidFill>
                  <a:schemeClr val="bg1"/>
                </a:solidFill>
                <a:latin typeface="宋体" pitchFamily="2" charset="-122"/>
                <a:ea typeface="宋体" pitchFamily="2" charset="-122"/>
              </a:rPr>
              <a:t/>
            </a:r>
            <a:br>
              <a:rPr lang="zh-CN" altLang="zh-CN" sz="2000" b="1" smtClean="0">
                <a:solidFill>
                  <a:schemeClr val="bg1"/>
                </a:solidFill>
                <a:latin typeface="宋体" pitchFamily="2" charset="-122"/>
                <a:ea typeface="宋体" pitchFamily="2" charset="-122"/>
              </a:rPr>
            </a:br>
            <a:endParaRPr lang="zh-CN" altLang="zh-CN" sz="2000" b="1" smtClean="0">
              <a:solidFill>
                <a:schemeClr val="bg1"/>
              </a:solidFill>
              <a:latin typeface="宋体" pitchFamily="2" charset="-122"/>
              <a:ea typeface="宋体" pitchFamily="2" charset="-122"/>
            </a:endParaRPr>
          </a:p>
        </p:txBody>
      </p:sp>
      <p:sp>
        <p:nvSpPr>
          <p:cNvPr id="209923" name="TextBox 4"/>
          <p:cNvSpPr txBox="1">
            <a:spLocks noChangeArrowheads="1"/>
          </p:cNvSpPr>
          <p:nvPr/>
        </p:nvSpPr>
        <p:spPr bwMode="auto">
          <a:xfrm>
            <a:off x="0" y="192279"/>
            <a:ext cx="8966200" cy="400110"/>
          </a:xfrm>
          <a:prstGeom prst="rect">
            <a:avLst/>
          </a:prstGeom>
          <a:noFill/>
          <a:ln w="9525">
            <a:noFill/>
            <a:miter lim="800000"/>
            <a:headEnd/>
            <a:tailEnd/>
          </a:ln>
        </p:spPr>
        <p:txBody>
          <a:bodyPr>
            <a:spAutoFit/>
          </a:bodyPr>
          <a:lstStyle/>
          <a:p>
            <a:r>
              <a:rPr lang="zh-CN" altLang="en-US" sz="2000" dirty="0" smtClean="0">
                <a:solidFill>
                  <a:srgbClr val="FFFFFF"/>
                </a:solidFill>
                <a:latin typeface="Franklin Gothic Medium" pitchFamily="34" charset="0"/>
                <a:ea typeface="微软雅黑" pitchFamily="34" charset="-122"/>
                <a:sym typeface="Franklin Gothic Medium" pitchFamily="34" charset="0"/>
              </a:rPr>
              <a:t>   七</a:t>
            </a:r>
            <a:r>
              <a:rPr lang="en-US" altLang="zh-CN" sz="2000" dirty="0" smtClean="0">
                <a:solidFill>
                  <a:srgbClr val="FFFFFF"/>
                </a:solidFill>
                <a:latin typeface="Franklin Gothic Medium" pitchFamily="34" charset="0"/>
                <a:ea typeface="微软雅黑" pitchFamily="34" charset="-122"/>
                <a:sym typeface="Franklin Gothic Medium" pitchFamily="34" charset="0"/>
              </a:rPr>
              <a:t>.</a:t>
            </a:r>
            <a:r>
              <a:rPr lang="zh-CN" altLang="en-US" sz="2000" dirty="0" smtClean="0">
                <a:solidFill>
                  <a:srgbClr val="FFFFFF"/>
                </a:solidFill>
                <a:latin typeface="Franklin Gothic Medium" pitchFamily="34" charset="0"/>
                <a:ea typeface="微软雅黑" pitchFamily="34" charset="-122"/>
              </a:rPr>
              <a:t>学生对就读专业学位的质量评价</a:t>
            </a:r>
            <a:endParaRPr lang="zh-CN" altLang="en-US" sz="2000" dirty="0" smtClean="0">
              <a:solidFill>
                <a:schemeClr val="bg1"/>
              </a:solidFill>
              <a:latin typeface="微软雅黑" pitchFamily="34" charset="-122"/>
              <a:ea typeface="微软雅黑" pitchFamily="34" charset="-122"/>
            </a:endParaRPr>
          </a:p>
        </p:txBody>
      </p:sp>
      <p:sp>
        <p:nvSpPr>
          <p:cNvPr id="209935" name="TextBox 7"/>
          <p:cNvSpPr txBox="1">
            <a:spLocks noChangeArrowheads="1"/>
          </p:cNvSpPr>
          <p:nvPr/>
        </p:nvSpPr>
        <p:spPr bwMode="auto">
          <a:xfrm>
            <a:off x="2143108" y="785798"/>
            <a:ext cx="4870474" cy="738664"/>
          </a:xfrm>
          <a:prstGeom prst="rect">
            <a:avLst/>
          </a:prstGeom>
          <a:noFill/>
          <a:ln w="9525">
            <a:noFill/>
            <a:miter lim="800000"/>
            <a:headEnd/>
            <a:tailEnd/>
          </a:ln>
        </p:spPr>
        <p:txBody>
          <a:bodyPr wrap="square">
            <a:spAutoFit/>
          </a:bodyPr>
          <a:lstStyle/>
          <a:p>
            <a:pPr algn="ctr"/>
            <a:r>
              <a:rPr lang="zh-CN" altLang="en-US" sz="2000" dirty="0" smtClean="0">
                <a:solidFill>
                  <a:srgbClr val="C00000"/>
                </a:solidFill>
              </a:rPr>
              <a:t>总体评价与培养目标达成各</a:t>
            </a:r>
            <a:r>
              <a:rPr lang="zh-CN" altLang="en-US" sz="2000" smtClean="0">
                <a:solidFill>
                  <a:srgbClr val="C00000"/>
                </a:solidFill>
              </a:rPr>
              <a:t>维度相关性</a:t>
            </a:r>
          </a:p>
          <a:p>
            <a:pPr algn="ctr"/>
            <a:endParaRPr lang="zh-CN" altLang="en-US" sz="2200" dirty="0">
              <a:solidFill>
                <a:srgbClr val="FF0000"/>
              </a:solidFill>
            </a:endParaRPr>
          </a:p>
        </p:txBody>
      </p:sp>
      <p:sp>
        <p:nvSpPr>
          <p:cNvPr id="209936" name="TextBox 11"/>
          <p:cNvSpPr txBox="1">
            <a:spLocks noChangeArrowheads="1"/>
          </p:cNvSpPr>
          <p:nvPr/>
        </p:nvSpPr>
        <p:spPr bwMode="auto">
          <a:xfrm>
            <a:off x="1214414" y="4643450"/>
            <a:ext cx="7418388" cy="707886"/>
          </a:xfrm>
          <a:prstGeom prst="rect">
            <a:avLst/>
          </a:prstGeom>
          <a:noFill/>
          <a:ln w="9525">
            <a:noFill/>
            <a:miter lim="800000"/>
            <a:headEnd/>
            <a:tailEnd/>
          </a:ln>
        </p:spPr>
        <p:txBody>
          <a:bodyPr>
            <a:spAutoFit/>
          </a:bodyPr>
          <a:lstStyle/>
          <a:p>
            <a:r>
              <a:rPr lang="zh-CN" altLang="en-US" sz="2000" dirty="0"/>
              <a:t>总体评价与能力</a:t>
            </a:r>
            <a:r>
              <a:rPr lang="zh-CN" altLang="en-US" sz="2000" dirty="0" smtClean="0"/>
              <a:t>提升、社会需求程度、专业认可度均显著</a:t>
            </a:r>
            <a:r>
              <a:rPr lang="zh-CN" altLang="en-US" sz="2000" dirty="0"/>
              <a:t>相关</a:t>
            </a:r>
            <a:r>
              <a:rPr lang="zh-CN" altLang="en-US" sz="2000" dirty="0" smtClean="0"/>
              <a:t>，且均具有</a:t>
            </a:r>
            <a:r>
              <a:rPr lang="zh-CN" altLang="en-US" sz="2000" dirty="0"/>
              <a:t>中度相关性。</a:t>
            </a:r>
          </a:p>
        </p:txBody>
      </p:sp>
      <p:graphicFrame>
        <p:nvGraphicFramePr>
          <p:cNvPr id="7" name="表格 6"/>
          <p:cNvGraphicFramePr>
            <a:graphicFrameLocks noGrp="1"/>
          </p:cNvGraphicFramePr>
          <p:nvPr/>
        </p:nvGraphicFramePr>
        <p:xfrm>
          <a:off x="2214546" y="1571616"/>
          <a:ext cx="4429156" cy="2856095"/>
        </p:xfrm>
        <a:graphic>
          <a:graphicData uri="http://schemas.openxmlformats.org/drawingml/2006/table">
            <a:tbl>
              <a:tblPr/>
              <a:tblGrid>
                <a:gridCol w="1107289"/>
                <a:gridCol w="1107289"/>
                <a:gridCol w="1107289"/>
                <a:gridCol w="1107289"/>
              </a:tblGrid>
              <a:tr h="139304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rPr>
                        <a:t>就读专业学位符合社会需求的情况</a:t>
                      </a:r>
                      <a:endParaRPr kumimoji="0" lang="zh-CN" altLang="en-US" sz="1800" b="0"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rPr>
                        <a:t>如果再给一次机会还会选择本专业学位就读吗</a:t>
                      </a:r>
                      <a:endParaRPr kumimoji="0" lang="zh-CN" altLang="en-US" sz="1800" b="0"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rPr>
                        <a:t>能力提升的作用</a:t>
                      </a:r>
                      <a:endParaRPr kumimoji="0" lang="zh-CN" altLang="en-US" sz="1800" b="0" i="0" u="none" strike="noStrike" cap="none" normalizeH="0" baseline="0" dirty="0" smtClean="0">
                        <a:ln>
                          <a:noFill/>
                        </a:ln>
                        <a:solidFill>
                          <a:srgbClr val="FFFFFF"/>
                        </a:solidFill>
                        <a:effectLst/>
                        <a:latin typeface="Franklin Gothic Medium" pitchFamily="34" charset="0"/>
                        <a:ea typeface="微软雅黑" pitchFamily="34" charset="-122"/>
                        <a:sym typeface="Franklin Gothic Medium" pitchFamily="34" charset="0"/>
                      </a:endParaRPr>
                    </a:p>
                  </a:txBody>
                  <a:tcPr marT="45706" marB="45706"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3930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0000"/>
                          </a:solidFill>
                          <a:effectLst/>
                          <a:latin typeface="Franklin Gothic Medium" pitchFamily="34" charset="0"/>
                          <a:ea typeface="微软雅黑" pitchFamily="34" charset="-122"/>
                          <a:sym typeface="Franklin Gothic Medium" pitchFamily="34" charset="0"/>
                        </a:rPr>
                        <a:t>对本校本专业学位的总体评价</a:t>
                      </a:r>
                      <a:endParaRPr kumimoji="0" lang="zh-CN" altLang="en-US" sz="1800" b="0" i="0" u="none" strike="noStrike" cap="none" normalizeH="0" baseline="0" dirty="0" smtClean="0">
                        <a:ln>
                          <a:noFill/>
                        </a:ln>
                        <a:solidFill>
                          <a:srgbClr val="000000"/>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rPr>
                        <a:t>0.421**</a:t>
                      </a:r>
                      <a:endParaRPr kumimoji="0" lang="en-US" altLang="zh-CN" sz="18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rPr>
                        <a:t>所设置的专业学位满足社会需求度认知</a:t>
                      </a:r>
                      <a:endParaRPr kumimoji="0" lang="zh-CN" altLang="en-US" sz="1400" b="0"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rPr>
                        <a:t>0.345**</a:t>
                      </a:r>
                      <a:endParaRPr kumimoji="0" lang="en-US" altLang="zh-CN" sz="18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rPr>
                        <a:t>对所学</a:t>
                      </a:r>
                      <a:endParaRPr kumimoji="0" lang="en-US" altLang="zh-CN" sz="1400" b="1"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rPr>
                        <a:t>专业学位</a:t>
                      </a:r>
                      <a:endParaRPr kumimoji="0" lang="en-US" altLang="zh-CN" sz="1400" b="1"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rPr>
                        <a:t>认可和忠诚程度</a:t>
                      </a:r>
                      <a:endParaRPr kumimoji="0" lang="zh-CN" altLang="en-US" sz="1400" b="0" i="0" u="none" strike="noStrike" cap="none" normalizeH="0" baseline="0" dirty="0" smtClean="0">
                        <a:ln>
                          <a:noFill/>
                        </a:ln>
                        <a:solidFill>
                          <a:schemeClr val="accent1">
                            <a:lumMod val="60000"/>
                            <a:lumOff val="40000"/>
                          </a:schemeClr>
                        </a:solidFill>
                        <a:effectLst/>
                        <a:latin typeface="Franklin Gothic Medium" pitchFamily="34" charset="0"/>
                        <a:ea typeface="微软雅黑" pitchFamily="34" charset="-122"/>
                        <a:sym typeface="Franklin Gothic Medium"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rPr>
                        <a:t>0.457**</a:t>
                      </a:r>
                      <a:endParaRPr kumimoji="0" lang="zh-CN" altLang="en-US" sz="1800" b="0" i="0" u="none" strike="noStrike" cap="none" normalizeH="0" baseline="0" dirty="0" smtClean="0">
                        <a:ln>
                          <a:noFill/>
                        </a:ln>
                        <a:solidFill>
                          <a:srgbClr val="C00000"/>
                        </a:solidFill>
                        <a:effectLst/>
                        <a:latin typeface="Franklin Gothic Medium" pitchFamily="34" charset="0"/>
                        <a:ea typeface="微软雅黑" pitchFamily="34" charset="-122"/>
                        <a:sym typeface="Franklin Gothic Medium" pitchFamily="34" charset="0"/>
                      </a:endParaRPr>
                    </a:p>
                  </a:txBody>
                  <a:tcPr marT="45706" marB="45706"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DB"/>
                    </a:solid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0650"/>
            <a:ext cx="4233863" cy="647700"/>
          </a:xfrm>
        </p:spPr>
        <p:txBody>
          <a:bodyPr/>
          <a:lstStyle/>
          <a:p>
            <a:pPr lvl="0" algn="l"/>
            <a:r>
              <a:rPr lang="zh-CN" altLang="en-US" sz="2000" b="1" dirty="0" smtClean="0">
                <a:solidFill>
                  <a:srgbClr val="FFFFFF"/>
                </a:solidFill>
                <a:latin typeface="Times New Roman" pitchFamily="18" charset="0"/>
                <a:cs typeface="Times New Roman" pitchFamily="18" charset="0"/>
                <a:sym typeface="Times New Roman" pitchFamily="18" charset="0"/>
              </a:rPr>
              <a:t>   八、结论与建议</a:t>
            </a:r>
            <a:r>
              <a:rPr lang="en-US" altLang="zh-CN" sz="2000" b="1" dirty="0" smtClean="0">
                <a:solidFill>
                  <a:srgbClr val="FFFFFF"/>
                </a:solidFill>
                <a:latin typeface="Times New Roman" pitchFamily="18" charset="0"/>
                <a:cs typeface="Times New Roman" pitchFamily="18" charset="0"/>
                <a:sym typeface="Times New Roman" pitchFamily="18" charset="0"/>
              </a:rPr>
              <a:t>-</a:t>
            </a:r>
            <a:r>
              <a:rPr lang="zh-CN" altLang="en-US" sz="2000" b="1" dirty="0" smtClean="0">
                <a:solidFill>
                  <a:srgbClr val="FFFFFF"/>
                </a:solidFill>
                <a:latin typeface="Times New Roman" pitchFamily="18" charset="0"/>
                <a:cs typeface="Times New Roman" pitchFamily="18" charset="0"/>
                <a:sym typeface="Times New Roman" pitchFamily="18" charset="0"/>
              </a:rPr>
              <a:t>结论</a:t>
            </a:r>
            <a:endParaRPr lang="zh-CN" altLang="en-US" sz="2000" b="1" dirty="0" smtClean="0">
              <a:solidFill>
                <a:srgbClr val="000000"/>
              </a:solidFill>
            </a:endParaRPr>
          </a:p>
        </p:txBody>
      </p:sp>
      <p:sp>
        <p:nvSpPr>
          <p:cNvPr id="236547" name="矩形 3"/>
          <p:cNvSpPr>
            <a:spLocks noChangeArrowheads="1"/>
          </p:cNvSpPr>
          <p:nvPr/>
        </p:nvSpPr>
        <p:spPr bwMode="auto">
          <a:xfrm>
            <a:off x="714348" y="1214426"/>
            <a:ext cx="7533715" cy="1092607"/>
          </a:xfrm>
          <a:prstGeom prst="rect">
            <a:avLst/>
          </a:prstGeom>
          <a:noFill/>
          <a:ln w="9525">
            <a:noFill/>
            <a:miter lim="800000"/>
            <a:headEnd/>
            <a:tailEnd/>
          </a:ln>
        </p:spPr>
        <p:txBody>
          <a:bodyPr wrap="square">
            <a:spAutoFit/>
          </a:bodyPr>
          <a:lstStyle/>
          <a:p>
            <a:pPr>
              <a:lnSpc>
                <a:spcPts val="2600"/>
              </a:lnSpc>
            </a:pPr>
            <a:r>
              <a:rPr lang="en-US" altLang="zh-CN" sz="2000" dirty="0">
                <a:latin typeface="+mn-ea"/>
                <a:ea typeface="+mn-ea"/>
              </a:rPr>
              <a:t>      </a:t>
            </a:r>
            <a:r>
              <a:rPr lang="en-US" altLang="zh-CN" sz="2000" dirty="0" smtClean="0">
                <a:latin typeface="+mn-ea"/>
                <a:ea typeface="+mn-ea"/>
              </a:rPr>
              <a:t>1.</a:t>
            </a:r>
            <a:r>
              <a:rPr lang="zh-CN" altLang="en-US" sz="2000" dirty="0" smtClean="0">
                <a:latin typeface="+mn-ea"/>
                <a:ea typeface="+mn-ea"/>
              </a:rPr>
              <a:t>全日制专业学位研究生教育质量得到学生普遍认可，</a:t>
            </a:r>
            <a:endParaRPr lang="en-US" altLang="zh-CN" sz="2000" dirty="0" smtClean="0">
              <a:latin typeface="+mn-ea"/>
              <a:ea typeface="+mn-ea"/>
            </a:endParaRPr>
          </a:p>
          <a:p>
            <a:pPr>
              <a:lnSpc>
                <a:spcPts val="2600"/>
              </a:lnSpc>
            </a:pPr>
            <a:r>
              <a:rPr lang="en-US" altLang="zh-CN" sz="2000" dirty="0" smtClean="0">
                <a:latin typeface="+mn-ea"/>
                <a:ea typeface="+mn-ea"/>
              </a:rPr>
              <a:t>         </a:t>
            </a:r>
            <a:r>
              <a:rPr lang="zh-CN" altLang="en-US" sz="2000" dirty="0" smtClean="0">
                <a:latin typeface="+mn-ea"/>
                <a:ea typeface="+mn-ea"/>
              </a:rPr>
              <a:t>六成以上毕业生认为质量比较高。</a:t>
            </a:r>
            <a:endParaRPr lang="en-US" altLang="zh-CN" sz="2000" dirty="0" smtClean="0">
              <a:solidFill>
                <a:srgbClr val="FF0000"/>
              </a:solidFill>
              <a:latin typeface="+mn-ea"/>
              <a:ea typeface="+mn-ea"/>
            </a:endParaRPr>
          </a:p>
          <a:p>
            <a:pPr>
              <a:lnSpc>
                <a:spcPts val="2600"/>
              </a:lnSpc>
            </a:pPr>
            <a:r>
              <a:rPr lang="zh-CN" altLang="en-US" sz="2000" dirty="0" smtClean="0">
                <a:latin typeface="+mn-ea"/>
                <a:ea typeface="+mn-ea"/>
              </a:rPr>
              <a:t>        就业状况说明社会对于人才需求大，专业学位发展空间很大。</a:t>
            </a:r>
            <a:endParaRPr lang="en-US" altLang="zh-CN" sz="2000" dirty="0" smtClean="0">
              <a:latin typeface="+mn-ea"/>
              <a:ea typeface="+mn-ea"/>
            </a:endParaRPr>
          </a:p>
        </p:txBody>
      </p:sp>
      <p:sp>
        <p:nvSpPr>
          <p:cNvPr id="4" name="矩形 3"/>
          <p:cNvSpPr>
            <a:spLocks noChangeArrowheads="1"/>
          </p:cNvSpPr>
          <p:nvPr/>
        </p:nvSpPr>
        <p:spPr bwMode="auto">
          <a:xfrm>
            <a:off x="571472" y="2571748"/>
            <a:ext cx="7533715" cy="759182"/>
          </a:xfrm>
          <a:prstGeom prst="rect">
            <a:avLst/>
          </a:prstGeom>
          <a:noFill/>
          <a:ln w="9525">
            <a:noFill/>
            <a:miter lim="800000"/>
            <a:headEnd/>
            <a:tailEnd/>
          </a:ln>
        </p:spPr>
        <p:txBody>
          <a:bodyPr wrap="square">
            <a:spAutoFit/>
          </a:bodyPr>
          <a:lstStyle/>
          <a:p>
            <a:pPr>
              <a:lnSpc>
                <a:spcPts val="2600"/>
              </a:lnSpc>
            </a:pPr>
            <a:r>
              <a:rPr lang="zh-CN" altLang="en-US" sz="2000" dirty="0" smtClean="0">
                <a:latin typeface="+mn-ea"/>
                <a:ea typeface="+mn-ea"/>
              </a:rPr>
              <a:t>        全日制专业学位研究生教育持“谨慎而乐观”的态度</a:t>
            </a:r>
            <a:endParaRPr lang="en-US" altLang="zh-CN" sz="2000" dirty="0" smtClean="0">
              <a:latin typeface="+mn-ea"/>
              <a:ea typeface="+mn-ea"/>
            </a:endParaRPr>
          </a:p>
          <a:p>
            <a:pPr>
              <a:lnSpc>
                <a:spcPts val="2600"/>
              </a:lnSpc>
            </a:pPr>
            <a:r>
              <a:rPr lang="zh-CN" altLang="en-US" sz="2000" dirty="0" smtClean="0">
                <a:latin typeface="+mn-ea"/>
                <a:ea typeface="+mn-ea"/>
              </a:rPr>
              <a:t>        鼓励我们有信心继续前行</a:t>
            </a:r>
            <a:endParaRPr lang="en-US" altLang="zh-CN" sz="2000" dirty="0" smtClean="0">
              <a:latin typeface="+mn-ea"/>
              <a:ea typeface="+mn-e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0650"/>
            <a:ext cx="4233863" cy="647700"/>
          </a:xfrm>
        </p:spPr>
        <p:txBody>
          <a:bodyPr/>
          <a:lstStyle/>
          <a:p>
            <a:pPr lvl="0" algn="l"/>
            <a:r>
              <a:rPr lang="zh-CN" altLang="en-US" sz="2000" b="1" dirty="0" smtClean="0">
                <a:solidFill>
                  <a:srgbClr val="FFFFFF"/>
                </a:solidFill>
                <a:latin typeface="Times New Roman" pitchFamily="18" charset="0"/>
                <a:cs typeface="Times New Roman" pitchFamily="18" charset="0"/>
                <a:sym typeface="Times New Roman" pitchFamily="18" charset="0"/>
              </a:rPr>
              <a:t>   八、结论与建议</a:t>
            </a:r>
            <a:r>
              <a:rPr lang="en-US" altLang="zh-CN" sz="2000" b="1" dirty="0" smtClean="0">
                <a:solidFill>
                  <a:srgbClr val="FFFFFF"/>
                </a:solidFill>
                <a:latin typeface="Times New Roman" pitchFamily="18" charset="0"/>
                <a:cs typeface="Times New Roman" pitchFamily="18" charset="0"/>
                <a:sym typeface="Times New Roman" pitchFamily="18" charset="0"/>
              </a:rPr>
              <a:t>-</a:t>
            </a:r>
            <a:r>
              <a:rPr lang="zh-CN" altLang="en-US" sz="2000" b="1" dirty="0" smtClean="0">
                <a:solidFill>
                  <a:srgbClr val="FFFFFF"/>
                </a:solidFill>
                <a:latin typeface="Times New Roman" pitchFamily="18" charset="0"/>
                <a:cs typeface="Times New Roman" pitchFamily="18" charset="0"/>
                <a:sym typeface="Times New Roman" pitchFamily="18" charset="0"/>
              </a:rPr>
              <a:t>结论</a:t>
            </a:r>
            <a:endParaRPr lang="zh-CN" altLang="en-US" sz="2000" b="1" dirty="0" smtClean="0">
              <a:solidFill>
                <a:srgbClr val="000000"/>
              </a:solidFill>
            </a:endParaRPr>
          </a:p>
        </p:txBody>
      </p:sp>
      <p:sp>
        <p:nvSpPr>
          <p:cNvPr id="236547" name="矩形 3"/>
          <p:cNvSpPr>
            <a:spLocks noChangeArrowheads="1"/>
          </p:cNvSpPr>
          <p:nvPr/>
        </p:nvSpPr>
        <p:spPr bwMode="auto">
          <a:xfrm>
            <a:off x="754251" y="912609"/>
            <a:ext cx="7143800" cy="3123932"/>
          </a:xfrm>
          <a:prstGeom prst="rect">
            <a:avLst/>
          </a:prstGeom>
          <a:noFill/>
          <a:ln w="9525">
            <a:noFill/>
            <a:miter lim="800000"/>
            <a:headEnd/>
            <a:tailEnd/>
          </a:ln>
        </p:spPr>
        <p:txBody>
          <a:bodyPr wrap="square">
            <a:spAutoFit/>
          </a:bodyPr>
          <a:lstStyle/>
          <a:p>
            <a:pPr>
              <a:lnSpc>
                <a:spcPct val="150000"/>
              </a:lnSpc>
            </a:pPr>
            <a:r>
              <a:rPr lang="en-US" altLang="zh-CN" sz="2000" dirty="0">
                <a:latin typeface="+mn-ea"/>
                <a:ea typeface="+mn-ea"/>
              </a:rPr>
              <a:t>   </a:t>
            </a:r>
            <a:r>
              <a:rPr lang="en-US" altLang="zh-CN" sz="2000" dirty="0" smtClean="0">
                <a:latin typeface="+mn-ea"/>
                <a:ea typeface="+mn-ea"/>
              </a:rPr>
              <a:t>2.</a:t>
            </a:r>
            <a:r>
              <a:rPr lang="zh-CN" altLang="en-US" sz="2000" dirty="0" smtClean="0">
                <a:solidFill>
                  <a:srgbClr val="FF0000"/>
                </a:solidFill>
                <a:latin typeface="+mn-ea"/>
                <a:ea typeface="+mn-ea"/>
              </a:rPr>
              <a:t>学生对于质量评价基于多种因素共同作用的结果</a:t>
            </a:r>
            <a:endParaRPr lang="en-US" altLang="zh-CN" sz="2000" dirty="0" smtClean="0">
              <a:solidFill>
                <a:srgbClr val="FF0000"/>
              </a:solidFill>
              <a:latin typeface="+mn-ea"/>
              <a:ea typeface="+mn-ea"/>
            </a:endParaRPr>
          </a:p>
          <a:p>
            <a:pPr>
              <a:lnSpc>
                <a:spcPct val="150000"/>
              </a:lnSpc>
            </a:pPr>
            <a:r>
              <a:rPr lang="zh-CN" altLang="en-US" sz="1600" dirty="0" smtClean="0">
                <a:latin typeface="+mn-ea"/>
                <a:ea typeface="+mn-ea"/>
              </a:rPr>
              <a:t>        三项分类质量均与整体质量仅呈现</a:t>
            </a:r>
            <a:r>
              <a:rPr lang="zh-CN" altLang="en-US" sz="1600" dirty="0" smtClean="0">
                <a:solidFill>
                  <a:srgbClr val="FF0000"/>
                </a:solidFill>
                <a:latin typeface="+mn-ea"/>
                <a:ea typeface="+mn-ea"/>
              </a:rPr>
              <a:t>中度</a:t>
            </a:r>
            <a:r>
              <a:rPr lang="zh-CN" altLang="en-US" sz="1600" dirty="0" smtClean="0">
                <a:latin typeface="+mn-ea"/>
                <a:ea typeface="+mn-ea"/>
              </a:rPr>
              <a:t>相关关系，说明每个分类质量对</a:t>
            </a:r>
            <a:endParaRPr lang="en-US" altLang="zh-CN" sz="1600" dirty="0" smtClean="0">
              <a:latin typeface="+mn-ea"/>
              <a:ea typeface="+mn-ea"/>
            </a:endParaRPr>
          </a:p>
          <a:p>
            <a:pPr>
              <a:lnSpc>
                <a:spcPct val="150000"/>
              </a:lnSpc>
            </a:pPr>
            <a:r>
              <a:rPr lang="zh-CN" altLang="en-US" sz="1600" dirty="0" smtClean="0">
                <a:latin typeface="+mn-ea"/>
                <a:ea typeface="+mn-ea"/>
              </a:rPr>
              <a:t>        于总体质量有一定的支撑作用。</a:t>
            </a:r>
            <a:endParaRPr lang="en-US" altLang="zh-CN" sz="1600" dirty="0" smtClean="0">
              <a:latin typeface="+mn-ea"/>
              <a:ea typeface="+mn-ea"/>
            </a:endParaRPr>
          </a:p>
          <a:p>
            <a:pPr>
              <a:lnSpc>
                <a:spcPct val="150000"/>
              </a:lnSpc>
            </a:pPr>
            <a:r>
              <a:rPr lang="zh-CN" altLang="en-US" sz="2000" dirty="0" smtClean="0">
                <a:solidFill>
                  <a:srgbClr val="FF0000"/>
                </a:solidFill>
                <a:latin typeface="+mn-ea"/>
                <a:ea typeface="+mn-ea"/>
              </a:rPr>
              <a:t>      </a:t>
            </a:r>
            <a:r>
              <a:rPr lang="zh-CN" altLang="en-US" sz="1600" dirty="0" smtClean="0">
                <a:solidFill>
                  <a:srgbClr val="FF0000"/>
                </a:solidFill>
                <a:latin typeface="+mn-ea"/>
                <a:ea typeface="+mn-ea"/>
              </a:rPr>
              <a:t>学校内部过程和目标达成质量与</a:t>
            </a:r>
            <a:r>
              <a:rPr lang="zh-CN" altLang="en-US" sz="1600" dirty="0" smtClean="0">
                <a:latin typeface="+mn-ea"/>
              </a:rPr>
              <a:t>整体质量亦呈现</a:t>
            </a:r>
            <a:r>
              <a:rPr lang="zh-CN" altLang="en-US" sz="1600" dirty="0" smtClean="0">
                <a:solidFill>
                  <a:srgbClr val="FF0000"/>
                </a:solidFill>
                <a:latin typeface="+mn-ea"/>
              </a:rPr>
              <a:t>中度</a:t>
            </a:r>
            <a:r>
              <a:rPr lang="zh-CN" altLang="en-US" sz="1600" dirty="0" smtClean="0">
                <a:latin typeface="+mn-ea"/>
              </a:rPr>
              <a:t>相关关系，且略强。</a:t>
            </a:r>
            <a:endParaRPr lang="en-US" altLang="zh-CN" sz="1600" dirty="0" smtClean="0">
              <a:latin typeface="+mn-ea"/>
            </a:endParaRPr>
          </a:p>
          <a:p>
            <a:pPr>
              <a:lnSpc>
                <a:spcPct val="150000"/>
              </a:lnSpc>
            </a:pPr>
            <a:r>
              <a:rPr lang="en-US" altLang="zh-CN" sz="1600" dirty="0" smtClean="0">
                <a:latin typeface="+mn-ea"/>
                <a:ea typeface="+mn-ea"/>
              </a:rPr>
              <a:t>        </a:t>
            </a:r>
            <a:r>
              <a:rPr lang="zh-CN" altLang="en-US" sz="1600" dirty="0" smtClean="0">
                <a:latin typeface="+mn-ea"/>
                <a:ea typeface="+mn-ea"/>
              </a:rPr>
              <a:t>学校内外多种因素混合作用，以及未知因素的影响。</a:t>
            </a:r>
            <a:endParaRPr lang="en-US" altLang="zh-CN" sz="1600" dirty="0" smtClean="0">
              <a:latin typeface="+mn-ea"/>
              <a:ea typeface="+mn-ea"/>
            </a:endParaRPr>
          </a:p>
          <a:p>
            <a:pPr>
              <a:lnSpc>
                <a:spcPts val="2600"/>
              </a:lnSpc>
            </a:pPr>
            <a:endParaRPr lang="en-US" altLang="zh-CN" sz="2000" dirty="0" smtClean="0">
              <a:latin typeface="+mn-ea"/>
              <a:ea typeface="+mn-ea"/>
            </a:endParaRPr>
          </a:p>
          <a:p>
            <a:pPr>
              <a:lnSpc>
                <a:spcPts val="2600"/>
              </a:lnSpc>
            </a:pPr>
            <a:endParaRPr lang="en-US" altLang="zh-CN" sz="2000" dirty="0" smtClean="0">
              <a:latin typeface="+mn-ea"/>
              <a:ea typeface="+mn-ea"/>
            </a:endParaRPr>
          </a:p>
          <a:p>
            <a:pPr>
              <a:lnSpc>
                <a:spcPts val="2600"/>
              </a:lnSpc>
            </a:pPr>
            <a:endParaRPr lang="en-US" altLang="zh-CN" sz="2000" dirty="0" smtClean="0">
              <a:latin typeface="+mn-ea"/>
              <a:ea typeface="+mn-e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mj-ea"/>
                <a:cs typeface="Times New Roman" pitchFamily="18" charset="0"/>
              </a:rPr>
              <a:t> 八</a:t>
            </a:r>
            <a:r>
              <a:rPr lang="en-US" altLang="zh-CN" sz="2000" b="1" dirty="0" smtClean="0">
                <a:solidFill>
                  <a:schemeClr val="bg1"/>
                </a:solidFill>
                <a:latin typeface="+mj-ea"/>
                <a:cs typeface="Times New Roman" pitchFamily="18" charset="0"/>
              </a:rPr>
              <a:t>.</a:t>
            </a:r>
            <a:r>
              <a:rPr lang="zh-CN" altLang="en-US" sz="2000" b="1" dirty="0" smtClean="0">
                <a:solidFill>
                  <a:schemeClr val="bg1"/>
                </a:solidFill>
                <a:latin typeface="+mj-ea"/>
              </a:rPr>
              <a:t>结论与建议</a:t>
            </a:r>
            <a:r>
              <a:rPr lang="en-US" altLang="zh-CN" sz="2000" b="1" dirty="0" smtClean="0">
                <a:solidFill>
                  <a:schemeClr val="bg1"/>
                </a:solidFill>
                <a:latin typeface="+mj-ea"/>
              </a:rPr>
              <a:t>——</a:t>
            </a:r>
            <a:r>
              <a:rPr lang="zh-CN" altLang="en-US" sz="2000" b="1" dirty="0" smtClean="0">
                <a:solidFill>
                  <a:schemeClr val="bg1"/>
                </a:solidFill>
                <a:latin typeface="+mj-ea"/>
              </a:rPr>
              <a:t>结论</a:t>
            </a:r>
          </a:p>
        </p:txBody>
      </p:sp>
      <p:sp>
        <p:nvSpPr>
          <p:cNvPr id="236547" name="矩形 3"/>
          <p:cNvSpPr>
            <a:spLocks noChangeArrowheads="1"/>
          </p:cNvSpPr>
          <p:nvPr/>
        </p:nvSpPr>
        <p:spPr bwMode="auto">
          <a:xfrm>
            <a:off x="466725" y="984250"/>
            <a:ext cx="7851775" cy="3785652"/>
          </a:xfrm>
          <a:prstGeom prst="rect">
            <a:avLst/>
          </a:prstGeom>
          <a:noFill/>
          <a:ln w="9525">
            <a:noFill/>
            <a:miter lim="800000"/>
            <a:headEnd/>
            <a:tailEnd/>
          </a:ln>
        </p:spPr>
        <p:txBody>
          <a:bodyPr wrap="square">
            <a:spAutoFit/>
          </a:bodyPr>
          <a:lstStyle/>
          <a:p>
            <a:pPr>
              <a:lnSpc>
                <a:spcPct val="150000"/>
              </a:lnSpc>
            </a:pPr>
            <a:r>
              <a:rPr lang="en-US" altLang="zh-CN" sz="2000" dirty="0" smtClean="0">
                <a:latin typeface="+mn-ea"/>
                <a:ea typeface="+mn-ea"/>
              </a:rPr>
              <a:t>3.</a:t>
            </a:r>
            <a:r>
              <a:rPr lang="zh-CN" altLang="en-US" sz="2000" dirty="0" smtClean="0">
                <a:latin typeface="+mn-ea"/>
                <a:ea typeface="+mn-ea"/>
              </a:rPr>
              <a:t>专业学位硕士研究生现行的培养模式通过建立结构方程所形成的</a:t>
            </a:r>
            <a:endParaRPr lang="en-US" altLang="zh-CN" sz="2000" dirty="0" smtClean="0">
              <a:latin typeface="+mn-ea"/>
              <a:ea typeface="+mn-ea"/>
            </a:endParaRPr>
          </a:p>
          <a:p>
            <a:pPr>
              <a:lnSpc>
                <a:spcPct val="150000"/>
              </a:lnSpc>
            </a:pPr>
            <a:r>
              <a:rPr lang="zh-CN" altLang="en-US" sz="2000" dirty="0" smtClean="0">
                <a:latin typeface="+mn-ea"/>
                <a:ea typeface="+mn-ea"/>
              </a:rPr>
              <a:t>模型与理论假设吻合，</a:t>
            </a:r>
            <a:r>
              <a:rPr lang="zh-CN" altLang="en-US" sz="2000" dirty="0" smtClean="0">
                <a:solidFill>
                  <a:srgbClr val="FF0000"/>
                </a:solidFill>
                <a:latin typeface="+mn-ea"/>
                <a:ea typeface="+mn-ea"/>
              </a:rPr>
              <a:t>适配度各项指标显著。反映出共性结构：</a:t>
            </a:r>
            <a:endParaRPr lang="en-US" altLang="zh-CN" sz="2000" dirty="0" smtClean="0">
              <a:latin typeface="+mn-ea"/>
              <a:ea typeface="+mn-ea"/>
            </a:endParaRPr>
          </a:p>
          <a:p>
            <a:pPr>
              <a:lnSpc>
                <a:spcPct val="150000"/>
              </a:lnSpc>
            </a:pPr>
            <a:endParaRPr lang="en-US" altLang="zh-CN" sz="2000" dirty="0" smtClean="0">
              <a:latin typeface="+mn-ea"/>
              <a:ea typeface="+mn-ea"/>
            </a:endParaRPr>
          </a:p>
          <a:p>
            <a:pPr>
              <a:lnSpc>
                <a:spcPct val="150000"/>
              </a:lnSpc>
            </a:pPr>
            <a:r>
              <a:rPr lang="zh-CN" altLang="en-US" sz="2000" dirty="0" smtClean="0">
                <a:latin typeface="+mn-ea"/>
                <a:ea typeface="+mn-ea"/>
              </a:rPr>
              <a:t>各种差异性分析中，此模型的基本结构依然存在，通过显著性检验。</a:t>
            </a:r>
            <a:endParaRPr lang="en-US" altLang="zh-CN" sz="2000" dirty="0" smtClean="0">
              <a:latin typeface="+mn-ea"/>
              <a:ea typeface="+mn-ea"/>
            </a:endParaRPr>
          </a:p>
          <a:p>
            <a:pPr>
              <a:lnSpc>
                <a:spcPct val="150000"/>
              </a:lnSpc>
            </a:pPr>
            <a:r>
              <a:rPr lang="zh-CN" altLang="en-US" sz="2000" dirty="0" smtClean="0">
                <a:latin typeface="+mn-ea"/>
                <a:ea typeface="+mn-ea"/>
              </a:rPr>
              <a:t>说明全日制专业学位研究生教育的基本模式已然存在。</a:t>
            </a:r>
            <a:endParaRPr lang="en-US" altLang="zh-CN" sz="2000" dirty="0" smtClean="0">
              <a:latin typeface="+mn-ea"/>
              <a:ea typeface="+mn-ea"/>
            </a:endParaRPr>
          </a:p>
          <a:p>
            <a:pPr>
              <a:lnSpc>
                <a:spcPct val="150000"/>
              </a:lnSpc>
            </a:pPr>
            <a:endParaRPr lang="en-US" altLang="zh-CN" sz="2000" dirty="0" smtClean="0">
              <a:latin typeface="+mn-ea"/>
              <a:ea typeface="+mn-ea"/>
            </a:endParaRPr>
          </a:p>
          <a:p>
            <a:pPr>
              <a:lnSpc>
                <a:spcPct val="150000"/>
              </a:lnSpc>
            </a:pPr>
            <a:endParaRPr lang="en-US" altLang="zh-CN" sz="2000" dirty="0" smtClean="0">
              <a:latin typeface="+mn-ea"/>
              <a:ea typeface="+mn-ea"/>
            </a:endParaRPr>
          </a:p>
          <a:p>
            <a:pPr>
              <a:lnSpc>
                <a:spcPct val="150000"/>
              </a:lnSpc>
            </a:pPr>
            <a:endParaRPr lang="en-US" altLang="zh-CN" sz="2000" dirty="0" smtClean="0">
              <a:latin typeface="+mn-ea"/>
              <a:ea typeface="+mn-e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宋体" pitchFamily="2" charset="-122"/>
                <a:cs typeface="Times New Roman" pitchFamily="18" charset="0"/>
              </a:rPr>
              <a:t>  八</a:t>
            </a:r>
            <a:r>
              <a:rPr lang="en-US" altLang="zh-CN" sz="2000" b="1" dirty="0" smtClean="0">
                <a:solidFill>
                  <a:schemeClr val="bg1"/>
                </a:solidFill>
                <a:latin typeface="宋体" pitchFamily="2" charset="-122"/>
                <a:cs typeface="Times New Roman" pitchFamily="18" charset="0"/>
              </a:rPr>
              <a:t>.</a:t>
            </a:r>
            <a:r>
              <a:rPr lang="zh-CN" altLang="en-US" sz="2000" b="1" dirty="0" smtClean="0">
                <a:solidFill>
                  <a:schemeClr val="bg1"/>
                </a:solidFill>
                <a:latin typeface="宋体" pitchFamily="2" charset="-122"/>
                <a:cs typeface="Times New Roman" pitchFamily="18" charset="0"/>
              </a:rPr>
              <a:t>结论与建议</a:t>
            </a:r>
            <a:r>
              <a:rPr lang="en-US" altLang="zh-CN" sz="2000" b="1" dirty="0" smtClean="0">
                <a:solidFill>
                  <a:schemeClr val="bg1"/>
                </a:solidFill>
                <a:latin typeface="宋体" pitchFamily="2" charset="-122"/>
                <a:cs typeface="Times New Roman" pitchFamily="18" charset="0"/>
              </a:rPr>
              <a:t>-</a:t>
            </a:r>
            <a:r>
              <a:rPr lang="zh-CN" altLang="en-US" sz="2000" b="1" dirty="0" smtClean="0">
                <a:solidFill>
                  <a:schemeClr val="bg1"/>
                </a:solidFill>
                <a:latin typeface="+mj-ea"/>
              </a:rPr>
              <a:t>结论</a:t>
            </a:r>
            <a:endParaRPr lang="zh-CN" altLang="en-US" sz="2000" b="1" dirty="0" smtClean="0">
              <a:solidFill>
                <a:schemeClr val="bg1"/>
              </a:solidFill>
              <a:latin typeface="宋体" pitchFamily="2" charset="-122"/>
              <a:ea typeface="宋体" pitchFamily="2" charset="-122"/>
            </a:endParaRPr>
          </a:p>
        </p:txBody>
      </p:sp>
      <p:sp>
        <p:nvSpPr>
          <p:cNvPr id="236547" name="矩形 3"/>
          <p:cNvSpPr>
            <a:spLocks noChangeArrowheads="1"/>
          </p:cNvSpPr>
          <p:nvPr/>
        </p:nvSpPr>
        <p:spPr bwMode="auto">
          <a:xfrm>
            <a:off x="466725" y="984250"/>
            <a:ext cx="7851775" cy="2972609"/>
          </a:xfrm>
          <a:prstGeom prst="rect">
            <a:avLst/>
          </a:prstGeom>
          <a:noFill/>
          <a:ln w="9525">
            <a:noFill/>
            <a:miter lim="800000"/>
            <a:headEnd/>
            <a:tailEnd/>
          </a:ln>
        </p:spPr>
        <p:txBody>
          <a:bodyPr wrap="square">
            <a:spAutoFit/>
          </a:bodyPr>
          <a:lstStyle/>
          <a:p>
            <a:pPr marL="457200" indent="-457200">
              <a:lnSpc>
                <a:spcPts val="2600"/>
              </a:lnSpc>
              <a:buAutoNum type="arabicPeriod" startAt="4"/>
            </a:pPr>
            <a:r>
              <a:rPr lang="zh-CN" altLang="en-US" sz="2000" dirty="0" smtClean="0">
                <a:latin typeface="黑体" pitchFamily="49" charset="-122"/>
                <a:ea typeface="黑体" pitchFamily="49" charset="-122"/>
              </a:rPr>
              <a:t>实践满意度对能力提升的作用显著，但存在实践曲线，</a:t>
            </a:r>
            <a:endParaRPr lang="en-US" altLang="zh-CN" sz="2000" dirty="0" smtClean="0">
              <a:latin typeface="黑体" pitchFamily="49" charset="-122"/>
              <a:ea typeface="黑体" pitchFamily="49" charset="-122"/>
            </a:endParaRPr>
          </a:p>
          <a:p>
            <a:pPr marL="457200" indent="-457200">
              <a:lnSpc>
                <a:spcPts val="2600"/>
              </a:lnSpc>
            </a:pPr>
            <a:r>
              <a:rPr lang="en-US" altLang="zh-CN" sz="2000" dirty="0" smtClean="0">
                <a:latin typeface="黑体" pitchFamily="49" charset="-122"/>
                <a:ea typeface="黑体" pitchFamily="49" charset="-122"/>
              </a:rPr>
              <a:t>          </a:t>
            </a:r>
            <a:r>
              <a:rPr lang="zh-CN" altLang="en-US" sz="2000" dirty="0" smtClean="0">
                <a:solidFill>
                  <a:srgbClr val="FF0000"/>
                </a:solidFill>
                <a:latin typeface="黑体" pitchFamily="49" charset="-122"/>
                <a:ea typeface="黑体" pitchFamily="49" charset="-122"/>
              </a:rPr>
              <a:t>引起实践有效性的思考</a:t>
            </a:r>
            <a:r>
              <a:rPr lang="zh-CN" altLang="en-US" sz="2000" dirty="0" smtClean="0">
                <a:latin typeface="黑体" pitchFamily="49" charset="-122"/>
                <a:ea typeface="黑体" pitchFamily="49" charset="-122"/>
              </a:rPr>
              <a:t>！</a:t>
            </a:r>
            <a:endParaRPr lang="en-US" altLang="zh-CN" sz="2000" dirty="0" smtClean="0">
              <a:latin typeface="黑体" pitchFamily="49" charset="-122"/>
              <a:ea typeface="黑体" pitchFamily="49" charset="-122"/>
            </a:endParaRPr>
          </a:p>
          <a:p>
            <a:pPr>
              <a:lnSpc>
                <a:spcPts val="2600"/>
              </a:lnSpc>
            </a:pPr>
            <a:r>
              <a:rPr lang="en-US" altLang="zh-CN" sz="2000" dirty="0" smtClean="0">
                <a:latin typeface="黑体" pitchFamily="49" charset="-122"/>
                <a:ea typeface="黑体" pitchFamily="49" charset="-122"/>
              </a:rPr>
              <a:t>    </a:t>
            </a:r>
            <a:r>
              <a:rPr lang="en-US" altLang="zh-CN" sz="2000" dirty="0" smtClean="0">
                <a:solidFill>
                  <a:srgbClr val="FF0000"/>
                </a:solidFill>
                <a:latin typeface="黑体" pitchFamily="49" charset="-122"/>
                <a:ea typeface="黑体" pitchFamily="49" charset="-122"/>
              </a:rPr>
              <a:t>   </a:t>
            </a:r>
          </a:p>
          <a:p>
            <a:pPr>
              <a:lnSpc>
                <a:spcPts val="2600"/>
              </a:lnSpc>
            </a:pPr>
            <a:r>
              <a:rPr lang="zh-CN" altLang="en-US" sz="1400" dirty="0" smtClean="0"/>
              <a:t>          学生对于对实践满意度对能力提升有显著影响，</a:t>
            </a:r>
            <a:r>
              <a:rPr lang="zh-CN" altLang="en-US" sz="1400" dirty="0" smtClean="0">
                <a:latin typeface="宋体" pitchFamily="2" charset="-122"/>
              </a:rPr>
              <a:t>体现了专业学位实践性的渗透作用</a:t>
            </a:r>
            <a:endParaRPr lang="en-US" altLang="zh-CN" sz="1400" dirty="0" smtClean="0">
              <a:latin typeface="宋体" pitchFamily="2" charset="-122"/>
            </a:endParaRPr>
          </a:p>
          <a:p>
            <a:pPr>
              <a:lnSpc>
                <a:spcPct val="150000"/>
              </a:lnSpc>
            </a:pPr>
            <a:r>
              <a:rPr lang="zh-CN" altLang="en-US" sz="1000" dirty="0" smtClean="0">
                <a:latin typeface="+mn-ea"/>
              </a:rPr>
              <a:t>              </a:t>
            </a:r>
            <a:r>
              <a:rPr lang="zh-CN" altLang="en-US" sz="1400" dirty="0" smtClean="0">
                <a:latin typeface="宋体" pitchFamily="2" charset="-122"/>
              </a:rPr>
              <a:t>对专业整体评价高的学生对于对实践满意度对能力提升更加敏感</a:t>
            </a:r>
            <a:endParaRPr lang="en-US" altLang="zh-CN" sz="1400" dirty="0" smtClean="0">
              <a:latin typeface="宋体" pitchFamily="2" charset="-122"/>
            </a:endParaRPr>
          </a:p>
          <a:p>
            <a:pPr>
              <a:lnSpc>
                <a:spcPct val="150000"/>
              </a:lnSpc>
            </a:pPr>
            <a:r>
              <a:rPr lang="zh-CN" altLang="en-US" sz="1400" dirty="0" smtClean="0">
                <a:latin typeface="宋体" pitchFamily="2" charset="-122"/>
              </a:rPr>
              <a:t>      实践时间长的学生对于实践和校外导师参与的满意度都比实践时间短的学生要高，</a:t>
            </a:r>
            <a:endParaRPr lang="en-US" altLang="zh-CN" sz="1400" dirty="0" smtClean="0">
              <a:latin typeface="宋体" pitchFamily="2" charset="-122"/>
            </a:endParaRPr>
          </a:p>
          <a:p>
            <a:pPr>
              <a:lnSpc>
                <a:spcPct val="150000"/>
              </a:lnSpc>
            </a:pPr>
            <a:r>
              <a:rPr lang="zh-CN" altLang="en-US" sz="1400" dirty="0" smtClean="0">
                <a:solidFill>
                  <a:srgbClr val="FF0000"/>
                </a:solidFill>
                <a:latin typeface="宋体" pitchFamily="2" charset="-122"/>
              </a:rPr>
              <a:t>       但在学生能力的提升以及学生对专业学位的认可度上</a:t>
            </a:r>
            <a:endParaRPr lang="en-US" altLang="zh-CN" sz="1400" dirty="0" smtClean="0">
              <a:solidFill>
                <a:srgbClr val="FF0000"/>
              </a:solidFill>
              <a:latin typeface="宋体" pitchFamily="2" charset="-122"/>
            </a:endParaRPr>
          </a:p>
          <a:p>
            <a:pPr>
              <a:lnSpc>
                <a:spcPct val="150000"/>
              </a:lnSpc>
            </a:pPr>
            <a:r>
              <a:rPr lang="en-US" altLang="zh-CN" sz="1400" dirty="0" smtClean="0">
                <a:solidFill>
                  <a:srgbClr val="FF0000"/>
                </a:solidFill>
                <a:latin typeface="宋体" pitchFamily="2" charset="-122"/>
              </a:rPr>
              <a:t>       </a:t>
            </a:r>
            <a:r>
              <a:rPr lang="zh-CN" altLang="en-US" sz="1400" dirty="0" smtClean="0">
                <a:solidFill>
                  <a:srgbClr val="FF0000"/>
                </a:solidFill>
                <a:latin typeface="宋体" pitchFamily="2" charset="-122"/>
              </a:rPr>
              <a:t>却并没有因此而实现显著转化的提升效果，不具有显著差异</a:t>
            </a:r>
            <a:r>
              <a:rPr lang="zh-CN" altLang="en-US" sz="1400" dirty="0" smtClean="0">
                <a:latin typeface="宋体" pitchFamily="2" charset="-122"/>
              </a:rPr>
              <a:t>。</a:t>
            </a:r>
            <a:endParaRPr lang="en-US" altLang="zh-CN" sz="1400" dirty="0" smtClean="0">
              <a:latin typeface="宋体" pitchFamily="2" charset="-122"/>
            </a:endParaRPr>
          </a:p>
          <a:p>
            <a:pPr>
              <a:lnSpc>
                <a:spcPct val="150000"/>
              </a:lnSpc>
            </a:pPr>
            <a:r>
              <a:rPr lang="zh-CN" altLang="en-US" sz="1000" dirty="0" smtClean="0">
                <a:latin typeface="+mn-ea"/>
              </a:rPr>
              <a:t>                注意实践过长可能也会出现</a:t>
            </a:r>
            <a:r>
              <a:rPr lang="zh-CN" altLang="en-US" sz="1000" dirty="0" smtClean="0">
                <a:solidFill>
                  <a:srgbClr val="FF0000"/>
                </a:solidFill>
                <a:latin typeface="+mn-ea"/>
              </a:rPr>
              <a:t>“离岸或孤岛效应”</a:t>
            </a:r>
            <a:r>
              <a:rPr lang="en-US" altLang="zh-CN" sz="1000" dirty="0" smtClean="0">
                <a:solidFill>
                  <a:srgbClr val="FF0000"/>
                </a:solidFill>
                <a:latin typeface="+mn-ea"/>
              </a:rPr>
              <a:t>—</a:t>
            </a:r>
            <a:r>
              <a:rPr lang="zh-CN" altLang="en-US" sz="1000" dirty="0" smtClean="0">
                <a:solidFill>
                  <a:srgbClr val="FF0000"/>
                </a:solidFill>
                <a:latin typeface="+mn-ea"/>
              </a:rPr>
              <a:t>实践曲线，</a:t>
            </a:r>
            <a:r>
              <a:rPr lang="zh-CN" altLang="en-US" sz="1000" dirty="0" smtClean="0">
                <a:latin typeface="+mn-ea"/>
              </a:rPr>
              <a:t>这些某些意义上影响了实践经历的价值体现。</a:t>
            </a:r>
            <a:endParaRPr lang="zh-CN" altLang="en-US" sz="1000" dirty="0" smtClean="0">
              <a:latin typeface="+mn-ea"/>
              <a:ea typeface="+mn-ea"/>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rgbClr val="FFFFFF"/>
                </a:solidFill>
                <a:latin typeface="Times New Roman" pitchFamily="18" charset="0"/>
                <a:cs typeface="Times New Roman" pitchFamily="18" charset="0"/>
                <a:sym typeface="Times New Roman" pitchFamily="18" charset="0"/>
              </a:rPr>
              <a:t>   八、结论与建议</a:t>
            </a:r>
            <a:r>
              <a:rPr lang="en-US" altLang="zh-CN" sz="2000" b="1" dirty="0" smtClean="0">
                <a:solidFill>
                  <a:srgbClr val="FFFFFF"/>
                </a:solidFill>
                <a:latin typeface="Times New Roman" pitchFamily="18" charset="0"/>
                <a:cs typeface="Times New Roman" pitchFamily="18" charset="0"/>
                <a:sym typeface="Times New Roman" pitchFamily="18" charset="0"/>
              </a:rPr>
              <a:t>-</a:t>
            </a:r>
            <a:r>
              <a:rPr lang="zh-CN" altLang="en-US" sz="2000" b="1" dirty="0" smtClean="0">
                <a:solidFill>
                  <a:srgbClr val="FFFFFF"/>
                </a:solidFill>
                <a:latin typeface="Times New Roman" pitchFamily="18" charset="0"/>
                <a:cs typeface="Times New Roman" pitchFamily="18" charset="0"/>
                <a:sym typeface="Times New Roman" pitchFamily="18" charset="0"/>
              </a:rPr>
              <a:t>结论</a:t>
            </a:r>
            <a:endParaRPr lang="zh-CN" altLang="en-US" sz="2000" b="1" dirty="0" smtClean="0">
              <a:solidFill>
                <a:schemeClr val="bg1"/>
              </a:solidFill>
              <a:latin typeface="宋体" pitchFamily="2" charset="-122"/>
              <a:ea typeface="宋体" pitchFamily="2" charset="-122"/>
            </a:endParaRPr>
          </a:p>
        </p:txBody>
      </p:sp>
      <p:sp>
        <p:nvSpPr>
          <p:cNvPr id="236547" name="矩形 3"/>
          <p:cNvSpPr>
            <a:spLocks noChangeArrowheads="1"/>
          </p:cNvSpPr>
          <p:nvPr/>
        </p:nvSpPr>
        <p:spPr bwMode="auto">
          <a:xfrm>
            <a:off x="466725" y="984250"/>
            <a:ext cx="8177241" cy="2400657"/>
          </a:xfrm>
          <a:prstGeom prst="rect">
            <a:avLst/>
          </a:prstGeom>
          <a:noFill/>
          <a:ln w="9525">
            <a:noFill/>
            <a:miter lim="800000"/>
            <a:headEnd/>
            <a:tailEnd/>
          </a:ln>
        </p:spPr>
        <p:txBody>
          <a:bodyPr wrap="square">
            <a:spAutoFit/>
          </a:bodyPr>
          <a:lstStyle/>
          <a:p>
            <a:pPr>
              <a:lnSpc>
                <a:spcPct val="150000"/>
              </a:lnSpc>
            </a:pPr>
            <a:r>
              <a:rPr lang="en-US" altLang="zh-CN" sz="2000" dirty="0" smtClean="0">
                <a:latin typeface="+mn-ea"/>
                <a:ea typeface="+mn-ea"/>
              </a:rPr>
              <a:t>5.</a:t>
            </a:r>
            <a:r>
              <a:rPr lang="zh-CN" altLang="en-US" sz="2000" dirty="0" smtClean="0">
                <a:latin typeface="+mn-ea"/>
                <a:ea typeface="+mn-ea"/>
              </a:rPr>
              <a:t> 课程适度变化更加有利</a:t>
            </a:r>
            <a:endParaRPr lang="en-US" altLang="zh-CN" sz="2000" dirty="0" smtClean="0">
              <a:latin typeface="+mn-ea"/>
              <a:ea typeface="+mn-ea"/>
            </a:endParaRPr>
          </a:p>
          <a:p>
            <a:pPr>
              <a:lnSpc>
                <a:spcPct val="150000"/>
              </a:lnSpc>
            </a:pPr>
            <a:r>
              <a:rPr lang="zh-CN" altLang="en-US" sz="1600" dirty="0" smtClean="0">
                <a:latin typeface="+mn-ea"/>
                <a:ea typeface="+mn-ea"/>
              </a:rPr>
              <a:t>       专业学位课程与相近学术学位</a:t>
            </a:r>
            <a:r>
              <a:rPr lang="zh-CN" altLang="en-US" sz="1600" dirty="0" smtClean="0">
                <a:solidFill>
                  <a:srgbClr val="FF0000"/>
                </a:solidFill>
                <a:latin typeface="+mn-ea"/>
                <a:ea typeface="+mn-ea"/>
              </a:rPr>
              <a:t>课程适度变化</a:t>
            </a:r>
            <a:r>
              <a:rPr lang="zh-CN" altLang="en-US" sz="1600" dirty="0" smtClean="0">
                <a:latin typeface="+mn-ea"/>
                <a:ea typeface="+mn-ea"/>
              </a:rPr>
              <a:t>的学生比课程变化大的学生对本专业学位的评价显著更高；</a:t>
            </a:r>
            <a:endParaRPr lang="en-US" altLang="zh-CN" sz="1600" dirty="0" smtClean="0">
              <a:latin typeface="+mn-ea"/>
              <a:ea typeface="+mn-ea"/>
            </a:endParaRPr>
          </a:p>
          <a:p>
            <a:pPr>
              <a:lnSpc>
                <a:spcPct val="150000"/>
              </a:lnSpc>
            </a:pPr>
            <a:r>
              <a:rPr lang="zh-CN" altLang="en-US" sz="1600" dirty="0" smtClean="0">
                <a:latin typeface="+mn-ea"/>
              </a:rPr>
              <a:t>        课程差异适中表现出专业学位学术性的基本特性需要通过课程的适当性调整来保持，全面的颠覆性的课程变化可能会对研究生层次的基本学术特性产生冲击；</a:t>
            </a:r>
            <a:endParaRPr lang="en-US" altLang="zh-CN" sz="1600" dirty="0" smtClean="0">
              <a:latin typeface="+mn-ea"/>
            </a:endParaRPr>
          </a:p>
          <a:p>
            <a:pPr>
              <a:lnSpc>
                <a:spcPct val="150000"/>
              </a:lnSpc>
            </a:pPr>
            <a:r>
              <a:rPr lang="en-US" altLang="zh-CN" sz="1600" dirty="0" smtClean="0">
                <a:latin typeface="+mn-ea"/>
                <a:ea typeface="+mn-ea"/>
              </a:rPr>
              <a:t>        </a:t>
            </a:r>
            <a:r>
              <a:rPr lang="zh-CN" altLang="en-US" sz="1600" dirty="0" smtClean="0">
                <a:latin typeface="+mn-ea"/>
                <a:ea typeface="+mn-ea"/>
              </a:rPr>
              <a:t>同时进行改进或重新开发的课程应满足专业学位特性的需求</a:t>
            </a:r>
            <a:endParaRPr lang="en-US" altLang="zh-CN" sz="1600" dirty="0" smtClean="0">
              <a:latin typeface="+mn-ea"/>
              <a:ea typeface="+mn-ea"/>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宋体" pitchFamily="2" charset="-122"/>
                <a:cs typeface="Times New Roman" pitchFamily="18" charset="0"/>
              </a:rPr>
              <a:t>八</a:t>
            </a:r>
            <a:r>
              <a:rPr lang="en-US" altLang="zh-CN" sz="2000" b="1" dirty="0" smtClean="0">
                <a:solidFill>
                  <a:schemeClr val="bg1"/>
                </a:solidFill>
                <a:latin typeface="宋体" pitchFamily="2" charset="-122"/>
                <a:cs typeface="Times New Roman" pitchFamily="18" charset="0"/>
              </a:rPr>
              <a:t>.</a:t>
            </a:r>
            <a:r>
              <a:rPr lang="zh-CN" altLang="en-US" sz="2000" b="1" dirty="0" smtClean="0">
                <a:solidFill>
                  <a:schemeClr val="bg1"/>
                </a:solidFill>
                <a:latin typeface="宋体" pitchFamily="2" charset="-122"/>
                <a:cs typeface="Times New Roman" pitchFamily="18" charset="0"/>
              </a:rPr>
              <a:t>结论与建议</a:t>
            </a:r>
            <a:r>
              <a:rPr lang="en-US" altLang="zh-CN" sz="2000" b="1" dirty="0" smtClean="0">
                <a:solidFill>
                  <a:schemeClr val="bg1"/>
                </a:solidFill>
                <a:latin typeface="宋体" pitchFamily="2" charset="-122"/>
                <a:cs typeface="Times New Roman" pitchFamily="18" charset="0"/>
              </a:rPr>
              <a:t>-</a:t>
            </a:r>
            <a:r>
              <a:rPr lang="zh-CN" altLang="en-US" sz="2000" b="1" dirty="0" smtClean="0">
                <a:solidFill>
                  <a:schemeClr val="bg1"/>
                </a:solidFill>
                <a:latin typeface="+mj-ea"/>
              </a:rPr>
              <a:t>结论</a:t>
            </a:r>
            <a:endParaRPr lang="zh-CN" altLang="en-US" sz="2000" b="1" dirty="0" smtClean="0">
              <a:solidFill>
                <a:schemeClr val="bg1"/>
              </a:solidFill>
              <a:latin typeface="宋体" pitchFamily="2" charset="-122"/>
              <a:ea typeface="宋体" pitchFamily="2" charset="-122"/>
            </a:endParaRPr>
          </a:p>
        </p:txBody>
      </p:sp>
      <p:sp>
        <p:nvSpPr>
          <p:cNvPr id="5" name="矩形 4"/>
          <p:cNvSpPr/>
          <p:nvPr/>
        </p:nvSpPr>
        <p:spPr>
          <a:xfrm>
            <a:off x="682218" y="840576"/>
            <a:ext cx="7143800" cy="4370427"/>
          </a:xfrm>
          <a:prstGeom prst="rect">
            <a:avLst/>
          </a:prstGeom>
        </p:spPr>
        <p:txBody>
          <a:bodyPr wrap="square">
            <a:spAutoFit/>
          </a:bodyPr>
          <a:lstStyle/>
          <a:p>
            <a:pPr lvl="0">
              <a:lnSpc>
                <a:spcPct val="150000"/>
              </a:lnSpc>
            </a:pPr>
            <a:r>
              <a:rPr lang="en-US" altLang="zh-CN" sz="2000" dirty="0" smtClean="0">
                <a:solidFill>
                  <a:srgbClr val="000000"/>
                </a:solidFill>
                <a:latin typeface="微软雅黑"/>
                <a:ea typeface="微软雅黑"/>
              </a:rPr>
              <a:t>6.</a:t>
            </a:r>
            <a:r>
              <a:rPr lang="zh-CN" altLang="en-US" sz="2000" dirty="0" smtClean="0">
                <a:solidFill>
                  <a:srgbClr val="000000"/>
                </a:solidFill>
                <a:latin typeface="微软雅黑"/>
                <a:ea typeface="微软雅黑"/>
              </a:rPr>
              <a:t>导师的作用不宜弱化，变革愈大导师的作用愈加明显</a:t>
            </a:r>
            <a:endParaRPr lang="en-US" altLang="zh-CN" sz="2000" dirty="0" smtClean="0">
              <a:solidFill>
                <a:srgbClr val="000000"/>
              </a:solidFill>
              <a:latin typeface="微软雅黑"/>
              <a:ea typeface="微软雅黑"/>
            </a:endParaRPr>
          </a:p>
          <a:p>
            <a:pPr lvl="0">
              <a:lnSpc>
                <a:spcPct val="150000"/>
              </a:lnSpc>
            </a:pPr>
            <a:r>
              <a:rPr lang="zh-CN" altLang="en-US" dirty="0" smtClean="0">
                <a:solidFill>
                  <a:srgbClr val="000000"/>
                </a:solidFill>
                <a:latin typeface="微软雅黑"/>
                <a:ea typeface="微软雅黑"/>
              </a:rPr>
              <a:t>       总体上三个自变量中对导师指导</a:t>
            </a:r>
            <a:r>
              <a:rPr lang="zh-CN" altLang="en-US" dirty="0" smtClean="0">
                <a:solidFill>
                  <a:srgbClr val="FF0000"/>
                </a:solidFill>
                <a:latin typeface="微软雅黑"/>
                <a:ea typeface="微软雅黑"/>
              </a:rPr>
              <a:t>的满意度</a:t>
            </a:r>
            <a:r>
              <a:rPr lang="zh-CN" altLang="en-US" dirty="0" smtClean="0">
                <a:solidFill>
                  <a:srgbClr val="000000"/>
                </a:solidFill>
                <a:latin typeface="微软雅黑"/>
                <a:ea typeface="微软雅黑"/>
              </a:rPr>
              <a:t>于能力提升在培养过程三维度中相对弱化。然而在各类相关和回归分析的显著性检验发现，导师满意度的作用会以多种方式</a:t>
            </a:r>
            <a:r>
              <a:rPr lang="zh-CN" altLang="en-US" dirty="0" smtClean="0">
                <a:solidFill>
                  <a:srgbClr val="FF0000"/>
                </a:solidFill>
                <a:latin typeface="微软雅黑"/>
                <a:ea typeface="微软雅黑"/>
              </a:rPr>
              <a:t>深刻</a:t>
            </a:r>
            <a:r>
              <a:rPr lang="zh-CN" altLang="en-US" dirty="0" smtClean="0">
                <a:solidFill>
                  <a:srgbClr val="000000"/>
                </a:solidFill>
                <a:latin typeface="微软雅黑"/>
                <a:ea typeface="微软雅黑"/>
              </a:rPr>
              <a:t>影响培养目标的达成。</a:t>
            </a:r>
            <a:endParaRPr lang="en-US" altLang="zh-CN" dirty="0" smtClean="0">
              <a:solidFill>
                <a:srgbClr val="000000"/>
              </a:solidFill>
              <a:latin typeface="微软雅黑"/>
              <a:ea typeface="微软雅黑"/>
            </a:endParaRPr>
          </a:p>
          <a:p>
            <a:pPr lvl="0">
              <a:lnSpc>
                <a:spcPct val="150000"/>
              </a:lnSpc>
            </a:pPr>
            <a:r>
              <a:rPr lang="zh-CN" altLang="en-US" sz="2000" dirty="0" smtClean="0">
                <a:solidFill>
                  <a:srgbClr val="FF0000"/>
                </a:solidFill>
                <a:latin typeface="+mn-ea"/>
              </a:rPr>
              <a:t>       </a:t>
            </a:r>
            <a:r>
              <a:rPr lang="zh-CN" altLang="en-US" sz="1600" dirty="0" smtClean="0">
                <a:solidFill>
                  <a:srgbClr val="FF0000"/>
                </a:solidFill>
                <a:latin typeface="+mn-ea"/>
              </a:rPr>
              <a:t>导师</a:t>
            </a:r>
            <a:r>
              <a:rPr lang="zh-CN" altLang="en-US" sz="1600" dirty="0" smtClean="0">
                <a:latin typeface="+mn-ea"/>
              </a:rPr>
              <a:t>的满意度还会显著影响学生对专业是否</a:t>
            </a:r>
            <a:r>
              <a:rPr lang="zh-CN" altLang="en-US" sz="1600" dirty="0" smtClean="0">
                <a:solidFill>
                  <a:srgbClr val="FF0000"/>
                </a:solidFill>
                <a:latin typeface="+mn-ea"/>
              </a:rPr>
              <a:t>符合社会需求的判断以及专业学位的认可度；</a:t>
            </a:r>
            <a:endParaRPr lang="en-US" altLang="zh-CN" sz="1600" dirty="0" smtClean="0">
              <a:solidFill>
                <a:srgbClr val="FF0000"/>
              </a:solidFill>
              <a:latin typeface="+mn-ea"/>
            </a:endParaRPr>
          </a:p>
          <a:p>
            <a:pPr lvl="0">
              <a:lnSpc>
                <a:spcPct val="150000"/>
              </a:lnSpc>
            </a:pPr>
            <a:r>
              <a:rPr lang="en-US" altLang="zh-CN" sz="1600" dirty="0" smtClean="0">
                <a:solidFill>
                  <a:srgbClr val="FF0000"/>
                </a:solidFill>
                <a:latin typeface="+mn-ea"/>
              </a:rPr>
              <a:t>         </a:t>
            </a:r>
            <a:r>
              <a:rPr lang="zh-CN" altLang="en-US" sz="1600" dirty="0" smtClean="0">
                <a:latin typeface="+mn-ea"/>
              </a:rPr>
              <a:t>差异性分析中，多种</a:t>
            </a:r>
            <a:r>
              <a:rPr lang="zh-CN" altLang="en-US" sz="1600" dirty="0" smtClean="0">
                <a:solidFill>
                  <a:srgbClr val="FF0000"/>
                </a:solidFill>
                <a:latin typeface="+mn-ea"/>
              </a:rPr>
              <a:t>变革</a:t>
            </a:r>
            <a:r>
              <a:rPr lang="zh-CN" altLang="en-US" sz="1600" dirty="0" smtClean="0">
                <a:latin typeface="+mn-ea"/>
              </a:rPr>
              <a:t>的效果是必须通过导师的引导作用方可实现对于专业学位的认同。</a:t>
            </a:r>
            <a:endParaRPr lang="en-US" altLang="zh-CN" sz="1600" dirty="0" smtClean="0">
              <a:latin typeface="+mn-ea"/>
            </a:endParaRPr>
          </a:p>
          <a:p>
            <a:pPr lvl="0">
              <a:lnSpc>
                <a:spcPts val="2600"/>
              </a:lnSpc>
            </a:pPr>
            <a:endParaRPr lang="en-US" altLang="zh-CN" sz="1600" dirty="0" smtClean="0">
              <a:solidFill>
                <a:srgbClr val="FF0000"/>
              </a:solidFill>
              <a:latin typeface="+mn-ea"/>
            </a:endParaRPr>
          </a:p>
          <a:p>
            <a:pPr lvl="0">
              <a:lnSpc>
                <a:spcPts val="2600"/>
              </a:lnSpc>
            </a:pPr>
            <a:endParaRPr lang="en-US" altLang="zh-CN" sz="1600" dirty="0" smtClean="0">
              <a:solidFill>
                <a:srgbClr val="FF0000"/>
              </a:solidFill>
              <a:latin typeface="+mn-ea"/>
            </a:endParaRPr>
          </a:p>
          <a:p>
            <a:pPr lvl="0">
              <a:lnSpc>
                <a:spcPts val="2600"/>
              </a:lnSpc>
            </a:pPr>
            <a:endParaRPr lang="en-US" altLang="zh-CN" sz="1600" dirty="0" smtClean="0">
              <a:solidFill>
                <a:srgbClr val="000000"/>
              </a:solidFill>
              <a:latin typeface="微软雅黑"/>
              <a:ea typeface="微软雅黑"/>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rgbClr val="FFFFFF"/>
                </a:solidFill>
                <a:latin typeface="Times New Roman" pitchFamily="18" charset="0"/>
                <a:cs typeface="Times New Roman" pitchFamily="18" charset="0"/>
                <a:sym typeface="Times New Roman" pitchFamily="18" charset="0"/>
              </a:rPr>
              <a:t>   八、结论与建议</a:t>
            </a:r>
            <a:r>
              <a:rPr lang="en-US" altLang="zh-CN" sz="2000" b="1" dirty="0" smtClean="0">
                <a:solidFill>
                  <a:srgbClr val="FFFFFF"/>
                </a:solidFill>
                <a:latin typeface="Times New Roman" pitchFamily="18" charset="0"/>
                <a:cs typeface="Times New Roman" pitchFamily="18" charset="0"/>
                <a:sym typeface="Times New Roman" pitchFamily="18" charset="0"/>
              </a:rPr>
              <a:t>-</a:t>
            </a:r>
            <a:r>
              <a:rPr lang="zh-CN" altLang="en-US" sz="2000" b="1" dirty="0" smtClean="0">
                <a:solidFill>
                  <a:srgbClr val="FFFFFF"/>
                </a:solidFill>
                <a:latin typeface="Times New Roman" pitchFamily="18" charset="0"/>
                <a:cs typeface="Times New Roman" pitchFamily="18" charset="0"/>
                <a:sym typeface="Times New Roman" pitchFamily="18" charset="0"/>
              </a:rPr>
              <a:t>结论</a:t>
            </a:r>
            <a:endParaRPr lang="zh-CN" altLang="en-US" sz="2000" b="1" dirty="0" smtClean="0">
              <a:solidFill>
                <a:schemeClr val="bg1"/>
              </a:solidFill>
              <a:latin typeface="宋体" pitchFamily="2" charset="-122"/>
              <a:ea typeface="宋体" pitchFamily="2" charset="-122"/>
            </a:endParaRPr>
          </a:p>
        </p:txBody>
      </p:sp>
      <p:sp>
        <p:nvSpPr>
          <p:cNvPr id="236547" name="矩形 3"/>
          <p:cNvSpPr>
            <a:spLocks noChangeArrowheads="1"/>
          </p:cNvSpPr>
          <p:nvPr/>
        </p:nvSpPr>
        <p:spPr bwMode="auto">
          <a:xfrm>
            <a:off x="466725" y="984250"/>
            <a:ext cx="8177241" cy="2215991"/>
          </a:xfrm>
          <a:prstGeom prst="rect">
            <a:avLst/>
          </a:prstGeom>
          <a:noFill/>
          <a:ln w="9525">
            <a:noFill/>
            <a:miter lim="800000"/>
            <a:headEnd/>
            <a:tailEnd/>
          </a:ln>
        </p:spPr>
        <p:txBody>
          <a:bodyPr wrap="square">
            <a:spAutoFit/>
          </a:bodyPr>
          <a:lstStyle/>
          <a:p>
            <a:pPr>
              <a:lnSpc>
                <a:spcPct val="150000"/>
              </a:lnSpc>
            </a:pPr>
            <a:r>
              <a:rPr lang="en-US" altLang="zh-CN" sz="2000" dirty="0" smtClean="0">
                <a:latin typeface="+mn-ea"/>
                <a:ea typeface="+mn-ea"/>
              </a:rPr>
              <a:t>7</a:t>
            </a:r>
            <a:r>
              <a:rPr lang="zh-CN" altLang="en-US" sz="2000" dirty="0" smtClean="0">
                <a:latin typeface="+mn-ea"/>
                <a:ea typeface="+mn-ea"/>
              </a:rPr>
              <a:t>、验证校外导师组更加对学生有帮助</a:t>
            </a:r>
            <a:endParaRPr lang="en-US" altLang="zh-CN" sz="2000" dirty="0" smtClean="0">
              <a:latin typeface="+mn-ea"/>
              <a:ea typeface="+mn-ea"/>
            </a:endParaRPr>
          </a:p>
          <a:p>
            <a:pPr>
              <a:lnSpc>
                <a:spcPct val="150000"/>
              </a:lnSpc>
            </a:pPr>
            <a:r>
              <a:rPr lang="en-US" altLang="zh-CN" sz="2000" dirty="0" smtClean="0">
                <a:latin typeface="+mn-ea"/>
                <a:ea typeface="+mn-ea"/>
              </a:rPr>
              <a:t>     </a:t>
            </a:r>
            <a:r>
              <a:rPr lang="zh-CN" altLang="en-US" sz="1600" dirty="0" smtClean="0">
                <a:latin typeface="+mn-ea"/>
                <a:ea typeface="+mn-ea"/>
              </a:rPr>
              <a:t>具有校内外导师组的学生在对本专业学位的各方面评价中显著高于只有校内导师组的学生，主要体现在有校外导师的参与，增强了</a:t>
            </a:r>
            <a:r>
              <a:rPr lang="zh-CN" altLang="en-US" sz="1600" dirty="0" smtClean="0">
                <a:solidFill>
                  <a:srgbClr val="FF0000"/>
                </a:solidFill>
                <a:latin typeface="+mn-ea"/>
                <a:ea typeface="+mn-ea"/>
              </a:rPr>
              <a:t>导师组或称双导师制</a:t>
            </a:r>
            <a:r>
              <a:rPr lang="zh-CN" altLang="en-US" sz="1600" dirty="0" smtClean="0">
                <a:latin typeface="+mn-ea"/>
                <a:ea typeface="+mn-ea"/>
              </a:rPr>
              <a:t>在专业硕士学习过程中的作用，进一步影响了实践的作用和对专业学位的认可度。</a:t>
            </a:r>
            <a:endParaRPr lang="en-US" altLang="zh-CN" sz="1600" dirty="0" smtClean="0">
              <a:latin typeface="+mn-ea"/>
              <a:ea typeface="+mn-ea"/>
            </a:endParaRPr>
          </a:p>
          <a:p>
            <a:pPr>
              <a:lnSpc>
                <a:spcPct val="150000"/>
              </a:lnSpc>
            </a:pPr>
            <a:r>
              <a:rPr lang="en-US" altLang="zh-CN" sz="2000" dirty="0" smtClean="0">
                <a:latin typeface="+mn-ea"/>
                <a:ea typeface="+mn-ea"/>
              </a:rPr>
              <a:t> </a:t>
            </a:r>
            <a:endParaRPr lang="zh-CN" altLang="en-US" sz="2000" dirty="0">
              <a:solidFill>
                <a:srgbClr val="FF0000"/>
              </a:solidFill>
              <a:latin typeface="+mn-ea"/>
              <a:ea typeface="+mn-ea"/>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宋体" pitchFamily="2" charset="-122"/>
                <a:cs typeface="Times New Roman" pitchFamily="18" charset="0"/>
              </a:rPr>
              <a:t>  八</a:t>
            </a:r>
            <a:r>
              <a:rPr lang="en-US" altLang="zh-CN" sz="2000" b="1" dirty="0" smtClean="0">
                <a:solidFill>
                  <a:schemeClr val="bg1"/>
                </a:solidFill>
                <a:latin typeface="宋体" pitchFamily="2" charset="-122"/>
                <a:cs typeface="Times New Roman" pitchFamily="18" charset="0"/>
              </a:rPr>
              <a:t>.</a:t>
            </a:r>
            <a:r>
              <a:rPr lang="zh-CN" altLang="en-US" sz="2000" b="1" dirty="0" smtClean="0">
                <a:solidFill>
                  <a:schemeClr val="bg1"/>
                </a:solidFill>
                <a:latin typeface="宋体" pitchFamily="2" charset="-122"/>
                <a:cs typeface="Times New Roman" pitchFamily="18" charset="0"/>
              </a:rPr>
              <a:t>结论与建议</a:t>
            </a:r>
            <a:r>
              <a:rPr lang="en-US" altLang="zh-CN" sz="2000" b="1" dirty="0" smtClean="0">
                <a:solidFill>
                  <a:schemeClr val="bg1"/>
                </a:solidFill>
                <a:latin typeface="宋体" pitchFamily="2" charset="-122"/>
                <a:cs typeface="Times New Roman" pitchFamily="18" charset="0"/>
              </a:rPr>
              <a:t>-</a:t>
            </a:r>
            <a:r>
              <a:rPr lang="zh-CN" altLang="en-US" sz="2000" b="1" dirty="0" smtClean="0">
                <a:solidFill>
                  <a:schemeClr val="bg1"/>
                </a:solidFill>
                <a:latin typeface="+mj-ea"/>
              </a:rPr>
              <a:t>结论</a:t>
            </a:r>
            <a:endParaRPr lang="zh-CN" altLang="en-US" sz="2000" b="1" dirty="0" smtClean="0">
              <a:solidFill>
                <a:schemeClr val="bg1"/>
              </a:solidFill>
              <a:latin typeface="宋体" pitchFamily="2" charset="-122"/>
              <a:ea typeface="宋体" pitchFamily="2" charset="-122"/>
            </a:endParaRPr>
          </a:p>
        </p:txBody>
      </p:sp>
      <p:sp>
        <p:nvSpPr>
          <p:cNvPr id="236547" name="矩形 3"/>
          <p:cNvSpPr>
            <a:spLocks noChangeArrowheads="1"/>
          </p:cNvSpPr>
          <p:nvPr/>
        </p:nvSpPr>
        <p:spPr bwMode="auto">
          <a:xfrm>
            <a:off x="466725" y="984250"/>
            <a:ext cx="7851775" cy="2862322"/>
          </a:xfrm>
          <a:prstGeom prst="rect">
            <a:avLst/>
          </a:prstGeom>
          <a:noFill/>
          <a:ln w="9525">
            <a:noFill/>
            <a:miter lim="800000"/>
            <a:headEnd/>
            <a:tailEnd/>
          </a:ln>
        </p:spPr>
        <p:txBody>
          <a:bodyPr wrap="square">
            <a:spAutoFit/>
          </a:bodyPr>
          <a:lstStyle/>
          <a:p>
            <a:pPr>
              <a:lnSpc>
                <a:spcPct val="150000"/>
              </a:lnSpc>
            </a:pPr>
            <a:r>
              <a:rPr lang="zh-CN" altLang="en-US" sz="2000" dirty="0" smtClean="0">
                <a:latin typeface="+mn-ea"/>
                <a:ea typeface="+mn-ea"/>
              </a:rPr>
              <a:t> </a:t>
            </a:r>
            <a:r>
              <a:rPr lang="en-US" altLang="zh-CN" sz="2000" dirty="0" smtClean="0">
                <a:latin typeface="+mn-ea"/>
                <a:ea typeface="+mn-ea"/>
              </a:rPr>
              <a:t>8.</a:t>
            </a:r>
            <a:r>
              <a:rPr lang="zh-CN" altLang="en-US" sz="2000" dirty="0" smtClean="0">
                <a:solidFill>
                  <a:srgbClr val="FF0000"/>
                </a:solidFill>
                <a:latin typeface="+mn-ea"/>
              </a:rPr>
              <a:t>校外人员参与对于专业学位教育的“塑身”作用。</a:t>
            </a:r>
            <a:endParaRPr lang="en-US" altLang="zh-CN" sz="2000" dirty="0" smtClean="0">
              <a:solidFill>
                <a:srgbClr val="FF0000"/>
              </a:solidFill>
              <a:latin typeface="+mn-ea"/>
            </a:endParaRPr>
          </a:p>
          <a:p>
            <a:pPr>
              <a:lnSpc>
                <a:spcPct val="150000"/>
              </a:lnSpc>
            </a:pPr>
            <a:r>
              <a:rPr lang="en-US" altLang="zh-CN" sz="2000" dirty="0" smtClean="0">
                <a:solidFill>
                  <a:srgbClr val="FF0000"/>
                </a:solidFill>
                <a:latin typeface="+mn-ea"/>
                <a:ea typeface="+mn-ea"/>
              </a:rPr>
              <a:t>      </a:t>
            </a:r>
            <a:r>
              <a:rPr lang="zh-CN" altLang="en-US" sz="2000" dirty="0" smtClean="0">
                <a:latin typeface="+mn-ea"/>
                <a:ea typeface="+mn-ea"/>
              </a:rPr>
              <a:t>校外人员的参与会影响到学生对课程的满意度、对实践的满意度和对导师的满意度，但未能影响这三个自变量维度与因变量之间的关系。说明是</a:t>
            </a:r>
            <a:r>
              <a:rPr lang="zh-CN" altLang="en-US" sz="2000" dirty="0" smtClean="0">
                <a:solidFill>
                  <a:srgbClr val="FF0000"/>
                </a:solidFill>
                <a:latin typeface="+mn-ea"/>
                <a:ea typeface="+mn-ea"/>
              </a:rPr>
              <a:t>校外人员参与度</a:t>
            </a:r>
            <a:r>
              <a:rPr lang="zh-CN" altLang="en-US" sz="2000" dirty="0" smtClean="0">
                <a:latin typeface="+mn-ea"/>
                <a:ea typeface="+mn-ea"/>
              </a:rPr>
              <a:t>这个维度体现出</a:t>
            </a:r>
            <a:r>
              <a:rPr lang="zh-CN" altLang="en-US" sz="2000" dirty="0" smtClean="0">
                <a:solidFill>
                  <a:srgbClr val="FF0000"/>
                </a:solidFill>
                <a:latin typeface="+mn-ea"/>
                <a:ea typeface="+mn-ea"/>
              </a:rPr>
              <a:t>外生变量</a:t>
            </a:r>
            <a:r>
              <a:rPr lang="zh-CN" altLang="en-US" sz="2000" dirty="0" smtClean="0">
                <a:latin typeface="+mn-ea"/>
                <a:ea typeface="+mn-ea"/>
              </a:rPr>
              <a:t>的特征。对于学习过程要素，更多起到“塑身和调整”作用（资源重新配置），而不是调节作用或中介作用。</a:t>
            </a:r>
            <a:endParaRPr lang="en-US" altLang="zh-CN" sz="2000" dirty="0" smtClean="0">
              <a:latin typeface="+mn-ea"/>
              <a:ea typeface="+mn-ea"/>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rgbClr val="FFFFFF"/>
                </a:solidFill>
                <a:latin typeface="Times New Roman" pitchFamily="18" charset="0"/>
                <a:cs typeface="Times New Roman" pitchFamily="18" charset="0"/>
                <a:sym typeface="Times New Roman" pitchFamily="18" charset="0"/>
              </a:rPr>
              <a:t>   八、结论与建议</a:t>
            </a:r>
            <a:r>
              <a:rPr lang="en-US" altLang="zh-CN" sz="2000" b="1" dirty="0" smtClean="0">
                <a:solidFill>
                  <a:srgbClr val="FFFFFF"/>
                </a:solidFill>
                <a:latin typeface="Times New Roman" pitchFamily="18" charset="0"/>
                <a:cs typeface="Times New Roman" pitchFamily="18" charset="0"/>
                <a:sym typeface="Times New Roman" pitchFamily="18" charset="0"/>
              </a:rPr>
              <a:t>-</a:t>
            </a:r>
            <a:r>
              <a:rPr lang="zh-CN" altLang="en-US" sz="2000" b="1" dirty="0" smtClean="0">
                <a:solidFill>
                  <a:srgbClr val="FFFFFF"/>
                </a:solidFill>
                <a:latin typeface="Times New Roman" pitchFamily="18" charset="0"/>
                <a:cs typeface="Times New Roman" pitchFamily="18" charset="0"/>
                <a:sym typeface="Times New Roman" pitchFamily="18" charset="0"/>
              </a:rPr>
              <a:t>结论</a:t>
            </a:r>
            <a:endParaRPr lang="zh-CN" altLang="en-US" sz="2000" b="1" dirty="0" smtClean="0">
              <a:solidFill>
                <a:schemeClr val="bg1"/>
              </a:solidFill>
              <a:latin typeface="宋体" pitchFamily="2" charset="-122"/>
              <a:ea typeface="宋体" pitchFamily="2" charset="-122"/>
            </a:endParaRPr>
          </a:p>
        </p:txBody>
      </p:sp>
      <p:sp>
        <p:nvSpPr>
          <p:cNvPr id="236547" name="矩形 3"/>
          <p:cNvSpPr>
            <a:spLocks noChangeArrowheads="1"/>
          </p:cNvSpPr>
          <p:nvPr/>
        </p:nvSpPr>
        <p:spPr bwMode="auto">
          <a:xfrm>
            <a:off x="322053" y="768543"/>
            <a:ext cx="8177241" cy="2954655"/>
          </a:xfrm>
          <a:prstGeom prst="rect">
            <a:avLst/>
          </a:prstGeom>
          <a:noFill/>
          <a:ln w="9525">
            <a:noFill/>
            <a:miter lim="800000"/>
            <a:headEnd/>
            <a:tailEnd/>
          </a:ln>
        </p:spPr>
        <p:txBody>
          <a:bodyPr wrap="square">
            <a:spAutoFit/>
          </a:bodyPr>
          <a:lstStyle/>
          <a:p>
            <a:pPr>
              <a:lnSpc>
                <a:spcPct val="150000"/>
              </a:lnSpc>
            </a:pPr>
            <a:r>
              <a:rPr lang="en-US" altLang="zh-CN" sz="2000" dirty="0" smtClean="0">
                <a:latin typeface="+mn-ea"/>
                <a:ea typeface="+mn-ea"/>
              </a:rPr>
              <a:t>9. </a:t>
            </a:r>
            <a:r>
              <a:rPr lang="zh-CN" altLang="en-US" sz="2000" dirty="0" smtClean="0">
                <a:latin typeface="+mn-ea"/>
                <a:ea typeface="+mn-ea"/>
              </a:rPr>
              <a:t>培养目标的差异性目标已基本达成</a:t>
            </a:r>
            <a:endParaRPr lang="en-US" altLang="zh-CN" sz="2000" dirty="0" smtClean="0">
              <a:latin typeface="+mn-ea"/>
              <a:ea typeface="+mn-ea"/>
            </a:endParaRPr>
          </a:p>
          <a:p>
            <a:pPr>
              <a:lnSpc>
                <a:spcPct val="150000"/>
              </a:lnSpc>
            </a:pPr>
            <a:r>
              <a:rPr lang="en-US" altLang="zh-CN" sz="2000" dirty="0" smtClean="0">
                <a:latin typeface="+mn-ea"/>
                <a:ea typeface="+mn-ea"/>
              </a:rPr>
              <a:t>    </a:t>
            </a:r>
            <a:r>
              <a:rPr lang="zh-CN" altLang="en-US" sz="1600" dirty="0" smtClean="0">
                <a:latin typeface="+mn-ea"/>
                <a:ea typeface="+mn-ea"/>
              </a:rPr>
              <a:t>专业学位研究生教育更为强调的</a:t>
            </a:r>
            <a:r>
              <a:rPr lang="zh-CN" altLang="en-US" sz="1600" dirty="0" smtClean="0">
                <a:solidFill>
                  <a:srgbClr val="FF0000"/>
                </a:solidFill>
                <a:latin typeface="+mn-ea"/>
                <a:ea typeface="+mn-ea"/>
              </a:rPr>
              <a:t>目标</a:t>
            </a:r>
            <a:r>
              <a:rPr lang="en-US" altLang="zh-CN" sz="1600" dirty="0" smtClean="0">
                <a:solidFill>
                  <a:srgbClr val="FF0000"/>
                </a:solidFill>
                <a:latin typeface="+mn-ea"/>
                <a:ea typeface="+mn-ea"/>
              </a:rPr>
              <a:t>-</a:t>
            </a:r>
            <a:r>
              <a:rPr lang="zh-CN" altLang="en-US" sz="1600" dirty="0" smtClean="0">
                <a:solidFill>
                  <a:srgbClr val="FF0000"/>
                </a:solidFill>
                <a:latin typeface="+mn-ea"/>
                <a:ea typeface="+mn-ea"/>
              </a:rPr>
              <a:t>团队协作和实践能力</a:t>
            </a:r>
            <a:endParaRPr lang="en-US" altLang="zh-CN" sz="1600" dirty="0" smtClean="0">
              <a:solidFill>
                <a:srgbClr val="FF0000"/>
              </a:solidFill>
              <a:latin typeface="+mn-ea"/>
              <a:ea typeface="+mn-ea"/>
            </a:endParaRPr>
          </a:p>
          <a:p>
            <a:pPr>
              <a:lnSpc>
                <a:spcPct val="150000"/>
              </a:lnSpc>
            </a:pPr>
            <a:r>
              <a:rPr lang="zh-CN" altLang="en-US" sz="1600" dirty="0" smtClean="0">
                <a:solidFill>
                  <a:srgbClr val="FF0000"/>
                </a:solidFill>
                <a:latin typeface="+mn-ea"/>
                <a:ea typeface="+mn-ea"/>
              </a:rPr>
              <a:t>研究中发现，这两组基本能力</a:t>
            </a:r>
            <a:r>
              <a:rPr lang="zh-CN" altLang="en-US" sz="1600" dirty="0" smtClean="0">
                <a:latin typeface="+mn-ea"/>
                <a:ea typeface="+mn-ea"/>
              </a:rPr>
              <a:t>有明显提升，保证了差异性目标的基本达成</a:t>
            </a:r>
            <a:endParaRPr lang="en-US" altLang="zh-CN" sz="1600" dirty="0" smtClean="0">
              <a:latin typeface="+mn-ea"/>
              <a:ea typeface="+mn-ea"/>
            </a:endParaRPr>
          </a:p>
          <a:p>
            <a:pPr>
              <a:lnSpc>
                <a:spcPct val="150000"/>
              </a:lnSpc>
            </a:pPr>
            <a:r>
              <a:rPr lang="en-US" altLang="zh-CN" sz="1600" dirty="0" smtClean="0">
                <a:latin typeface="+mn-ea"/>
                <a:ea typeface="+mn-ea"/>
              </a:rPr>
              <a:t>     </a:t>
            </a:r>
            <a:r>
              <a:rPr lang="zh-CN" altLang="en-US" sz="1600" dirty="0" smtClean="0">
                <a:latin typeface="+mn-ea"/>
                <a:ea typeface="+mn-ea"/>
              </a:rPr>
              <a:t>引起注意：</a:t>
            </a:r>
            <a:endParaRPr lang="en-US" altLang="zh-CN" sz="1600" dirty="0" smtClean="0">
              <a:latin typeface="+mn-ea"/>
              <a:ea typeface="+mn-ea"/>
            </a:endParaRPr>
          </a:p>
          <a:p>
            <a:pPr>
              <a:lnSpc>
                <a:spcPct val="150000"/>
              </a:lnSpc>
            </a:pPr>
            <a:r>
              <a:rPr lang="en-US" altLang="zh-CN" sz="1600" dirty="0" smtClean="0">
                <a:latin typeface="+mn-ea"/>
                <a:ea typeface="+mn-ea"/>
              </a:rPr>
              <a:t>     </a:t>
            </a:r>
            <a:r>
              <a:rPr lang="zh-CN" altLang="en-US" sz="1600" dirty="0" smtClean="0">
                <a:latin typeface="+mn-ea"/>
                <a:ea typeface="+mn-ea"/>
              </a:rPr>
              <a:t>创新能力和国际视野的提升处于较低水平，将影响研究生层次的基本水准的保障</a:t>
            </a:r>
            <a:endParaRPr lang="en-US" altLang="zh-CN" sz="1600" dirty="0" smtClean="0">
              <a:latin typeface="+mn-ea"/>
              <a:ea typeface="+mn-ea"/>
            </a:endParaRPr>
          </a:p>
          <a:p>
            <a:pPr>
              <a:lnSpc>
                <a:spcPct val="150000"/>
              </a:lnSpc>
            </a:pPr>
            <a:endParaRPr lang="en-US" altLang="zh-CN" sz="1600" dirty="0" smtClean="0">
              <a:latin typeface="+mn-ea"/>
              <a:ea typeface="+mn-ea"/>
            </a:endParaRPr>
          </a:p>
          <a:p>
            <a:pPr>
              <a:lnSpc>
                <a:spcPct val="150000"/>
              </a:lnSpc>
            </a:pPr>
            <a:endParaRPr lang="en-US" altLang="zh-CN" sz="1000" dirty="0" smtClean="0">
              <a:latin typeface="+mn-ea"/>
              <a:ea typeface="+mn-ea"/>
            </a:endParaRPr>
          </a:p>
          <a:p>
            <a:pPr>
              <a:lnSpc>
                <a:spcPct val="150000"/>
              </a:lnSpc>
            </a:pPr>
            <a:r>
              <a:rPr lang="zh-CN" altLang="en-US" sz="1000" dirty="0" smtClean="0">
                <a:latin typeface="+mn-ea"/>
              </a:rPr>
              <a:t>             </a:t>
            </a:r>
            <a:endParaRPr lang="zh-CN" altLang="en-US" sz="2000" dirty="0">
              <a:latin typeface="+mn-ea"/>
              <a:ea typeface="+mn-ea"/>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rgbClr val="FFFFFF"/>
                </a:solidFill>
                <a:latin typeface="Times New Roman" pitchFamily="18" charset="0"/>
                <a:cs typeface="Times New Roman" pitchFamily="18" charset="0"/>
                <a:sym typeface="Times New Roman" pitchFamily="18" charset="0"/>
              </a:rPr>
              <a:t>   八、结论与建议</a:t>
            </a:r>
            <a:r>
              <a:rPr lang="en-US" altLang="zh-CN" sz="2000" b="1" dirty="0" smtClean="0">
                <a:solidFill>
                  <a:srgbClr val="FFFFFF"/>
                </a:solidFill>
                <a:latin typeface="Times New Roman" pitchFamily="18" charset="0"/>
                <a:cs typeface="Times New Roman" pitchFamily="18" charset="0"/>
                <a:sym typeface="Times New Roman" pitchFamily="18" charset="0"/>
              </a:rPr>
              <a:t>-</a:t>
            </a:r>
            <a:r>
              <a:rPr lang="zh-CN" altLang="en-US" sz="2000" b="1" dirty="0" smtClean="0">
                <a:solidFill>
                  <a:srgbClr val="FFFFFF"/>
                </a:solidFill>
                <a:latin typeface="Times New Roman" pitchFamily="18" charset="0"/>
                <a:cs typeface="Times New Roman" pitchFamily="18" charset="0"/>
                <a:sym typeface="Times New Roman" pitchFamily="18" charset="0"/>
              </a:rPr>
              <a:t>结论</a:t>
            </a:r>
            <a:endParaRPr lang="zh-CN" altLang="en-US" sz="2000" b="1" dirty="0" smtClean="0">
              <a:solidFill>
                <a:schemeClr val="bg1"/>
              </a:solidFill>
              <a:latin typeface="宋体" pitchFamily="2" charset="-122"/>
              <a:ea typeface="宋体" pitchFamily="2" charset="-122"/>
            </a:endParaRPr>
          </a:p>
        </p:txBody>
      </p:sp>
      <p:sp>
        <p:nvSpPr>
          <p:cNvPr id="236547" name="矩形 3"/>
          <p:cNvSpPr>
            <a:spLocks noChangeArrowheads="1"/>
          </p:cNvSpPr>
          <p:nvPr/>
        </p:nvSpPr>
        <p:spPr bwMode="auto">
          <a:xfrm>
            <a:off x="322053" y="768543"/>
            <a:ext cx="8177241" cy="3600986"/>
          </a:xfrm>
          <a:prstGeom prst="rect">
            <a:avLst/>
          </a:prstGeom>
          <a:noFill/>
          <a:ln w="9525">
            <a:noFill/>
            <a:miter lim="800000"/>
            <a:headEnd/>
            <a:tailEnd/>
          </a:ln>
        </p:spPr>
        <p:txBody>
          <a:bodyPr wrap="square">
            <a:spAutoFit/>
          </a:bodyPr>
          <a:lstStyle/>
          <a:p>
            <a:pPr>
              <a:lnSpc>
                <a:spcPct val="150000"/>
              </a:lnSpc>
            </a:pPr>
            <a:r>
              <a:rPr lang="en-US" altLang="zh-CN" sz="2000" dirty="0" smtClean="0">
                <a:latin typeface="+mn-ea"/>
                <a:ea typeface="+mn-ea"/>
              </a:rPr>
              <a:t>10. </a:t>
            </a:r>
            <a:r>
              <a:rPr lang="zh-CN" altLang="en-US" sz="2000" dirty="0" smtClean="0">
                <a:latin typeface="+mn-ea"/>
                <a:ea typeface="+mn-ea"/>
              </a:rPr>
              <a:t>不同专业学位质量和发展取向存在差异</a:t>
            </a:r>
            <a:endParaRPr lang="en-US" altLang="zh-CN" sz="2000" dirty="0" smtClean="0">
              <a:latin typeface="+mn-ea"/>
              <a:ea typeface="+mn-ea"/>
            </a:endParaRPr>
          </a:p>
          <a:p>
            <a:pPr>
              <a:lnSpc>
                <a:spcPct val="150000"/>
              </a:lnSpc>
            </a:pPr>
            <a:r>
              <a:rPr lang="en-US" altLang="zh-CN" sz="2000" dirty="0" smtClean="0">
                <a:latin typeface="+mn-ea"/>
                <a:ea typeface="+mn-ea"/>
              </a:rPr>
              <a:t>     </a:t>
            </a:r>
            <a:r>
              <a:rPr lang="zh-CN" altLang="en-US" sz="2000" dirty="0" smtClean="0">
                <a:latin typeface="+mn-ea"/>
                <a:ea typeface="+mn-ea"/>
              </a:rPr>
              <a:t> </a:t>
            </a:r>
            <a:r>
              <a:rPr lang="zh-CN" altLang="en-US" sz="1600" dirty="0" smtClean="0">
                <a:latin typeface="+mn-ea"/>
                <a:ea typeface="+mn-ea"/>
              </a:rPr>
              <a:t>不同专业学位相互之间对于各维度认知是存在明显差异的</a:t>
            </a:r>
            <a:endParaRPr lang="en-US" altLang="zh-CN" sz="1600" dirty="0" smtClean="0">
              <a:latin typeface="+mn-ea"/>
              <a:ea typeface="+mn-ea"/>
            </a:endParaRPr>
          </a:p>
          <a:p>
            <a:pPr>
              <a:lnSpc>
                <a:spcPct val="150000"/>
              </a:lnSpc>
            </a:pPr>
            <a:r>
              <a:rPr lang="zh-CN" altLang="en-US" sz="1600" dirty="0" smtClean="0">
                <a:latin typeface="+mn-ea"/>
                <a:ea typeface="+mn-ea"/>
              </a:rPr>
              <a:t>       与行业性质、职业成熟度、生源对象、实践经历和认知</a:t>
            </a:r>
            <a:r>
              <a:rPr lang="en-US" altLang="zh-CN" sz="1600" dirty="0" smtClean="0">
                <a:latin typeface="+mn-ea"/>
                <a:ea typeface="+mn-ea"/>
              </a:rPr>
              <a:t> </a:t>
            </a:r>
            <a:r>
              <a:rPr lang="zh-CN" altLang="en-US" sz="1600" dirty="0" smtClean="0">
                <a:latin typeface="+mn-ea"/>
                <a:ea typeface="+mn-ea"/>
              </a:rPr>
              <a:t>以及职业明确度等有关</a:t>
            </a:r>
            <a:endParaRPr lang="en-US" altLang="zh-CN" sz="1600" dirty="0" smtClean="0">
              <a:latin typeface="+mn-ea"/>
              <a:ea typeface="+mn-ea"/>
            </a:endParaRPr>
          </a:p>
          <a:p>
            <a:pPr>
              <a:lnSpc>
                <a:spcPct val="150000"/>
              </a:lnSpc>
            </a:pPr>
            <a:r>
              <a:rPr lang="en-US" altLang="zh-CN" sz="1600" dirty="0" smtClean="0">
                <a:latin typeface="+mn-ea"/>
                <a:ea typeface="+mn-ea"/>
              </a:rPr>
              <a:t>       </a:t>
            </a:r>
          </a:p>
          <a:p>
            <a:pPr>
              <a:lnSpc>
                <a:spcPct val="150000"/>
              </a:lnSpc>
            </a:pPr>
            <a:r>
              <a:rPr lang="en-US" altLang="zh-CN" sz="1600" dirty="0" smtClean="0">
                <a:latin typeface="+mn-ea"/>
                <a:ea typeface="+mn-ea"/>
              </a:rPr>
              <a:t>      </a:t>
            </a:r>
            <a:r>
              <a:rPr lang="zh-CN" altLang="en-US" sz="1600" dirty="0" smtClean="0">
                <a:latin typeface="+mn-ea"/>
                <a:ea typeface="+mn-ea"/>
              </a:rPr>
              <a:t>不同学校对于同一专业学位的发展也存在不同的特点，</a:t>
            </a:r>
            <a:endParaRPr lang="en-US" altLang="zh-CN" sz="1600" dirty="0" smtClean="0">
              <a:latin typeface="+mn-ea"/>
              <a:ea typeface="+mn-ea"/>
            </a:endParaRPr>
          </a:p>
          <a:p>
            <a:pPr>
              <a:lnSpc>
                <a:spcPct val="150000"/>
              </a:lnSpc>
            </a:pPr>
            <a:r>
              <a:rPr lang="zh-CN" altLang="en-US" sz="1600" dirty="0" smtClean="0">
                <a:latin typeface="+mn-ea"/>
                <a:ea typeface="+mn-ea"/>
              </a:rPr>
              <a:t>尤其是行业的热门和收益程度、学校的总体声誉也会对具体专业学位质量有影响</a:t>
            </a:r>
            <a:endParaRPr lang="en-US" altLang="zh-CN" sz="1600" dirty="0" smtClean="0">
              <a:latin typeface="+mn-ea"/>
              <a:ea typeface="+mn-ea"/>
            </a:endParaRPr>
          </a:p>
          <a:p>
            <a:pPr>
              <a:lnSpc>
                <a:spcPct val="150000"/>
              </a:lnSpc>
            </a:pPr>
            <a:endParaRPr lang="en-US" altLang="zh-CN" sz="1600" dirty="0" smtClean="0">
              <a:latin typeface="+mn-ea"/>
              <a:ea typeface="+mn-ea"/>
            </a:endParaRPr>
          </a:p>
          <a:p>
            <a:pPr>
              <a:lnSpc>
                <a:spcPct val="150000"/>
              </a:lnSpc>
            </a:pPr>
            <a:endParaRPr lang="en-US" altLang="zh-CN" sz="1600" dirty="0" smtClean="0">
              <a:latin typeface="+mn-ea"/>
              <a:ea typeface="+mn-ea"/>
            </a:endParaRPr>
          </a:p>
          <a:p>
            <a:pPr>
              <a:lnSpc>
                <a:spcPct val="150000"/>
              </a:lnSpc>
            </a:pPr>
            <a:r>
              <a:rPr lang="zh-CN" altLang="en-US" sz="1600" dirty="0" smtClean="0">
                <a:latin typeface="+mn-ea"/>
              </a:rPr>
              <a:t>             </a:t>
            </a:r>
            <a:endParaRPr lang="zh-CN" altLang="en-US" sz="1600" dirty="0">
              <a:latin typeface="+mn-ea"/>
              <a:ea typeface="+mn-ea"/>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mj-ea"/>
              </a:rPr>
              <a:t>   八</a:t>
            </a:r>
            <a:r>
              <a:rPr lang="en-US" altLang="zh-CN" sz="2000" b="1" dirty="0" smtClean="0">
                <a:solidFill>
                  <a:schemeClr val="bg1"/>
                </a:solidFill>
                <a:latin typeface="+mj-ea"/>
              </a:rPr>
              <a:t>.</a:t>
            </a:r>
            <a:r>
              <a:rPr lang="zh-CN" altLang="en-US" sz="2000" b="1" dirty="0" smtClean="0">
                <a:solidFill>
                  <a:schemeClr val="bg1"/>
                </a:solidFill>
                <a:latin typeface="+mj-ea"/>
              </a:rPr>
              <a:t>结论与建议</a:t>
            </a:r>
            <a:r>
              <a:rPr lang="en-US" altLang="zh-CN" sz="2000" b="1" dirty="0" smtClean="0">
                <a:solidFill>
                  <a:schemeClr val="bg1"/>
                </a:solidFill>
                <a:latin typeface="+mj-ea"/>
              </a:rPr>
              <a:t>-- </a:t>
            </a:r>
            <a:r>
              <a:rPr lang="zh-CN" altLang="en-US" sz="2000" b="1" dirty="0" smtClean="0">
                <a:solidFill>
                  <a:schemeClr val="bg1"/>
                </a:solidFill>
                <a:latin typeface="+mj-ea"/>
              </a:rPr>
              <a:t>建议</a:t>
            </a:r>
          </a:p>
        </p:txBody>
      </p:sp>
      <p:sp>
        <p:nvSpPr>
          <p:cNvPr id="4" name="TextBox 3"/>
          <p:cNvSpPr txBox="1"/>
          <p:nvPr/>
        </p:nvSpPr>
        <p:spPr>
          <a:xfrm>
            <a:off x="177987" y="984642"/>
            <a:ext cx="8966013" cy="4007251"/>
          </a:xfrm>
          <a:prstGeom prst="rect">
            <a:avLst/>
          </a:prstGeom>
          <a:noFill/>
        </p:spPr>
        <p:txBody>
          <a:bodyPr wrap="square" rtlCol="0">
            <a:spAutoFit/>
          </a:bodyPr>
          <a:lstStyle/>
          <a:p>
            <a:pPr marL="342900" lvl="0" indent="-342900" eaLnBrk="0" hangingPunct="0">
              <a:lnSpc>
                <a:spcPct val="150000"/>
              </a:lnSpc>
              <a:spcBef>
                <a:spcPct val="20000"/>
              </a:spcBef>
            </a:pPr>
            <a:r>
              <a:rPr lang="en-US" altLang="zh-CN" sz="2000" kern="0" dirty="0" smtClean="0">
                <a:solidFill>
                  <a:srgbClr val="000000"/>
                </a:solidFill>
                <a:latin typeface="+mn-ea"/>
                <a:ea typeface="+mn-ea"/>
                <a:sym typeface="Franklin Gothic Medium" pitchFamily="34" charset="0"/>
              </a:rPr>
              <a:t>  1.</a:t>
            </a:r>
            <a:r>
              <a:rPr lang="zh-CN" altLang="en-US" sz="2000" kern="0" dirty="0" smtClean="0">
                <a:solidFill>
                  <a:srgbClr val="000000"/>
                </a:solidFill>
                <a:latin typeface="+mn-ea"/>
                <a:ea typeface="+mn-ea"/>
                <a:sym typeface="Franklin Gothic Medium" pitchFamily="34" charset="0"/>
              </a:rPr>
              <a:t>加强教育机构的主体性地位的认知</a:t>
            </a:r>
            <a:endParaRPr lang="en-US" altLang="zh-CN" sz="20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2000" kern="0" dirty="0" smtClean="0">
                <a:solidFill>
                  <a:srgbClr val="000000"/>
                </a:solidFill>
                <a:latin typeface="+mn-ea"/>
                <a:ea typeface="+mn-ea"/>
                <a:sym typeface="Franklin Gothic Medium" pitchFamily="34" charset="0"/>
              </a:rPr>
              <a:t>    </a:t>
            </a:r>
            <a:r>
              <a:rPr lang="zh-CN" altLang="en-US" sz="2000" kern="0" dirty="0" smtClean="0">
                <a:solidFill>
                  <a:srgbClr val="000000"/>
                </a:solidFill>
                <a:latin typeface="+mn-ea"/>
                <a:ea typeface="+mn-ea"/>
                <a:sym typeface="Franklin Gothic Medium" pitchFamily="34" charset="0"/>
              </a:rPr>
              <a:t>更好地设计专业学位的教育培养方案</a:t>
            </a:r>
            <a:endParaRPr lang="en-US" altLang="zh-CN" sz="2000" kern="0" dirty="0" smtClean="0">
              <a:solidFill>
                <a:srgbClr val="000000"/>
              </a:solidFill>
              <a:latin typeface="宋体" pitchFamily="2" charset="-122"/>
              <a:sym typeface="Franklin Gothic Medium" pitchFamily="34" charset="0"/>
            </a:endParaRPr>
          </a:p>
          <a:p>
            <a:pPr marL="342900" lvl="0" indent="-342900" eaLnBrk="0" hangingPunct="0">
              <a:lnSpc>
                <a:spcPct val="150000"/>
              </a:lnSpc>
              <a:spcBef>
                <a:spcPct val="20000"/>
              </a:spcBef>
            </a:pPr>
            <a:r>
              <a:rPr lang="en-US" altLang="zh-CN" sz="1600" kern="0" dirty="0" smtClean="0">
                <a:solidFill>
                  <a:srgbClr val="000000"/>
                </a:solidFill>
                <a:latin typeface="宋体" pitchFamily="2" charset="-122"/>
                <a:sym typeface="Franklin Gothic Medium" pitchFamily="34" charset="0"/>
              </a:rPr>
              <a:t>    ----</a:t>
            </a:r>
            <a:r>
              <a:rPr lang="zh-CN" altLang="en-US" sz="1600" kern="0" dirty="0" smtClean="0">
                <a:solidFill>
                  <a:srgbClr val="000000"/>
                </a:solidFill>
                <a:latin typeface="宋体" pitchFamily="2" charset="-122"/>
                <a:sym typeface="Franklin Gothic Medium" pitchFamily="34" charset="0"/>
              </a:rPr>
              <a:t>课程</a:t>
            </a:r>
            <a:r>
              <a:rPr lang="zh-CN" altLang="en-US" sz="1600" kern="0" dirty="0">
                <a:solidFill>
                  <a:srgbClr val="000000"/>
                </a:solidFill>
                <a:latin typeface="宋体" pitchFamily="2" charset="-122"/>
                <a:sym typeface="Franklin Gothic Medium" pitchFamily="34" charset="0"/>
              </a:rPr>
              <a:t>设置的科学</a:t>
            </a:r>
            <a:r>
              <a:rPr lang="zh-CN" altLang="en-US" sz="1600" kern="0" dirty="0" smtClean="0">
                <a:solidFill>
                  <a:srgbClr val="000000"/>
                </a:solidFill>
                <a:latin typeface="宋体" pitchFamily="2" charset="-122"/>
                <a:sym typeface="Franklin Gothic Medium" pitchFamily="34" charset="0"/>
              </a:rPr>
              <a:t>合理、有效、跨学科的问题</a:t>
            </a:r>
            <a:endParaRPr lang="en-US" altLang="zh-CN" sz="1600" kern="0" dirty="0" smtClean="0">
              <a:solidFill>
                <a:srgbClr val="000000"/>
              </a:solidFill>
              <a:latin typeface="宋体" pitchFamily="2" charset="-122"/>
              <a:sym typeface="Franklin Gothic Medium" pitchFamily="34" charset="0"/>
            </a:endParaRPr>
          </a:p>
          <a:p>
            <a:pPr marL="342900" lvl="0" indent="-342900" eaLnBrk="0" hangingPunct="0">
              <a:lnSpc>
                <a:spcPct val="150000"/>
              </a:lnSpc>
              <a:spcBef>
                <a:spcPct val="20000"/>
              </a:spcBef>
            </a:pPr>
            <a:r>
              <a:rPr lang="en-US" altLang="zh-CN" sz="1600" kern="0" dirty="0" smtClean="0">
                <a:solidFill>
                  <a:srgbClr val="000000"/>
                </a:solidFill>
                <a:latin typeface="宋体" pitchFamily="2" charset="-122"/>
                <a:sym typeface="Franklin Gothic Medium" pitchFamily="34" charset="0"/>
              </a:rPr>
              <a:t>    ----</a:t>
            </a:r>
            <a:r>
              <a:rPr lang="zh-CN" altLang="en-US" sz="1600" kern="0" dirty="0" smtClean="0">
                <a:solidFill>
                  <a:srgbClr val="000000"/>
                </a:solidFill>
                <a:latin typeface="宋体" pitchFamily="2" charset="-122"/>
                <a:sym typeface="Franklin Gothic Medium" pitchFamily="34" charset="0"/>
              </a:rPr>
              <a:t>实践体系再设计、实践逻辑和实践有效性的问题</a:t>
            </a:r>
            <a:endParaRPr lang="en-US" altLang="zh-CN" sz="1600" kern="0" dirty="0" smtClean="0">
              <a:solidFill>
                <a:srgbClr val="000000"/>
              </a:solidFill>
              <a:latin typeface="宋体" pitchFamily="2" charset="-122"/>
              <a:sym typeface="Franklin Gothic Medium" pitchFamily="34" charset="0"/>
            </a:endParaRPr>
          </a:p>
          <a:p>
            <a:pPr marL="342900" lvl="0" indent="-342900" eaLnBrk="0" hangingPunct="0">
              <a:lnSpc>
                <a:spcPct val="150000"/>
              </a:lnSpc>
              <a:spcBef>
                <a:spcPct val="20000"/>
              </a:spcBef>
            </a:pPr>
            <a:r>
              <a:rPr lang="en-US" altLang="zh-CN" sz="1600" kern="0" dirty="0" smtClean="0">
                <a:solidFill>
                  <a:srgbClr val="000000"/>
                </a:solidFill>
                <a:latin typeface="宋体" pitchFamily="2" charset="-122"/>
                <a:sym typeface="Franklin Gothic Medium" pitchFamily="34" charset="0"/>
              </a:rPr>
              <a:t>    ----</a:t>
            </a:r>
            <a:r>
              <a:rPr lang="zh-CN" altLang="en-US" sz="1600" kern="0" dirty="0" smtClean="0">
                <a:solidFill>
                  <a:srgbClr val="000000"/>
                </a:solidFill>
                <a:latin typeface="宋体" pitchFamily="2" charset="-122"/>
                <a:sym typeface="Franklin Gothic Medium" pitchFamily="34" charset="0"/>
              </a:rPr>
              <a:t>导师及校内外导师的作用、合作与激励</a:t>
            </a:r>
            <a:endParaRPr lang="en-US" altLang="zh-CN" sz="1600" kern="0" dirty="0" smtClean="0">
              <a:solidFill>
                <a:srgbClr val="000000"/>
              </a:solidFill>
              <a:latin typeface="宋体" pitchFamily="2" charset="-122"/>
              <a:sym typeface="Franklin Gothic Medium" pitchFamily="34" charset="0"/>
            </a:endParaRPr>
          </a:p>
          <a:p>
            <a:pPr marL="342900" lvl="0" indent="-342900" eaLnBrk="0" hangingPunct="0">
              <a:lnSpc>
                <a:spcPct val="150000"/>
              </a:lnSpc>
              <a:spcBef>
                <a:spcPct val="20000"/>
              </a:spcBef>
            </a:pPr>
            <a:r>
              <a:rPr lang="en-US" altLang="zh-CN" sz="1600" kern="0" dirty="0" smtClean="0">
                <a:solidFill>
                  <a:srgbClr val="000000"/>
                </a:solidFill>
                <a:latin typeface="宋体" pitchFamily="2" charset="-122"/>
                <a:sym typeface="Franklin Gothic Medium" pitchFamily="34" charset="0"/>
              </a:rPr>
              <a:t>    ----</a:t>
            </a:r>
            <a:r>
              <a:rPr lang="zh-CN" altLang="en-US" sz="1600" kern="0" dirty="0" smtClean="0">
                <a:solidFill>
                  <a:srgbClr val="000000"/>
                </a:solidFill>
                <a:latin typeface="宋体" pitchFamily="2" charset="-122"/>
                <a:sym typeface="Franklin Gothic Medium" pitchFamily="34" charset="0"/>
              </a:rPr>
              <a:t>审视和重构学生的学习成果</a:t>
            </a:r>
            <a:r>
              <a:rPr lang="en-US" altLang="zh-CN" sz="1600" kern="0" dirty="0" smtClean="0">
                <a:solidFill>
                  <a:srgbClr val="000000"/>
                </a:solidFill>
                <a:latin typeface="宋体" pitchFamily="2" charset="-122"/>
                <a:sym typeface="Franklin Gothic Medium" pitchFamily="34" charset="0"/>
              </a:rPr>
              <a:t>-</a:t>
            </a:r>
            <a:r>
              <a:rPr lang="zh-CN" altLang="en-US" sz="1600" kern="0" dirty="0" smtClean="0">
                <a:solidFill>
                  <a:srgbClr val="000000"/>
                </a:solidFill>
                <a:latin typeface="宋体" pitchFamily="2" charset="-122"/>
                <a:sym typeface="Franklin Gothic Medium" pitchFamily="34" charset="0"/>
              </a:rPr>
              <a:t>基本和差异。创新能力和国际视野</a:t>
            </a:r>
            <a:endParaRPr lang="en-US" altLang="zh-CN" sz="1600" kern="0" dirty="0" smtClean="0">
              <a:solidFill>
                <a:srgbClr val="000000"/>
              </a:solidFill>
              <a:latin typeface="宋体" pitchFamily="2" charset="-122"/>
              <a:sym typeface="Franklin Gothic Medium" pitchFamily="34" charset="0"/>
            </a:endParaRPr>
          </a:p>
          <a:p>
            <a:pPr marL="342900" lvl="0" indent="-342900" eaLnBrk="0" hangingPunct="0">
              <a:lnSpc>
                <a:spcPct val="150000"/>
              </a:lnSpc>
              <a:spcBef>
                <a:spcPct val="20000"/>
              </a:spcBef>
            </a:pPr>
            <a:r>
              <a:rPr lang="en-US" altLang="zh-CN" sz="1600" kern="0" dirty="0" smtClean="0">
                <a:solidFill>
                  <a:srgbClr val="000000"/>
                </a:solidFill>
                <a:latin typeface="宋体" pitchFamily="2" charset="-122"/>
                <a:sym typeface="Franklin Gothic Medium" pitchFamily="34" charset="0"/>
              </a:rPr>
              <a:t>    ----</a:t>
            </a:r>
            <a:r>
              <a:rPr lang="zh-CN" altLang="en-US" sz="1600" kern="0" dirty="0" smtClean="0">
                <a:solidFill>
                  <a:srgbClr val="000000"/>
                </a:solidFill>
                <a:latin typeface="宋体" pitchFamily="2" charset="-122"/>
                <a:sym typeface="Franklin Gothic Medium" pitchFamily="34" charset="0"/>
              </a:rPr>
              <a:t>变化中的行业与专业学位的变化对已有和新设专业学位影响</a:t>
            </a:r>
            <a:endParaRPr lang="en-US" altLang="zh-CN" sz="1600" kern="0" dirty="0" smtClean="0">
              <a:solidFill>
                <a:srgbClr val="000000"/>
              </a:solidFill>
              <a:latin typeface="宋体" pitchFamily="2" charset="-122"/>
              <a:sym typeface="Franklin Gothic Medium" pitchFamily="34" charset="0"/>
            </a:endParaRPr>
          </a:p>
          <a:p>
            <a:pPr marL="342900" lvl="0" indent="-342900" eaLnBrk="0" hangingPunct="0">
              <a:lnSpc>
                <a:spcPct val="150000"/>
              </a:lnSpc>
              <a:spcBef>
                <a:spcPct val="20000"/>
              </a:spcBef>
            </a:pPr>
            <a:r>
              <a:rPr lang="en-US" altLang="zh-CN" sz="1600" kern="0" dirty="0" smtClean="0">
                <a:solidFill>
                  <a:srgbClr val="000000"/>
                </a:solidFill>
                <a:latin typeface="宋体" pitchFamily="2" charset="-122"/>
                <a:sym typeface="Franklin Gothic Medium" pitchFamily="34" charset="0"/>
              </a:rPr>
              <a:t>    ----</a:t>
            </a:r>
            <a:r>
              <a:rPr lang="zh-CN" altLang="en-US" sz="1600" kern="0" dirty="0" smtClean="0">
                <a:solidFill>
                  <a:srgbClr val="000000"/>
                </a:solidFill>
                <a:latin typeface="宋体" pitchFamily="2" charset="-122"/>
                <a:sym typeface="Franklin Gothic Medium" pitchFamily="34" charset="0"/>
              </a:rPr>
              <a:t>学生的满意度于个性化设计和规划</a:t>
            </a:r>
            <a:endParaRPr lang="en-US" altLang="zh-CN" sz="1600" kern="0" dirty="0" smtClean="0">
              <a:solidFill>
                <a:srgbClr val="000000"/>
              </a:solidFill>
              <a:latin typeface="宋体" pitchFamily="2" charset="-122"/>
              <a:sym typeface="Franklin Gothic Medium" pitchFamily="34" charset="0"/>
            </a:endParaRPr>
          </a:p>
          <a:p>
            <a:pPr marL="342900" lvl="0" indent="-342900" eaLnBrk="0" hangingPunct="0">
              <a:lnSpc>
                <a:spcPct val="150000"/>
              </a:lnSpc>
              <a:spcBef>
                <a:spcPct val="20000"/>
              </a:spcBef>
            </a:pPr>
            <a:r>
              <a:rPr lang="en-US" altLang="zh-CN" sz="1600" kern="0" dirty="0" smtClean="0">
                <a:solidFill>
                  <a:srgbClr val="000000"/>
                </a:solidFill>
                <a:latin typeface="宋体" pitchFamily="2" charset="-122"/>
                <a:sym typeface="Franklin Gothic Medium" pitchFamily="34" charset="0"/>
              </a:rPr>
              <a:t>       -----</a:t>
            </a:r>
            <a:endParaRPr lang="en-US" altLang="zh-CN" sz="1600" kern="0" dirty="0">
              <a:solidFill>
                <a:srgbClr val="000000"/>
              </a:solidFill>
              <a:latin typeface="宋体" pitchFamily="2" charset="-122"/>
              <a:sym typeface="Franklin Gothic Medium"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mj-ea"/>
              </a:rPr>
              <a:t>   八</a:t>
            </a:r>
            <a:r>
              <a:rPr lang="en-US" altLang="zh-CN" sz="2000" b="1" dirty="0" smtClean="0">
                <a:solidFill>
                  <a:schemeClr val="bg1"/>
                </a:solidFill>
                <a:latin typeface="+mj-ea"/>
              </a:rPr>
              <a:t>. </a:t>
            </a:r>
            <a:r>
              <a:rPr lang="zh-CN" altLang="en-US" sz="2000" b="1" dirty="0" smtClean="0">
                <a:solidFill>
                  <a:schemeClr val="bg1"/>
                </a:solidFill>
                <a:latin typeface="+mj-ea"/>
              </a:rPr>
              <a:t>结论与建议</a:t>
            </a:r>
            <a:r>
              <a:rPr lang="en-US" altLang="zh-CN" sz="2000" b="1" dirty="0" smtClean="0">
                <a:solidFill>
                  <a:schemeClr val="bg1"/>
                </a:solidFill>
                <a:latin typeface="+mj-ea"/>
              </a:rPr>
              <a:t>-</a:t>
            </a:r>
            <a:r>
              <a:rPr lang="zh-CN" altLang="en-US" sz="2000" b="1" dirty="0" smtClean="0">
                <a:solidFill>
                  <a:schemeClr val="bg1"/>
                </a:solidFill>
                <a:latin typeface="+mj-ea"/>
              </a:rPr>
              <a:t>建议</a:t>
            </a:r>
          </a:p>
        </p:txBody>
      </p:sp>
      <p:sp>
        <p:nvSpPr>
          <p:cNvPr id="4" name="TextBox 3"/>
          <p:cNvSpPr txBox="1"/>
          <p:nvPr/>
        </p:nvSpPr>
        <p:spPr>
          <a:xfrm>
            <a:off x="177987" y="984642"/>
            <a:ext cx="8966013" cy="3681008"/>
          </a:xfrm>
          <a:prstGeom prst="rect">
            <a:avLst/>
          </a:prstGeom>
          <a:noFill/>
        </p:spPr>
        <p:txBody>
          <a:bodyPr wrap="square" rtlCol="0">
            <a:spAutoFit/>
          </a:bodyPr>
          <a:lstStyle/>
          <a:p>
            <a:pPr marL="342900" lvl="0" indent="-342900" eaLnBrk="0" hangingPunct="0">
              <a:lnSpc>
                <a:spcPct val="150000"/>
              </a:lnSpc>
              <a:spcBef>
                <a:spcPct val="20000"/>
              </a:spcBef>
            </a:pPr>
            <a:r>
              <a:rPr lang="en-US" altLang="zh-CN" sz="2400" kern="0" dirty="0" smtClean="0">
                <a:solidFill>
                  <a:srgbClr val="000000"/>
                </a:solidFill>
                <a:latin typeface="+mn-ea"/>
                <a:ea typeface="+mn-ea"/>
                <a:sym typeface="Franklin Gothic Medium" pitchFamily="34" charset="0"/>
              </a:rPr>
              <a:t>   2.</a:t>
            </a:r>
            <a:r>
              <a:rPr lang="zh-CN" altLang="en-US" sz="2400" kern="0" dirty="0" smtClean="0">
                <a:solidFill>
                  <a:srgbClr val="000000"/>
                </a:solidFill>
                <a:latin typeface="+mn-ea"/>
                <a:ea typeface="+mn-ea"/>
                <a:sym typeface="Franklin Gothic Medium" pitchFamily="34" charset="0"/>
              </a:rPr>
              <a:t> 多方筹措资金，加强专业学位研究生教育的资金投入</a:t>
            </a:r>
            <a:endParaRPr lang="en-US" altLang="zh-CN" sz="2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zh-CN" altLang="en-US" sz="2000" kern="0" dirty="0" smtClean="0">
                <a:solidFill>
                  <a:srgbClr val="FF0000"/>
                </a:solidFill>
                <a:latin typeface="+mn-ea"/>
                <a:ea typeface="+mn-ea"/>
                <a:sym typeface="Franklin Gothic Medium" pitchFamily="34" charset="0"/>
              </a:rPr>
              <a:t>    实践约束</a:t>
            </a:r>
            <a:r>
              <a:rPr lang="zh-CN" altLang="en-US" sz="2000" kern="0" dirty="0" smtClean="0">
                <a:solidFill>
                  <a:srgbClr val="000000"/>
                </a:solidFill>
                <a:latin typeface="+mn-ea"/>
                <a:ea typeface="+mn-ea"/>
                <a:sym typeface="Franklin Gothic Medium" pitchFamily="34" charset="0"/>
              </a:rPr>
              <a:t>：</a:t>
            </a:r>
            <a:r>
              <a:rPr lang="zh-CN" altLang="en-US" sz="1200" kern="0" dirty="0" smtClean="0">
                <a:solidFill>
                  <a:srgbClr val="000000"/>
                </a:solidFill>
                <a:latin typeface="+mn-ea"/>
                <a:ea typeface="+mn-ea"/>
                <a:sym typeface="Franklin Gothic Medium" pitchFamily="34" charset="0"/>
              </a:rPr>
              <a:t>调研中有固定实践基地的，能够容纳学生</a:t>
            </a:r>
            <a:r>
              <a:rPr lang="en-US" altLang="zh-CN" sz="1200" kern="0" dirty="0" smtClean="0">
                <a:solidFill>
                  <a:srgbClr val="000000"/>
                </a:solidFill>
                <a:latin typeface="+mn-ea"/>
                <a:ea typeface="+mn-ea"/>
                <a:sym typeface="Franklin Gothic Medium" pitchFamily="34" charset="0"/>
              </a:rPr>
              <a:t>6</a:t>
            </a:r>
            <a:r>
              <a:rPr lang="zh-CN" altLang="en-US" sz="1200" kern="0" dirty="0" smtClean="0">
                <a:solidFill>
                  <a:srgbClr val="000000"/>
                </a:solidFill>
                <a:latin typeface="+mn-ea"/>
                <a:ea typeface="+mn-ea"/>
                <a:sym typeface="Franklin Gothic Medium" pitchFamily="34" charset="0"/>
              </a:rPr>
              <a:t>个月以上实习的比例有待提高；</a:t>
            </a:r>
            <a:endParaRPr lang="en-US" altLang="zh-CN" sz="12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zh-CN" altLang="en-US" sz="1200" kern="0" dirty="0" smtClean="0">
                <a:solidFill>
                  <a:srgbClr val="000000"/>
                </a:solidFill>
                <a:latin typeface="+mn-ea"/>
                <a:ea typeface="+mn-ea"/>
                <a:sym typeface="Franklin Gothic Medium" pitchFamily="34" charset="0"/>
              </a:rPr>
              <a:t>                                  奖助学金、实习补助；校外导师是志愿者；校内综合性实践基地持续建设；</a:t>
            </a:r>
            <a:endParaRPr lang="en-US" altLang="zh-CN" sz="12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1200" kern="0" dirty="0" smtClean="0">
                <a:solidFill>
                  <a:srgbClr val="000000"/>
                </a:solidFill>
                <a:latin typeface="+mn-ea"/>
                <a:ea typeface="+mn-ea"/>
                <a:sym typeface="Franklin Gothic Medium" pitchFamily="34" charset="0"/>
              </a:rPr>
              <a:t>                                   </a:t>
            </a:r>
            <a:r>
              <a:rPr lang="zh-CN" altLang="en-US" sz="1200" kern="0" dirty="0" smtClean="0">
                <a:solidFill>
                  <a:srgbClr val="000000"/>
                </a:solidFill>
                <a:latin typeface="+mn-ea"/>
                <a:ea typeface="+mn-ea"/>
                <a:sym typeface="Franklin Gothic Medium" pitchFamily="34" charset="0"/>
              </a:rPr>
              <a:t>实践真题和企业平台建设基金；案例教学建设投入；</a:t>
            </a:r>
            <a:endParaRPr lang="en-US" altLang="zh-CN" sz="12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1200" kern="0" dirty="0" smtClean="0">
                <a:solidFill>
                  <a:srgbClr val="000000"/>
                </a:solidFill>
                <a:latin typeface="+mn-ea"/>
                <a:ea typeface="+mn-ea"/>
                <a:sym typeface="Franklin Gothic Medium" pitchFamily="34" charset="0"/>
              </a:rPr>
              <a:t>                                   </a:t>
            </a:r>
            <a:r>
              <a:rPr lang="zh-CN" altLang="en-US" sz="1200" kern="0" dirty="0" smtClean="0">
                <a:solidFill>
                  <a:srgbClr val="000000"/>
                </a:solidFill>
                <a:latin typeface="+mn-ea"/>
                <a:ea typeface="+mn-ea"/>
                <a:sym typeface="Franklin Gothic Medium" pitchFamily="34" charset="0"/>
              </a:rPr>
              <a:t>实践与论文关联；双师型导师比例和培训；</a:t>
            </a:r>
            <a:endParaRPr lang="en-US" altLang="zh-CN" sz="12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zh-CN" altLang="en-US" sz="1200" kern="0" dirty="0" smtClean="0">
                <a:solidFill>
                  <a:srgbClr val="000000"/>
                </a:solidFill>
                <a:latin typeface="+mn-ea"/>
                <a:ea typeface="+mn-ea"/>
                <a:sym typeface="Franklin Gothic Medium" pitchFamily="34" charset="0"/>
              </a:rPr>
              <a:t>                                   国内外实践活动项目基金</a:t>
            </a:r>
            <a:r>
              <a:rPr lang="en-US" altLang="zh-CN" sz="1200" kern="0" dirty="0" smtClean="0">
                <a:solidFill>
                  <a:srgbClr val="000000"/>
                </a:solidFill>
                <a:latin typeface="+mn-ea"/>
                <a:ea typeface="+mn-ea"/>
                <a:sym typeface="Franklin Gothic Medium" pitchFamily="34" charset="0"/>
              </a:rPr>
              <a:t>---</a:t>
            </a:r>
          </a:p>
          <a:p>
            <a:pPr marL="342900" lvl="0" indent="-342900" eaLnBrk="0" hangingPunct="0">
              <a:lnSpc>
                <a:spcPct val="150000"/>
              </a:lnSpc>
              <a:spcBef>
                <a:spcPct val="20000"/>
              </a:spcBef>
            </a:pPr>
            <a:endParaRPr lang="en-US" altLang="zh-CN" sz="12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buFont typeface="Arial" pitchFamily="34" charset="0"/>
              <a:buChar char="•"/>
            </a:pPr>
            <a:endParaRPr lang="en-US" altLang="zh-CN" sz="12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buFont typeface="Arial" pitchFamily="34" charset="0"/>
              <a:buChar char="•"/>
            </a:pPr>
            <a:endParaRPr lang="en-US" altLang="zh-CN" sz="2400" kern="0" dirty="0">
              <a:solidFill>
                <a:srgbClr val="000000"/>
              </a:solidFill>
              <a:latin typeface="+mn-ea"/>
              <a:ea typeface="+mn-ea"/>
              <a:sym typeface="Franklin Gothic Medium"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mj-ea"/>
              </a:rPr>
              <a:t>   八</a:t>
            </a:r>
            <a:r>
              <a:rPr lang="en-US" altLang="zh-CN" sz="2000" b="1" dirty="0" smtClean="0">
                <a:solidFill>
                  <a:schemeClr val="bg1"/>
                </a:solidFill>
                <a:latin typeface="+mj-ea"/>
              </a:rPr>
              <a:t>.</a:t>
            </a:r>
            <a:r>
              <a:rPr lang="zh-CN" altLang="en-US" sz="2000" b="1" dirty="0" smtClean="0">
                <a:solidFill>
                  <a:schemeClr val="bg1"/>
                </a:solidFill>
                <a:latin typeface="+mj-ea"/>
              </a:rPr>
              <a:t>结论与建议</a:t>
            </a:r>
            <a:r>
              <a:rPr lang="en-US" altLang="zh-CN" sz="2000" b="1" dirty="0" smtClean="0">
                <a:solidFill>
                  <a:schemeClr val="bg1"/>
                </a:solidFill>
                <a:latin typeface="+mj-ea"/>
              </a:rPr>
              <a:t>- </a:t>
            </a:r>
            <a:r>
              <a:rPr lang="zh-CN" altLang="en-US" sz="2000" b="1" dirty="0" smtClean="0">
                <a:solidFill>
                  <a:schemeClr val="bg1"/>
                </a:solidFill>
                <a:latin typeface="+mj-ea"/>
              </a:rPr>
              <a:t>建议</a:t>
            </a:r>
          </a:p>
        </p:txBody>
      </p:sp>
      <p:sp>
        <p:nvSpPr>
          <p:cNvPr id="4" name="TextBox 3"/>
          <p:cNvSpPr txBox="1"/>
          <p:nvPr/>
        </p:nvSpPr>
        <p:spPr>
          <a:xfrm>
            <a:off x="177987" y="984642"/>
            <a:ext cx="8966013" cy="646331"/>
          </a:xfrm>
          <a:prstGeom prst="rect">
            <a:avLst/>
          </a:prstGeom>
          <a:noFill/>
        </p:spPr>
        <p:txBody>
          <a:bodyPr wrap="square" rtlCol="0">
            <a:spAutoFit/>
          </a:bodyPr>
          <a:lstStyle/>
          <a:p>
            <a:pPr marL="342900" lvl="0" indent="-342900" eaLnBrk="0" hangingPunct="0">
              <a:lnSpc>
                <a:spcPct val="150000"/>
              </a:lnSpc>
              <a:spcBef>
                <a:spcPct val="20000"/>
              </a:spcBef>
            </a:pPr>
            <a:r>
              <a:rPr lang="en-US" altLang="zh-CN" sz="2400" kern="0" dirty="0" smtClean="0">
                <a:solidFill>
                  <a:srgbClr val="000000"/>
                </a:solidFill>
                <a:latin typeface="+mn-ea"/>
                <a:ea typeface="+mn-ea"/>
                <a:sym typeface="Franklin Gothic Medium" pitchFamily="34" charset="0"/>
              </a:rPr>
              <a:t>   3.</a:t>
            </a:r>
            <a:r>
              <a:rPr lang="zh-CN" altLang="en-US" sz="2400" kern="0" dirty="0">
                <a:solidFill>
                  <a:srgbClr val="000000"/>
                </a:solidFill>
                <a:latin typeface="+mn-ea"/>
                <a:ea typeface="+mn-ea"/>
                <a:sym typeface="Franklin Gothic Medium" pitchFamily="34" charset="0"/>
              </a:rPr>
              <a:t>如何</a:t>
            </a:r>
            <a:r>
              <a:rPr lang="zh-CN" altLang="en-US" sz="2400" kern="0" dirty="0" smtClean="0">
                <a:solidFill>
                  <a:srgbClr val="000000"/>
                </a:solidFill>
                <a:latin typeface="+mn-ea"/>
                <a:ea typeface="+mn-ea"/>
                <a:sym typeface="Franklin Gothic Medium" pitchFamily="34" charset="0"/>
              </a:rPr>
              <a:t>提高校外机构主动参与度</a:t>
            </a:r>
            <a:r>
              <a:rPr lang="zh-CN" altLang="en-US" sz="1600" kern="0" dirty="0" smtClean="0">
                <a:solidFill>
                  <a:srgbClr val="000000"/>
                </a:solidFill>
                <a:latin typeface="+mn-ea"/>
                <a:ea typeface="+mn-ea"/>
                <a:sym typeface="Franklin Gothic Medium" pitchFamily="34" charset="0"/>
              </a:rPr>
              <a:t>（自发行为和政策不同层面）</a:t>
            </a:r>
            <a:endParaRPr lang="en-US" altLang="zh-CN" sz="1600" kern="0" dirty="0">
              <a:solidFill>
                <a:srgbClr val="000000"/>
              </a:solidFill>
              <a:latin typeface="+mn-ea"/>
              <a:ea typeface="+mn-ea"/>
              <a:sym typeface="Franklin Gothic Medium" pitchFamily="34" charset="0"/>
            </a:endParaRPr>
          </a:p>
        </p:txBody>
      </p:sp>
      <p:sp>
        <p:nvSpPr>
          <p:cNvPr id="5" name="TextBox 4"/>
          <p:cNvSpPr txBox="1"/>
          <p:nvPr/>
        </p:nvSpPr>
        <p:spPr>
          <a:xfrm>
            <a:off x="610185" y="1560907"/>
            <a:ext cx="8966013" cy="4425827"/>
          </a:xfrm>
          <a:prstGeom prst="rect">
            <a:avLst/>
          </a:prstGeom>
          <a:noFill/>
        </p:spPr>
        <p:txBody>
          <a:bodyPr wrap="square" rtlCol="0">
            <a:spAutoFit/>
          </a:bodyPr>
          <a:lstStyle/>
          <a:p>
            <a:pPr marL="342900" lvl="0" indent="-342900" eaLnBrk="0" hangingPunct="0">
              <a:lnSpc>
                <a:spcPct val="150000"/>
              </a:lnSpc>
              <a:spcBef>
                <a:spcPct val="20000"/>
              </a:spcBef>
            </a:pPr>
            <a:r>
              <a:rPr lang="en-US" altLang="zh-CN" sz="2000" kern="0" dirty="0" smtClean="0">
                <a:solidFill>
                  <a:srgbClr val="000000"/>
                </a:solidFill>
                <a:latin typeface="+mn-ea"/>
                <a:ea typeface="+mn-ea"/>
                <a:sym typeface="Franklin Gothic Medium" pitchFamily="34" charset="0"/>
              </a:rPr>
              <a:t>1</a:t>
            </a:r>
            <a:r>
              <a:rPr lang="zh-CN" altLang="en-US" sz="2000" kern="0" dirty="0" smtClean="0">
                <a:solidFill>
                  <a:srgbClr val="000000"/>
                </a:solidFill>
                <a:latin typeface="+mn-ea"/>
                <a:ea typeface="+mn-ea"/>
                <a:sym typeface="Franklin Gothic Medium" pitchFamily="34" charset="0"/>
              </a:rPr>
              <a:t>）自愿合作动力激发机制；</a:t>
            </a:r>
            <a:r>
              <a:rPr lang="en-US" altLang="zh-CN" sz="2000" kern="0" dirty="0" smtClean="0">
                <a:solidFill>
                  <a:srgbClr val="000000"/>
                </a:solidFill>
                <a:latin typeface="+mn-ea"/>
                <a:ea typeface="+mn-ea"/>
                <a:sym typeface="Franklin Gothic Medium" pitchFamily="34" charset="0"/>
              </a:rPr>
              <a:t>2</a:t>
            </a:r>
            <a:r>
              <a:rPr lang="zh-CN" altLang="en-US" sz="2000" kern="0" dirty="0" smtClean="0">
                <a:solidFill>
                  <a:srgbClr val="000000"/>
                </a:solidFill>
                <a:latin typeface="+mn-ea"/>
                <a:ea typeface="+mn-ea"/>
                <a:sym typeface="Franklin Gothic Medium" pitchFamily="34" charset="0"/>
              </a:rPr>
              <a:t>）应用型知识和人才生产模式构建</a:t>
            </a:r>
            <a:endParaRPr lang="en-US" altLang="zh-CN" sz="20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2000" kern="0" dirty="0" smtClean="0">
                <a:solidFill>
                  <a:srgbClr val="000000"/>
                </a:solidFill>
                <a:latin typeface="+mn-ea"/>
                <a:ea typeface="+mn-ea"/>
                <a:sym typeface="Franklin Gothic Medium" pitchFamily="34" charset="0"/>
              </a:rPr>
              <a:t>      </a:t>
            </a:r>
            <a:r>
              <a:rPr lang="en-US" altLang="zh-CN" sz="1600" kern="0" dirty="0" smtClean="0">
                <a:solidFill>
                  <a:srgbClr val="000000"/>
                </a:solidFill>
                <a:latin typeface="+mn-ea"/>
                <a:ea typeface="+mn-ea"/>
                <a:sym typeface="Franklin Gothic Medium" pitchFamily="34" charset="0"/>
              </a:rPr>
              <a:t>1.</a:t>
            </a:r>
            <a:r>
              <a:rPr lang="zh-CN" altLang="en-US" sz="1600" kern="0" dirty="0" smtClean="0">
                <a:solidFill>
                  <a:srgbClr val="000000"/>
                </a:solidFill>
                <a:latin typeface="+mn-ea"/>
                <a:ea typeface="+mn-ea"/>
                <a:sym typeface="Franklin Gothic Medium" pitchFamily="34" charset="0"/>
              </a:rPr>
              <a:t>基于情感交互机制：校友、导师社会关系、家庭社会关系</a:t>
            </a:r>
            <a:endParaRPr lang="en-US" altLang="zh-CN" sz="1600" kern="0" dirty="0" smtClean="0">
              <a:solidFill>
                <a:srgbClr val="000000"/>
              </a:solidFill>
              <a:latin typeface="+mn-ea"/>
              <a:ea typeface="+mn-ea"/>
              <a:sym typeface="Franklin Gothic Medium" pitchFamily="34" charset="0"/>
            </a:endParaRPr>
          </a:p>
          <a:p>
            <a:pPr marL="342900" indent="-342900" eaLnBrk="0" hangingPunct="0">
              <a:lnSpc>
                <a:spcPct val="150000"/>
              </a:lnSpc>
              <a:spcBef>
                <a:spcPct val="20000"/>
              </a:spcBef>
            </a:pPr>
            <a:r>
              <a:rPr lang="en-US" altLang="zh-CN" sz="1600" kern="0" dirty="0" smtClean="0">
                <a:solidFill>
                  <a:srgbClr val="000000"/>
                </a:solidFill>
                <a:latin typeface="+mn-ea"/>
                <a:ea typeface="+mn-ea"/>
                <a:sym typeface="Franklin Gothic Medium" pitchFamily="34" charset="0"/>
              </a:rPr>
              <a:t>       2</a:t>
            </a:r>
            <a:r>
              <a:rPr lang="en-US" altLang="zh-CN" sz="1600" kern="0" dirty="0" smtClean="0">
                <a:solidFill>
                  <a:srgbClr val="000000"/>
                </a:solidFill>
                <a:latin typeface="+mn-ea"/>
                <a:sym typeface="Franklin Gothic Medium" pitchFamily="34" charset="0"/>
              </a:rPr>
              <a:t> .</a:t>
            </a:r>
            <a:r>
              <a:rPr lang="zh-CN" altLang="en-US" sz="1600" kern="0" dirty="0" smtClean="0">
                <a:solidFill>
                  <a:srgbClr val="000000"/>
                </a:solidFill>
                <a:latin typeface="+mn-ea"/>
                <a:ea typeface="+mn-ea"/>
                <a:sym typeface="Franklin Gothic Medium" pitchFamily="34" charset="0"/>
              </a:rPr>
              <a:t>基于多赢共享机制，协同创新、合作教育、功能交互、利益博弈与交换</a:t>
            </a:r>
            <a:endParaRPr lang="en-US" altLang="zh-CN" sz="16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zh-CN" altLang="en-US" sz="1600" kern="0" dirty="0" smtClean="0">
                <a:solidFill>
                  <a:srgbClr val="000000"/>
                </a:solidFill>
                <a:latin typeface="+mn-ea"/>
                <a:ea typeface="+mn-ea"/>
                <a:sym typeface="Franklin Gothic Medium" pitchFamily="34" charset="0"/>
              </a:rPr>
              <a:t>           从科研合作到联合培养研究生的良性循环</a:t>
            </a:r>
            <a:r>
              <a:rPr lang="en-US" altLang="zh-CN" sz="1600" kern="0" dirty="0" smtClean="0">
                <a:solidFill>
                  <a:srgbClr val="000000"/>
                </a:solidFill>
                <a:latin typeface="+mn-ea"/>
                <a:ea typeface="+mn-ea"/>
                <a:sym typeface="Franklin Gothic Medium" pitchFamily="34" charset="0"/>
              </a:rPr>
              <a:t>-</a:t>
            </a:r>
            <a:r>
              <a:rPr lang="zh-CN" altLang="en-US" sz="1600" kern="0" dirty="0" smtClean="0">
                <a:solidFill>
                  <a:srgbClr val="000000"/>
                </a:solidFill>
                <a:latin typeface="+mn-ea"/>
                <a:ea typeface="+mn-ea"/>
                <a:sym typeface="Franklin Gothic Medium" pitchFamily="34" charset="0"/>
              </a:rPr>
              <a:t>提供实践基地</a:t>
            </a:r>
            <a:r>
              <a:rPr lang="en-US" altLang="zh-CN" sz="1600" kern="0" dirty="0" smtClean="0">
                <a:solidFill>
                  <a:srgbClr val="000000"/>
                </a:solidFill>
                <a:latin typeface="+mn-ea"/>
                <a:ea typeface="+mn-ea"/>
                <a:sym typeface="Franklin Gothic Medium" pitchFamily="34" charset="0"/>
              </a:rPr>
              <a:t>-</a:t>
            </a:r>
            <a:r>
              <a:rPr lang="zh-CN" altLang="en-US" sz="1600" kern="0" dirty="0" smtClean="0">
                <a:solidFill>
                  <a:srgbClr val="000000"/>
                </a:solidFill>
                <a:latin typeface="+mn-ea"/>
                <a:ea typeface="+mn-ea"/>
                <a:sym typeface="Franklin Gothic Medium" pitchFamily="34" charset="0"/>
              </a:rPr>
              <a:t>提供校外导师</a:t>
            </a:r>
            <a:endParaRPr lang="en-US" altLang="zh-CN" sz="16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1600" kern="0" dirty="0" smtClean="0">
                <a:solidFill>
                  <a:srgbClr val="000000"/>
                </a:solidFill>
                <a:latin typeface="+mn-ea"/>
                <a:ea typeface="+mn-ea"/>
                <a:sym typeface="Franklin Gothic Medium" pitchFamily="34" charset="0"/>
              </a:rPr>
              <a:t>       3</a:t>
            </a:r>
            <a:r>
              <a:rPr lang="en-US" altLang="zh-CN" sz="1600" kern="0" dirty="0" smtClean="0">
                <a:solidFill>
                  <a:srgbClr val="000000"/>
                </a:solidFill>
                <a:latin typeface="+mn-ea"/>
                <a:sym typeface="Franklin Gothic Medium" pitchFamily="34" charset="0"/>
              </a:rPr>
              <a:t> .</a:t>
            </a:r>
            <a:r>
              <a:rPr lang="zh-CN" altLang="en-US" sz="1600" kern="0" dirty="0" smtClean="0">
                <a:solidFill>
                  <a:srgbClr val="000000"/>
                </a:solidFill>
                <a:latin typeface="+mn-ea"/>
                <a:ea typeface="+mn-ea"/>
                <a:sym typeface="Franklin Gothic Medium" pitchFamily="34" charset="0"/>
              </a:rPr>
              <a:t>国家支持机制</a:t>
            </a:r>
            <a:r>
              <a:rPr lang="en-US" altLang="zh-CN" sz="1600" kern="0" dirty="0" smtClean="0">
                <a:solidFill>
                  <a:srgbClr val="000000"/>
                </a:solidFill>
                <a:latin typeface="+mn-ea"/>
                <a:ea typeface="+mn-ea"/>
                <a:sym typeface="Wingdings" pitchFamily="2" charset="2"/>
              </a:rPr>
              <a:t>(</a:t>
            </a:r>
            <a:r>
              <a:rPr lang="en-US" altLang="zh-CN" sz="1600" kern="0" dirty="0" smtClean="0">
                <a:solidFill>
                  <a:srgbClr val="000000"/>
                </a:solidFill>
                <a:latin typeface="+mn-ea"/>
                <a:ea typeface="+mn-ea"/>
                <a:sym typeface="Franklin Gothic Medium" pitchFamily="34" charset="0"/>
              </a:rPr>
              <a:t>1</a:t>
            </a:r>
            <a:r>
              <a:rPr lang="zh-CN" altLang="en-US" sz="1600" kern="0" dirty="0" smtClean="0">
                <a:solidFill>
                  <a:srgbClr val="000000"/>
                </a:solidFill>
                <a:latin typeface="+mn-ea"/>
                <a:ea typeface="+mn-ea"/>
                <a:sym typeface="Franklin Gothic Medium" pitchFamily="34" charset="0"/>
              </a:rPr>
              <a:t>）企业税法</a:t>
            </a:r>
            <a:r>
              <a:rPr lang="en-US" altLang="zh-CN" sz="1600" kern="0" dirty="0" smtClean="0">
                <a:solidFill>
                  <a:srgbClr val="000000"/>
                </a:solidFill>
                <a:latin typeface="+mn-ea"/>
                <a:ea typeface="+mn-ea"/>
                <a:sym typeface="Franklin Gothic Medium" pitchFamily="34" charset="0"/>
              </a:rPr>
              <a:t>-</a:t>
            </a:r>
            <a:r>
              <a:rPr lang="zh-CN" altLang="en-US" sz="1600" kern="0" dirty="0" smtClean="0">
                <a:solidFill>
                  <a:srgbClr val="000000"/>
                </a:solidFill>
                <a:latin typeface="+mn-ea"/>
                <a:ea typeface="+mn-ea"/>
                <a:sym typeface="Franklin Gothic Medium" pitchFamily="34" charset="0"/>
              </a:rPr>
              <a:t>减免税</a:t>
            </a:r>
            <a:endParaRPr lang="en-US" altLang="zh-CN" sz="16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1600" kern="0" dirty="0" smtClean="0">
                <a:solidFill>
                  <a:srgbClr val="000000"/>
                </a:solidFill>
                <a:latin typeface="+mn-ea"/>
                <a:ea typeface="+mn-ea"/>
                <a:sym typeface="Franklin Gothic Medium" pitchFamily="34" charset="0"/>
              </a:rPr>
              <a:t>                               (2</a:t>
            </a:r>
            <a:r>
              <a:rPr lang="zh-CN" altLang="en-US" sz="1600" kern="0" dirty="0" smtClean="0">
                <a:solidFill>
                  <a:srgbClr val="000000"/>
                </a:solidFill>
                <a:latin typeface="+mn-ea"/>
                <a:ea typeface="+mn-ea"/>
                <a:sym typeface="Franklin Gothic Medium" pitchFamily="34" charset="0"/>
              </a:rPr>
              <a:t>）多方共同出台实习实践引导和激励政策</a:t>
            </a:r>
            <a:endParaRPr lang="en-US" altLang="zh-CN" sz="16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1600" kern="0" dirty="0" smtClean="0">
                <a:solidFill>
                  <a:srgbClr val="000000"/>
                </a:solidFill>
                <a:latin typeface="+mn-ea"/>
                <a:ea typeface="+mn-ea"/>
                <a:sym typeface="Franklin Gothic Medium" pitchFamily="34" charset="0"/>
              </a:rPr>
              <a:t>                              ( 3</a:t>
            </a:r>
            <a:r>
              <a:rPr lang="zh-CN" altLang="en-US" sz="1600" kern="0" dirty="0" smtClean="0">
                <a:solidFill>
                  <a:srgbClr val="000000"/>
                </a:solidFill>
                <a:latin typeface="+mn-ea"/>
                <a:ea typeface="+mn-ea"/>
                <a:sym typeface="Franklin Gothic Medium" pitchFamily="34" charset="0"/>
              </a:rPr>
              <a:t>）政府或基金设立专项企业合作激励基金（英国</a:t>
            </a:r>
            <a:r>
              <a:rPr lang="en-US" altLang="zh-CN" sz="1600" kern="0" dirty="0" smtClean="0">
                <a:solidFill>
                  <a:srgbClr val="000000"/>
                </a:solidFill>
                <a:latin typeface="+mn-ea"/>
                <a:ea typeface="+mn-ea"/>
                <a:sym typeface="Franklin Gothic Medium" pitchFamily="34" charset="0"/>
              </a:rPr>
              <a:t>Case</a:t>
            </a:r>
            <a:r>
              <a:rPr lang="zh-CN" altLang="en-US" sz="1600" kern="0" dirty="0" smtClean="0">
                <a:solidFill>
                  <a:srgbClr val="000000"/>
                </a:solidFill>
                <a:latin typeface="+mn-ea"/>
                <a:ea typeface="+mn-ea"/>
                <a:sym typeface="Franklin Gothic Medium" pitchFamily="34" charset="0"/>
              </a:rPr>
              <a:t>企业奖）</a:t>
            </a:r>
            <a:endParaRPr lang="en-US" altLang="zh-CN" sz="1600" kern="0" dirty="0" smtClean="0">
              <a:solidFill>
                <a:srgbClr val="000000"/>
              </a:solidFill>
              <a:latin typeface="+mn-ea"/>
              <a:ea typeface="+mn-ea"/>
              <a:sym typeface="Franklin Gothic Medium" pitchFamily="34" charset="0"/>
            </a:endParaRPr>
          </a:p>
          <a:p>
            <a:pPr marL="342900" indent="-342900" eaLnBrk="0" hangingPunct="0">
              <a:lnSpc>
                <a:spcPct val="150000"/>
              </a:lnSpc>
              <a:spcBef>
                <a:spcPct val="20000"/>
              </a:spcBef>
            </a:pPr>
            <a:r>
              <a:rPr lang="zh-CN" altLang="en-US" sz="1600" dirty="0" smtClean="0">
                <a:latin typeface="+mn-ea"/>
              </a:rPr>
              <a:t>       校外人员和合作企业作用是否会发生变化？我们的选择？</a:t>
            </a:r>
            <a:endParaRPr lang="en-US" altLang="zh-CN" sz="1600" dirty="0" smtClean="0">
              <a:latin typeface="+mn-ea"/>
            </a:endParaRPr>
          </a:p>
          <a:p>
            <a:pPr marL="342900" lvl="0" indent="-342900" eaLnBrk="0" hangingPunct="0">
              <a:lnSpc>
                <a:spcPct val="150000"/>
              </a:lnSpc>
              <a:spcBef>
                <a:spcPct val="20000"/>
              </a:spcBef>
            </a:pPr>
            <a:endParaRPr lang="en-US" altLang="zh-CN" sz="16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buFont typeface="Arial" pitchFamily="34" charset="0"/>
              <a:buChar char="•"/>
            </a:pPr>
            <a:endParaRPr lang="en-US" altLang="zh-CN" sz="1600" kern="0" dirty="0">
              <a:solidFill>
                <a:srgbClr val="000000"/>
              </a:solidFill>
              <a:latin typeface="+mn-ea"/>
              <a:ea typeface="+mn-ea"/>
              <a:sym typeface="Franklin Gothic Medium"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mj-ea"/>
              </a:rPr>
              <a:t>   八</a:t>
            </a:r>
            <a:r>
              <a:rPr lang="en-US" altLang="zh-CN" sz="2000" b="1" dirty="0" smtClean="0">
                <a:solidFill>
                  <a:schemeClr val="bg1"/>
                </a:solidFill>
                <a:latin typeface="+mj-ea"/>
              </a:rPr>
              <a:t>. </a:t>
            </a:r>
            <a:r>
              <a:rPr lang="zh-CN" altLang="en-US" sz="2000" b="1" dirty="0" smtClean="0">
                <a:solidFill>
                  <a:schemeClr val="bg1"/>
                </a:solidFill>
                <a:latin typeface="+mj-ea"/>
              </a:rPr>
              <a:t>结论与建议</a:t>
            </a:r>
            <a:r>
              <a:rPr lang="en-US" altLang="zh-CN" sz="2000" b="1" dirty="0" smtClean="0">
                <a:solidFill>
                  <a:schemeClr val="bg1"/>
                </a:solidFill>
                <a:latin typeface="+mj-ea"/>
              </a:rPr>
              <a:t>-</a:t>
            </a:r>
            <a:r>
              <a:rPr lang="zh-CN" altLang="en-US" sz="2000" b="1" dirty="0" smtClean="0">
                <a:solidFill>
                  <a:schemeClr val="bg1"/>
                </a:solidFill>
                <a:latin typeface="+mj-ea"/>
              </a:rPr>
              <a:t>建议</a:t>
            </a:r>
          </a:p>
        </p:txBody>
      </p:sp>
      <p:sp>
        <p:nvSpPr>
          <p:cNvPr id="4" name="TextBox 3"/>
          <p:cNvSpPr txBox="1"/>
          <p:nvPr/>
        </p:nvSpPr>
        <p:spPr>
          <a:xfrm>
            <a:off x="177987" y="984643"/>
            <a:ext cx="8966013" cy="1274195"/>
          </a:xfrm>
          <a:prstGeom prst="rect">
            <a:avLst/>
          </a:prstGeom>
          <a:noFill/>
        </p:spPr>
        <p:txBody>
          <a:bodyPr wrap="square" rtlCol="0">
            <a:spAutoFit/>
          </a:bodyPr>
          <a:lstStyle/>
          <a:p>
            <a:pPr marL="342900" lvl="0" indent="-342900" eaLnBrk="0" hangingPunct="0">
              <a:lnSpc>
                <a:spcPct val="150000"/>
              </a:lnSpc>
              <a:spcBef>
                <a:spcPct val="20000"/>
              </a:spcBef>
            </a:pPr>
            <a:r>
              <a:rPr lang="en-US" altLang="zh-CN" sz="2400" kern="0" dirty="0" smtClean="0">
                <a:solidFill>
                  <a:srgbClr val="000000"/>
                </a:solidFill>
                <a:latin typeface="+mn-ea"/>
                <a:ea typeface="+mn-ea"/>
                <a:sym typeface="Franklin Gothic Medium" pitchFamily="34" charset="0"/>
              </a:rPr>
              <a:t>   4.</a:t>
            </a:r>
            <a:r>
              <a:rPr lang="zh-CN" altLang="en-US" sz="2400" kern="0" dirty="0" smtClean="0">
                <a:solidFill>
                  <a:srgbClr val="000000"/>
                </a:solidFill>
                <a:latin typeface="+mn-ea"/>
                <a:ea typeface="+mn-ea"/>
                <a:sym typeface="Franklin Gothic Medium" pitchFamily="34" charset="0"/>
              </a:rPr>
              <a:t>实行学术型学位和专业学位的并行改革和调整</a:t>
            </a:r>
            <a:endParaRPr lang="en-US" altLang="zh-CN" sz="2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buFont typeface="Arial" pitchFamily="34" charset="0"/>
              <a:buChar char="•"/>
            </a:pPr>
            <a:endParaRPr lang="en-US" altLang="zh-CN" sz="2400" kern="0" dirty="0" smtClean="0">
              <a:solidFill>
                <a:srgbClr val="000000"/>
              </a:solidFill>
              <a:latin typeface="+mn-ea"/>
              <a:ea typeface="+mn-ea"/>
              <a:sym typeface="Franklin Gothic Medium" pitchFamily="34" charset="0"/>
            </a:endParaRPr>
          </a:p>
        </p:txBody>
      </p:sp>
      <p:sp>
        <p:nvSpPr>
          <p:cNvPr id="5" name="TextBox 4"/>
          <p:cNvSpPr txBox="1"/>
          <p:nvPr/>
        </p:nvSpPr>
        <p:spPr>
          <a:xfrm>
            <a:off x="177987" y="1714492"/>
            <a:ext cx="8966013" cy="4487382"/>
          </a:xfrm>
          <a:prstGeom prst="rect">
            <a:avLst/>
          </a:prstGeom>
          <a:noFill/>
        </p:spPr>
        <p:txBody>
          <a:bodyPr wrap="square" rtlCol="0">
            <a:spAutoFit/>
          </a:bodyPr>
          <a:lstStyle/>
          <a:p>
            <a:pPr marL="342900" lvl="0" indent="-342900" eaLnBrk="0" hangingPunct="0">
              <a:lnSpc>
                <a:spcPct val="150000"/>
              </a:lnSpc>
              <a:spcBef>
                <a:spcPct val="20000"/>
              </a:spcBef>
            </a:pPr>
            <a:r>
              <a:rPr lang="zh-CN" altLang="en-US" kern="0" dirty="0" smtClean="0">
                <a:solidFill>
                  <a:srgbClr val="000000"/>
                </a:solidFill>
                <a:latin typeface="+mn-ea"/>
                <a:ea typeface="+mn-ea"/>
                <a:sym typeface="Franklin Gothic Medium" pitchFamily="34" charset="0"/>
              </a:rPr>
              <a:t>           按照同一层次“等效同值”的原则，各校提供何种专业学位研究生教育是受到同一层次学术型研究生的</a:t>
            </a:r>
            <a:r>
              <a:rPr lang="zh-CN" altLang="en-US" kern="0" dirty="0" smtClean="0">
                <a:solidFill>
                  <a:srgbClr val="FF0000"/>
                </a:solidFill>
                <a:latin typeface="+mn-ea"/>
                <a:ea typeface="+mn-ea"/>
                <a:sym typeface="Franklin Gothic Medium" pitchFamily="34" charset="0"/>
              </a:rPr>
              <a:t>学制和延展或虚拟学制设计</a:t>
            </a:r>
            <a:r>
              <a:rPr lang="zh-CN" altLang="en-US" kern="0" dirty="0" smtClean="0">
                <a:solidFill>
                  <a:srgbClr val="000000"/>
                </a:solidFill>
                <a:latin typeface="+mn-ea"/>
                <a:ea typeface="+mn-ea"/>
                <a:sym typeface="Franklin Gothic Medium" pitchFamily="34" charset="0"/>
              </a:rPr>
              <a:t>的影响，“近似原则”、“国际经验”。</a:t>
            </a:r>
            <a:endParaRPr lang="en-US" altLang="zh-CN"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zh-CN" altLang="en-US" sz="1400" kern="0" dirty="0" smtClean="0">
                <a:solidFill>
                  <a:srgbClr val="000000"/>
                </a:solidFill>
                <a:latin typeface="+mn-ea"/>
                <a:ea typeface="+mn-ea"/>
                <a:sym typeface="Franklin Gothic Medium" pitchFamily="34" charset="0"/>
              </a:rPr>
              <a:t>                如学术型硕士为</a:t>
            </a:r>
            <a:r>
              <a:rPr lang="en-US" altLang="zh-CN" sz="1400" kern="0" dirty="0" smtClean="0">
                <a:solidFill>
                  <a:srgbClr val="000000"/>
                </a:solidFill>
                <a:latin typeface="+mn-ea"/>
                <a:ea typeface="+mn-ea"/>
                <a:sym typeface="Franklin Gothic Medium" pitchFamily="34" charset="0"/>
              </a:rPr>
              <a:t>1</a:t>
            </a:r>
            <a:r>
              <a:rPr lang="zh-CN" altLang="en-US" sz="1400" kern="0" dirty="0" smtClean="0">
                <a:solidFill>
                  <a:srgbClr val="000000"/>
                </a:solidFill>
                <a:latin typeface="+mn-ea"/>
                <a:ea typeface="+mn-ea"/>
                <a:sym typeface="Franklin Gothic Medium" pitchFamily="34" charset="0"/>
              </a:rPr>
              <a:t>年，则对应领域的专业硕士项目设计为一年或两年容易被接纳</a:t>
            </a:r>
            <a:endParaRPr lang="en-US" altLang="zh-CN" sz="1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1400" kern="0" dirty="0" smtClean="0">
                <a:solidFill>
                  <a:srgbClr val="000000"/>
                </a:solidFill>
                <a:latin typeface="+mn-ea"/>
                <a:ea typeface="+mn-ea"/>
                <a:sym typeface="Franklin Gothic Medium" pitchFamily="34" charset="0"/>
              </a:rPr>
              <a:t>       </a:t>
            </a:r>
            <a:r>
              <a:rPr lang="zh-CN" altLang="en-US" sz="1400" kern="0" dirty="0" smtClean="0">
                <a:solidFill>
                  <a:srgbClr val="000000"/>
                </a:solidFill>
                <a:latin typeface="+mn-ea"/>
                <a:ea typeface="+mn-ea"/>
                <a:sym typeface="Franklin Gothic Medium" pitchFamily="34" charset="0"/>
              </a:rPr>
              <a:t>（依赖于学术硕博贯通的长学制（延展或虚拟学制）或学术型硕士的新学制变化）</a:t>
            </a:r>
            <a:endParaRPr lang="en-US" altLang="zh-CN" sz="1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zh-CN" altLang="en-US" kern="0" dirty="0" smtClean="0">
                <a:solidFill>
                  <a:srgbClr val="000000"/>
                </a:solidFill>
                <a:latin typeface="+mn-ea"/>
                <a:ea typeface="+mn-ea"/>
                <a:sym typeface="Franklin Gothic Medium" pitchFamily="34" charset="0"/>
              </a:rPr>
              <a:t>            </a:t>
            </a:r>
            <a:r>
              <a:rPr lang="zh-CN" altLang="en-US" sz="1400" kern="0" dirty="0" smtClean="0">
                <a:solidFill>
                  <a:srgbClr val="000000"/>
                </a:solidFill>
                <a:latin typeface="+mn-ea"/>
                <a:ea typeface="+mn-ea"/>
                <a:sym typeface="Franklin Gothic Medium" pitchFamily="34" charset="0"/>
              </a:rPr>
              <a:t>如某校现工学硕士学制三年，则该校的专业硕士设计为两年就会受到导师以及社会的质疑，容易直观或主观上就会出现自然“矮化”或“低化”现象。</a:t>
            </a:r>
            <a:endParaRPr lang="en-US" altLang="zh-CN" sz="1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1400" kern="0" dirty="0" smtClean="0">
                <a:solidFill>
                  <a:srgbClr val="000000"/>
                </a:solidFill>
                <a:latin typeface="+mn-ea"/>
                <a:ea typeface="+mn-ea"/>
                <a:sym typeface="Franklin Gothic Medium" pitchFamily="34" charset="0"/>
              </a:rPr>
              <a:t>               </a:t>
            </a:r>
            <a:r>
              <a:rPr lang="zh-CN" altLang="en-US" kern="0" dirty="0" smtClean="0">
                <a:solidFill>
                  <a:srgbClr val="FF0000"/>
                </a:solidFill>
                <a:latin typeface="+mn-ea"/>
                <a:ea typeface="+mn-ea"/>
                <a:sym typeface="Franklin Gothic Medium" pitchFamily="34" charset="0"/>
              </a:rPr>
              <a:t>实践时间限定和安排及规范应回归学校自主性</a:t>
            </a:r>
            <a:endParaRPr lang="en-US" altLang="zh-CN" kern="0" dirty="0" smtClean="0">
              <a:solidFill>
                <a:srgbClr val="FF0000"/>
              </a:solidFill>
              <a:latin typeface="+mn-ea"/>
              <a:ea typeface="+mn-ea"/>
              <a:sym typeface="Franklin Gothic Medium" pitchFamily="34" charset="0"/>
            </a:endParaRPr>
          </a:p>
          <a:p>
            <a:pPr marL="342900" lvl="0" indent="-342900" eaLnBrk="0" hangingPunct="0">
              <a:lnSpc>
                <a:spcPct val="150000"/>
              </a:lnSpc>
              <a:spcBef>
                <a:spcPct val="20000"/>
              </a:spcBef>
              <a:buFont typeface="Arial" pitchFamily="34" charset="0"/>
              <a:buChar char="•"/>
            </a:pPr>
            <a:endParaRPr lang="en-US" altLang="zh-CN"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buFont typeface="Arial" pitchFamily="34" charset="0"/>
              <a:buChar char="•"/>
            </a:pPr>
            <a:endParaRPr lang="en-US" altLang="zh-CN" sz="2400" kern="0" dirty="0" smtClean="0">
              <a:solidFill>
                <a:srgbClr val="000000"/>
              </a:solidFill>
              <a:latin typeface="+mn-ea"/>
              <a:ea typeface="+mn-ea"/>
              <a:sym typeface="Franklin Gothic Medium"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mj-ea"/>
              </a:rPr>
              <a:t>   八</a:t>
            </a:r>
            <a:r>
              <a:rPr lang="en-US" altLang="zh-CN" sz="2000" b="1" dirty="0" smtClean="0">
                <a:solidFill>
                  <a:schemeClr val="bg1"/>
                </a:solidFill>
                <a:latin typeface="+mj-ea"/>
              </a:rPr>
              <a:t>. </a:t>
            </a:r>
            <a:r>
              <a:rPr lang="zh-CN" altLang="en-US" sz="2000" b="1" dirty="0" smtClean="0">
                <a:solidFill>
                  <a:schemeClr val="bg1"/>
                </a:solidFill>
                <a:latin typeface="+mj-ea"/>
              </a:rPr>
              <a:t>结论与建议</a:t>
            </a:r>
            <a:r>
              <a:rPr lang="en-US" altLang="zh-CN" sz="2000" b="1" dirty="0" smtClean="0">
                <a:solidFill>
                  <a:schemeClr val="bg1"/>
                </a:solidFill>
                <a:latin typeface="+mj-ea"/>
              </a:rPr>
              <a:t>-</a:t>
            </a:r>
            <a:r>
              <a:rPr lang="zh-CN" altLang="en-US" sz="2000" b="1" dirty="0" smtClean="0">
                <a:solidFill>
                  <a:schemeClr val="bg1"/>
                </a:solidFill>
                <a:latin typeface="+mj-ea"/>
              </a:rPr>
              <a:t>建议</a:t>
            </a:r>
          </a:p>
        </p:txBody>
      </p:sp>
      <p:sp>
        <p:nvSpPr>
          <p:cNvPr id="4" name="TextBox 3"/>
          <p:cNvSpPr txBox="1"/>
          <p:nvPr/>
        </p:nvSpPr>
        <p:spPr>
          <a:xfrm>
            <a:off x="177987" y="984643"/>
            <a:ext cx="8966013" cy="646331"/>
          </a:xfrm>
          <a:prstGeom prst="rect">
            <a:avLst/>
          </a:prstGeom>
          <a:noFill/>
        </p:spPr>
        <p:txBody>
          <a:bodyPr wrap="square" rtlCol="0">
            <a:spAutoFit/>
          </a:bodyPr>
          <a:lstStyle/>
          <a:p>
            <a:pPr marL="342900" lvl="0" indent="-342900" eaLnBrk="0" hangingPunct="0">
              <a:lnSpc>
                <a:spcPct val="150000"/>
              </a:lnSpc>
              <a:spcBef>
                <a:spcPct val="20000"/>
              </a:spcBef>
            </a:pPr>
            <a:r>
              <a:rPr lang="en-US" altLang="zh-CN" sz="2400" kern="0" dirty="0" smtClean="0">
                <a:solidFill>
                  <a:srgbClr val="000000"/>
                </a:solidFill>
                <a:latin typeface="+mn-ea"/>
                <a:ea typeface="+mn-ea"/>
                <a:sym typeface="Franklin Gothic Medium" pitchFamily="34" charset="0"/>
              </a:rPr>
              <a:t>   5.</a:t>
            </a:r>
            <a:r>
              <a:rPr lang="zh-CN" altLang="en-US" sz="2400" kern="0" dirty="0" smtClean="0">
                <a:solidFill>
                  <a:srgbClr val="000000"/>
                </a:solidFill>
                <a:latin typeface="+mn-ea"/>
                <a:ea typeface="+mn-ea"/>
                <a:sym typeface="Franklin Gothic Medium" pitchFamily="34" charset="0"/>
              </a:rPr>
              <a:t>加强专业学位研究生教育的社会宣传</a:t>
            </a:r>
            <a:endParaRPr lang="en-US" altLang="zh-CN" sz="2400" kern="0" dirty="0" smtClean="0">
              <a:solidFill>
                <a:srgbClr val="000000"/>
              </a:solidFill>
              <a:latin typeface="+mn-ea"/>
              <a:ea typeface="+mn-ea"/>
              <a:sym typeface="Franklin Gothic Medium" pitchFamily="34" charset="0"/>
            </a:endParaRPr>
          </a:p>
        </p:txBody>
      </p:sp>
      <p:sp>
        <p:nvSpPr>
          <p:cNvPr id="5" name="TextBox 4"/>
          <p:cNvSpPr txBox="1"/>
          <p:nvPr/>
        </p:nvSpPr>
        <p:spPr>
          <a:xfrm>
            <a:off x="177987" y="1714492"/>
            <a:ext cx="8966013" cy="1606594"/>
          </a:xfrm>
          <a:prstGeom prst="rect">
            <a:avLst/>
          </a:prstGeom>
          <a:noFill/>
        </p:spPr>
        <p:txBody>
          <a:bodyPr wrap="square" rtlCol="0">
            <a:spAutoFit/>
          </a:bodyPr>
          <a:lstStyle/>
          <a:p>
            <a:pPr marL="342900" lvl="0" indent="-342900" eaLnBrk="0" hangingPunct="0">
              <a:lnSpc>
                <a:spcPct val="150000"/>
              </a:lnSpc>
              <a:spcBef>
                <a:spcPct val="20000"/>
              </a:spcBef>
              <a:buFont typeface="Arial" pitchFamily="34" charset="0"/>
              <a:buChar char="•"/>
            </a:pPr>
            <a:r>
              <a:rPr lang="zh-CN" altLang="en-US" kern="0" dirty="0" smtClean="0">
                <a:solidFill>
                  <a:srgbClr val="000000"/>
                </a:solidFill>
                <a:latin typeface="+mn-ea"/>
                <a:ea typeface="+mn-ea"/>
                <a:sym typeface="Franklin Gothic Medium" pitchFamily="34" charset="0"/>
              </a:rPr>
              <a:t>用人单位对于专业学位研究生教育的理解和认知还有很大距离。</a:t>
            </a:r>
            <a:endParaRPr lang="en-US" altLang="zh-CN" sz="11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buFont typeface="Arial" pitchFamily="34" charset="0"/>
              <a:buChar char="•"/>
            </a:pPr>
            <a:r>
              <a:rPr lang="zh-CN" altLang="en-US" kern="0" dirty="0" smtClean="0">
                <a:solidFill>
                  <a:srgbClr val="000000"/>
                </a:solidFill>
                <a:latin typeface="+mn-ea"/>
                <a:ea typeface="+mn-ea"/>
                <a:sym typeface="Franklin Gothic Medium" pitchFamily="34" charset="0"/>
              </a:rPr>
              <a:t>虽</a:t>
            </a:r>
            <a:r>
              <a:rPr lang="en-US" altLang="zh-CN" kern="0" dirty="0" smtClean="0">
                <a:solidFill>
                  <a:srgbClr val="000000"/>
                </a:solidFill>
                <a:latin typeface="+mn-ea"/>
                <a:ea typeface="+mn-ea"/>
                <a:sym typeface="Franklin Gothic Medium" pitchFamily="34" charset="0"/>
              </a:rPr>
              <a:t>80%</a:t>
            </a:r>
            <a:r>
              <a:rPr lang="zh-CN" altLang="en-US" kern="0" dirty="0" smtClean="0">
                <a:solidFill>
                  <a:srgbClr val="000000"/>
                </a:solidFill>
                <a:latin typeface="+mn-ea"/>
                <a:ea typeface="+mn-ea"/>
                <a:sym typeface="Franklin Gothic Medium" pitchFamily="34" charset="0"/>
              </a:rPr>
              <a:t>学生就业工作与专业学位相关。</a:t>
            </a:r>
            <a:endParaRPr lang="en-US" altLang="zh-CN"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buFont typeface="Arial" pitchFamily="34" charset="0"/>
              <a:buChar char="•"/>
            </a:pPr>
            <a:r>
              <a:rPr lang="zh-CN" altLang="en-US" kern="0" dirty="0" smtClean="0">
                <a:solidFill>
                  <a:srgbClr val="000000"/>
                </a:solidFill>
                <a:latin typeface="+mn-ea"/>
                <a:ea typeface="+mn-ea"/>
                <a:sym typeface="Franklin Gothic Medium" pitchFamily="34" charset="0"/>
              </a:rPr>
              <a:t>但</a:t>
            </a:r>
            <a:r>
              <a:rPr lang="zh-CN" altLang="en-US" kern="0" dirty="0" smtClean="0">
                <a:solidFill>
                  <a:srgbClr val="FF0000"/>
                </a:solidFill>
                <a:latin typeface="+mn-ea"/>
                <a:ea typeface="+mn-ea"/>
                <a:sym typeface="Franklin Gothic Medium" pitchFamily="34" charset="0"/>
              </a:rPr>
              <a:t>一般用人单位并不太清楚，也不对学术型或专业学位进行分类招聘</a:t>
            </a:r>
            <a:r>
              <a:rPr lang="en-US" altLang="zh-CN" kern="0" dirty="0" smtClean="0">
                <a:solidFill>
                  <a:srgbClr val="FF0000"/>
                </a:solidFill>
                <a:latin typeface="+mn-ea"/>
                <a:ea typeface="+mn-ea"/>
                <a:sym typeface="Franklin Gothic Medium" pitchFamily="34" charset="0"/>
              </a:rPr>
              <a:t>(20-30%)</a:t>
            </a:r>
            <a:r>
              <a:rPr lang="zh-CN" altLang="en-US" kern="0" dirty="0" smtClean="0">
                <a:solidFill>
                  <a:srgbClr val="000000"/>
                </a:solidFill>
                <a:latin typeface="+mn-ea"/>
                <a:ea typeface="+mn-ea"/>
                <a:sym typeface="Franklin Gothic Medium" pitchFamily="34" charset="0"/>
              </a:rPr>
              <a:t>，</a:t>
            </a:r>
            <a:endParaRPr lang="en-US" altLang="zh-CN" sz="2400" kern="0" dirty="0" smtClean="0">
              <a:solidFill>
                <a:srgbClr val="000000"/>
              </a:solidFill>
              <a:latin typeface="+mn-ea"/>
              <a:ea typeface="+mn-ea"/>
              <a:sym typeface="Franklin Gothic Medium"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mj-ea"/>
              </a:rPr>
              <a:t>   八</a:t>
            </a:r>
            <a:r>
              <a:rPr lang="en-US" altLang="zh-CN" sz="2000" b="1" dirty="0" smtClean="0">
                <a:solidFill>
                  <a:schemeClr val="bg1"/>
                </a:solidFill>
                <a:latin typeface="+mj-ea"/>
              </a:rPr>
              <a:t>. </a:t>
            </a:r>
            <a:r>
              <a:rPr lang="zh-CN" altLang="en-US" sz="2000" b="1" dirty="0" smtClean="0">
                <a:solidFill>
                  <a:schemeClr val="bg1"/>
                </a:solidFill>
                <a:latin typeface="+mj-ea"/>
              </a:rPr>
              <a:t>结论与建议</a:t>
            </a:r>
            <a:r>
              <a:rPr lang="en-US" altLang="zh-CN" sz="2000" b="1" dirty="0" smtClean="0">
                <a:solidFill>
                  <a:schemeClr val="bg1"/>
                </a:solidFill>
                <a:latin typeface="+mj-ea"/>
              </a:rPr>
              <a:t>-</a:t>
            </a:r>
            <a:r>
              <a:rPr lang="zh-CN" altLang="en-US" sz="2000" b="1" dirty="0" smtClean="0">
                <a:solidFill>
                  <a:schemeClr val="bg1"/>
                </a:solidFill>
                <a:latin typeface="+mj-ea"/>
              </a:rPr>
              <a:t>建议</a:t>
            </a:r>
          </a:p>
        </p:txBody>
      </p:sp>
      <p:sp>
        <p:nvSpPr>
          <p:cNvPr id="4" name="TextBox 3"/>
          <p:cNvSpPr txBox="1"/>
          <p:nvPr/>
        </p:nvSpPr>
        <p:spPr>
          <a:xfrm>
            <a:off x="177987" y="785798"/>
            <a:ext cx="8966013" cy="646331"/>
          </a:xfrm>
          <a:prstGeom prst="rect">
            <a:avLst/>
          </a:prstGeom>
          <a:noFill/>
        </p:spPr>
        <p:txBody>
          <a:bodyPr wrap="square" rtlCol="0">
            <a:spAutoFit/>
          </a:bodyPr>
          <a:lstStyle/>
          <a:p>
            <a:pPr marL="342900" lvl="0" indent="-342900" eaLnBrk="0" hangingPunct="0">
              <a:lnSpc>
                <a:spcPct val="150000"/>
              </a:lnSpc>
              <a:spcBef>
                <a:spcPct val="20000"/>
              </a:spcBef>
            </a:pPr>
            <a:r>
              <a:rPr lang="en-US" altLang="zh-CN" sz="2400" kern="0" dirty="0" smtClean="0">
                <a:solidFill>
                  <a:srgbClr val="000000"/>
                </a:solidFill>
                <a:latin typeface="+mn-ea"/>
                <a:ea typeface="+mn-ea"/>
                <a:sym typeface="Franklin Gothic Medium" pitchFamily="34" charset="0"/>
              </a:rPr>
              <a:t>   6.</a:t>
            </a:r>
            <a:r>
              <a:rPr lang="zh-CN" altLang="en-US" sz="2400" kern="0" dirty="0" smtClean="0">
                <a:solidFill>
                  <a:srgbClr val="000000"/>
                </a:solidFill>
                <a:latin typeface="+mn-ea"/>
                <a:ea typeface="+mn-ea"/>
                <a:sym typeface="Franklin Gothic Medium" pitchFamily="34" charset="0"/>
              </a:rPr>
              <a:t>加强对于专业学位和学术型学位研究生教育的反思</a:t>
            </a:r>
            <a:endParaRPr lang="en-US" altLang="zh-CN" sz="2400" kern="0" dirty="0" smtClean="0">
              <a:solidFill>
                <a:srgbClr val="000000"/>
              </a:solidFill>
              <a:latin typeface="+mn-ea"/>
              <a:ea typeface="+mn-ea"/>
              <a:sym typeface="Franklin Gothic Medium" pitchFamily="34" charset="0"/>
            </a:endParaRPr>
          </a:p>
        </p:txBody>
      </p:sp>
      <p:sp>
        <p:nvSpPr>
          <p:cNvPr id="5" name="TextBox 4"/>
          <p:cNvSpPr txBox="1"/>
          <p:nvPr/>
        </p:nvSpPr>
        <p:spPr>
          <a:xfrm>
            <a:off x="177987" y="1500178"/>
            <a:ext cx="8966013" cy="4431983"/>
          </a:xfrm>
          <a:prstGeom prst="rect">
            <a:avLst/>
          </a:prstGeom>
          <a:noFill/>
        </p:spPr>
        <p:txBody>
          <a:bodyPr wrap="square" rtlCol="0">
            <a:spAutoFit/>
          </a:bodyPr>
          <a:lstStyle/>
          <a:p>
            <a:pPr marL="342900" lvl="0" indent="-342900" eaLnBrk="0" hangingPunct="0">
              <a:lnSpc>
                <a:spcPct val="150000"/>
              </a:lnSpc>
              <a:spcBef>
                <a:spcPct val="20000"/>
              </a:spcBef>
            </a:pPr>
            <a:r>
              <a:rPr lang="en-US" altLang="zh-CN" kern="0" dirty="0" smtClean="0">
                <a:solidFill>
                  <a:srgbClr val="000000"/>
                </a:solidFill>
                <a:latin typeface="+mn-ea"/>
                <a:ea typeface="+mn-ea"/>
                <a:sym typeface="Franklin Gothic Medium" pitchFamily="34" charset="0"/>
              </a:rPr>
              <a:t>     </a:t>
            </a:r>
            <a:r>
              <a:rPr lang="zh-CN" altLang="en-US" kern="0" dirty="0" smtClean="0">
                <a:solidFill>
                  <a:srgbClr val="000000"/>
                </a:solidFill>
                <a:latin typeface="+mn-ea"/>
                <a:ea typeface="+mn-ea"/>
                <a:sym typeface="Franklin Gothic Medium" pitchFamily="34" charset="0"/>
              </a:rPr>
              <a:t>学生的满意感知来自于哪里</a:t>
            </a:r>
            <a:r>
              <a:rPr lang="en-US" altLang="zh-CN" kern="0" dirty="0" smtClean="0">
                <a:solidFill>
                  <a:srgbClr val="000000"/>
                </a:solidFill>
                <a:latin typeface="+mn-ea"/>
                <a:ea typeface="+mn-ea"/>
                <a:sym typeface="Franklin Gothic Medium" pitchFamily="34" charset="0"/>
              </a:rPr>
              <a:t>---</a:t>
            </a:r>
            <a:r>
              <a:rPr lang="zh-CN" altLang="en-US" kern="0" dirty="0" smtClean="0">
                <a:solidFill>
                  <a:srgbClr val="000000"/>
                </a:solidFill>
                <a:latin typeface="+mn-ea"/>
                <a:ea typeface="+mn-ea"/>
                <a:sym typeface="Franklin Gothic Medium" pitchFamily="34" charset="0"/>
              </a:rPr>
              <a:t>？</a:t>
            </a:r>
            <a:endParaRPr lang="en-US" altLang="zh-CN" sz="10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kern="0" dirty="0" smtClean="0">
                <a:solidFill>
                  <a:srgbClr val="000000"/>
                </a:solidFill>
                <a:latin typeface="+mn-ea"/>
                <a:ea typeface="+mn-ea"/>
                <a:sym typeface="Franklin Gothic Medium" pitchFamily="34" charset="0"/>
              </a:rPr>
              <a:t>     1</a:t>
            </a:r>
            <a:r>
              <a:rPr lang="zh-CN" altLang="en-US" kern="0" dirty="0" smtClean="0">
                <a:solidFill>
                  <a:srgbClr val="000000"/>
                </a:solidFill>
                <a:latin typeface="+mn-ea"/>
                <a:ea typeface="+mn-ea"/>
                <a:sym typeface="Franklin Gothic Medium" pitchFamily="34" charset="0"/>
              </a:rPr>
              <a:t>）用人单位的做法，引起思考？</a:t>
            </a:r>
            <a:endParaRPr lang="en-US" altLang="zh-CN"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zh-CN" altLang="en-US" kern="0" dirty="0" smtClean="0">
                <a:solidFill>
                  <a:srgbClr val="000000"/>
                </a:solidFill>
                <a:latin typeface="+mn-ea"/>
                <a:ea typeface="+mn-ea"/>
                <a:sym typeface="Franklin Gothic Medium" pitchFamily="34" charset="0"/>
              </a:rPr>
              <a:t>        是否说明现在部分学校对于学术型的研究生要求大部分与现在专业学位要求相近。</a:t>
            </a:r>
            <a:endParaRPr lang="en-US" altLang="zh-CN"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zh-CN" altLang="en-US" kern="0" dirty="0" smtClean="0">
                <a:solidFill>
                  <a:srgbClr val="000000"/>
                </a:solidFill>
                <a:latin typeface="+mn-ea"/>
                <a:ea typeface="+mn-ea"/>
                <a:sym typeface="Franklin Gothic Medium" pitchFamily="34" charset="0"/>
              </a:rPr>
              <a:t>     在现实的基础上，向左？？向右？？  选择？？？ 均衡如何做到？</a:t>
            </a:r>
            <a:endParaRPr lang="en-US" altLang="zh-CN"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kern="0" dirty="0" smtClean="0">
                <a:solidFill>
                  <a:srgbClr val="000000"/>
                </a:solidFill>
                <a:latin typeface="+mn-ea"/>
                <a:ea typeface="+mn-ea"/>
                <a:sym typeface="Franklin Gothic Medium" pitchFamily="34" charset="0"/>
              </a:rPr>
              <a:t>     2</a:t>
            </a:r>
            <a:r>
              <a:rPr lang="zh-CN" altLang="en-US" kern="0" dirty="0" smtClean="0">
                <a:solidFill>
                  <a:srgbClr val="000000"/>
                </a:solidFill>
                <a:latin typeface="+mn-ea"/>
                <a:ea typeface="+mn-ea"/>
                <a:sym typeface="Franklin Gothic Medium" pitchFamily="34" charset="0"/>
              </a:rPr>
              <a:t>）国际接轨？还是自成体系？学制</a:t>
            </a:r>
            <a:r>
              <a:rPr lang="en-US" altLang="zh-CN" kern="0" dirty="0" smtClean="0">
                <a:solidFill>
                  <a:srgbClr val="000000"/>
                </a:solidFill>
                <a:latin typeface="+mn-ea"/>
                <a:ea typeface="+mn-ea"/>
                <a:sym typeface="Franklin Gothic Medium" pitchFamily="34" charset="0"/>
              </a:rPr>
              <a:t>+</a:t>
            </a:r>
            <a:r>
              <a:rPr lang="zh-CN" altLang="en-US" kern="0" dirty="0" smtClean="0">
                <a:solidFill>
                  <a:srgbClr val="000000"/>
                </a:solidFill>
                <a:latin typeface="+mn-ea"/>
                <a:ea typeface="+mn-ea"/>
                <a:sym typeface="Franklin Gothic Medium" pitchFamily="34" charset="0"/>
              </a:rPr>
              <a:t>多路径？可比性？支撑自体系环境的持续力？</a:t>
            </a:r>
            <a:endParaRPr lang="en-US" altLang="zh-CN"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kern="0" dirty="0" smtClean="0">
                <a:solidFill>
                  <a:srgbClr val="000000"/>
                </a:solidFill>
                <a:latin typeface="+mn-ea"/>
                <a:ea typeface="+mn-ea"/>
                <a:sym typeface="Franklin Gothic Medium" pitchFamily="34" charset="0"/>
              </a:rPr>
              <a:t>     3</a:t>
            </a:r>
            <a:r>
              <a:rPr lang="zh-CN" altLang="en-US" kern="0" dirty="0" smtClean="0">
                <a:solidFill>
                  <a:srgbClr val="000000"/>
                </a:solidFill>
                <a:latin typeface="+mn-ea"/>
                <a:ea typeface="+mn-ea"/>
                <a:sym typeface="Franklin Gothic Medium" pitchFamily="34" charset="0"/>
              </a:rPr>
              <a:t>）谁来告诉学生，什么是合理的设置？谁来给予基准？谁来评价？</a:t>
            </a:r>
            <a:endParaRPr lang="en-US" altLang="zh-CN"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kern="0" dirty="0" smtClean="0">
                <a:solidFill>
                  <a:srgbClr val="000000"/>
                </a:solidFill>
                <a:latin typeface="+mn-ea"/>
                <a:ea typeface="+mn-ea"/>
                <a:sym typeface="Franklin Gothic Medium" pitchFamily="34" charset="0"/>
              </a:rPr>
              <a:t>     4</a:t>
            </a:r>
            <a:r>
              <a:rPr lang="zh-CN" altLang="en-US" kern="0" dirty="0" smtClean="0">
                <a:solidFill>
                  <a:srgbClr val="000000"/>
                </a:solidFill>
                <a:latin typeface="+mn-ea"/>
                <a:ea typeface="+mn-ea"/>
                <a:sym typeface="Franklin Gothic Medium" pitchFamily="34" charset="0"/>
              </a:rPr>
              <a:t>）第三方机构的介入与方式 </a:t>
            </a:r>
            <a:r>
              <a:rPr lang="en-US" altLang="zh-CN" kern="0" dirty="0" smtClean="0">
                <a:solidFill>
                  <a:srgbClr val="000000"/>
                </a:solidFill>
                <a:latin typeface="+mn-ea"/>
                <a:ea typeface="+mn-ea"/>
                <a:sym typeface="Franklin Gothic Medium" pitchFamily="34" charset="0"/>
              </a:rPr>
              <a:t>P.K. </a:t>
            </a:r>
            <a:r>
              <a:rPr lang="zh-CN" altLang="en-US" kern="0" dirty="0" smtClean="0">
                <a:solidFill>
                  <a:srgbClr val="000000"/>
                </a:solidFill>
                <a:latin typeface="+mn-ea"/>
                <a:ea typeface="+mn-ea"/>
                <a:sym typeface="Franklin Gothic Medium" pitchFamily="34" charset="0"/>
              </a:rPr>
              <a:t>教育机构的自律自评估</a:t>
            </a:r>
            <a:endParaRPr lang="en-US" altLang="zh-CN"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buFont typeface="Arial" pitchFamily="34" charset="0"/>
              <a:buChar char="•"/>
            </a:pPr>
            <a:endParaRPr lang="en-US" altLang="zh-CN"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buFont typeface="Arial" pitchFamily="34" charset="0"/>
              <a:buChar char="•"/>
            </a:pPr>
            <a:endParaRPr lang="en-US" altLang="zh-CN" sz="2400" kern="0" dirty="0" smtClean="0">
              <a:solidFill>
                <a:srgbClr val="000000"/>
              </a:solidFill>
              <a:latin typeface="+mn-ea"/>
              <a:ea typeface="+mn-ea"/>
              <a:sym typeface="Franklin Gothic Medium"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标题 1"/>
          <p:cNvSpPr>
            <a:spLocks noGrp="1"/>
          </p:cNvSpPr>
          <p:nvPr>
            <p:ph type="title" idx="4294967295"/>
          </p:nvPr>
        </p:nvSpPr>
        <p:spPr>
          <a:xfrm>
            <a:off x="0" y="122238"/>
            <a:ext cx="6019800" cy="647700"/>
          </a:xfrm>
        </p:spPr>
        <p:txBody>
          <a:bodyPr/>
          <a:lstStyle/>
          <a:p>
            <a:pPr algn="l"/>
            <a:r>
              <a:rPr lang="zh-CN" altLang="en-US" sz="2000" b="1" dirty="0" smtClean="0">
                <a:solidFill>
                  <a:schemeClr val="bg1"/>
                </a:solidFill>
                <a:latin typeface="+mj-ea"/>
              </a:rPr>
              <a:t>   九</a:t>
            </a:r>
            <a:r>
              <a:rPr lang="en-US" altLang="zh-CN" sz="2000" b="1" dirty="0" smtClean="0">
                <a:solidFill>
                  <a:schemeClr val="bg1"/>
                </a:solidFill>
                <a:latin typeface="+mj-ea"/>
              </a:rPr>
              <a:t>. </a:t>
            </a:r>
            <a:r>
              <a:rPr lang="zh-CN" altLang="en-US" sz="2000" b="1" dirty="0" smtClean="0">
                <a:solidFill>
                  <a:schemeClr val="bg1"/>
                </a:solidFill>
                <a:latin typeface="+mj-ea"/>
              </a:rPr>
              <a:t>全国专业学位研究生教育现状调研继续</a:t>
            </a:r>
            <a:r>
              <a:rPr lang="en-US" altLang="zh-CN" sz="2000" b="1" dirty="0" smtClean="0">
                <a:solidFill>
                  <a:schemeClr val="bg1"/>
                </a:solidFill>
                <a:latin typeface="+mj-ea"/>
              </a:rPr>
              <a:t>----</a:t>
            </a:r>
            <a:endParaRPr lang="zh-CN" altLang="en-US" sz="2000" b="1" dirty="0" smtClean="0">
              <a:solidFill>
                <a:schemeClr val="bg1"/>
              </a:solidFill>
              <a:latin typeface="+mj-ea"/>
            </a:endParaRPr>
          </a:p>
        </p:txBody>
      </p:sp>
      <p:sp>
        <p:nvSpPr>
          <p:cNvPr id="4" name="TextBox 3"/>
          <p:cNvSpPr txBox="1"/>
          <p:nvPr/>
        </p:nvSpPr>
        <p:spPr>
          <a:xfrm>
            <a:off x="177987" y="984642"/>
            <a:ext cx="8966013" cy="5355312"/>
          </a:xfrm>
          <a:prstGeom prst="rect">
            <a:avLst/>
          </a:prstGeom>
          <a:noFill/>
        </p:spPr>
        <p:txBody>
          <a:bodyPr wrap="square" rtlCol="0">
            <a:spAutoFit/>
          </a:bodyPr>
          <a:lstStyle/>
          <a:p>
            <a:pPr marL="342900" lvl="0" indent="-342900" eaLnBrk="0" hangingPunct="0">
              <a:lnSpc>
                <a:spcPct val="150000"/>
              </a:lnSpc>
              <a:spcBef>
                <a:spcPct val="20000"/>
              </a:spcBef>
            </a:pPr>
            <a:r>
              <a:rPr lang="zh-CN" altLang="en-US" sz="2400" kern="0" dirty="0" smtClean="0">
                <a:solidFill>
                  <a:srgbClr val="000000"/>
                </a:solidFill>
                <a:latin typeface="+mn-ea"/>
                <a:ea typeface="+mn-ea"/>
                <a:sym typeface="Franklin Gothic Medium" pitchFamily="34" charset="0"/>
              </a:rPr>
              <a:t>携手合作真实展示现状：</a:t>
            </a:r>
            <a:r>
              <a:rPr lang="zh-CN" altLang="en-US" sz="2000" kern="0" dirty="0" smtClean="0">
                <a:solidFill>
                  <a:srgbClr val="000000"/>
                </a:solidFill>
                <a:latin typeface="+mn-ea"/>
                <a:ea typeface="+mn-ea"/>
                <a:sym typeface="Franklin Gothic Medium" pitchFamily="34" charset="0"/>
              </a:rPr>
              <a:t>希望得到各培养单位支持与配合</a:t>
            </a:r>
            <a:endParaRPr lang="en-US" altLang="zh-CN" sz="2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2000" kern="0" dirty="0" smtClean="0">
                <a:solidFill>
                  <a:srgbClr val="000000"/>
                </a:solidFill>
                <a:latin typeface="+mn-ea"/>
                <a:ea typeface="+mn-ea"/>
                <a:sym typeface="Franklin Gothic Medium" pitchFamily="34" charset="0"/>
              </a:rPr>
              <a:t>1</a:t>
            </a:r>
            <a:r>
              <a:rPr lang="zh-CN" altLang="en-US" sz="2000" kern="0" dirty="0" smtClean="0">
                <a:solidFill>
                  <a:srgbClr val="000000"/>
                </a:solidFill>
                <a:latin typeface="+mn-ea"/>
                <a:ea typeface="+mn-ea"/>
                <a:sym typeface="Franklin Gothic Medium" pitchFamily="34" charset="0"/>
              </a:rPr>
              <a:t>，专业学位研究生教育的利益相关者调研</a:t>
            </a:r>
            <a:r>
              <a:rPr lang="zh-CN" altLang="en-US" sz="2000" kern="0" dirty="0" smtClean="0">
                <a:solidFill>
                  <a:srgbClr val="FF0000"/>
                </a:solidFill>
                <a:latin typeface="+mn-ea"/>
                <a:ea typeface="+mn-ea"/>
                <a:sym typeface="Franklin Gothic Medium" pitchFamily="34" charset="0"/>
              </a:rPr>
              <a:t>（问卷与访谈）</a:t>
            </a:r>
            <a:endParaRPr lang="en-US" altLang="zh-CN" sz="2000" kern="0" dirty="0" smtClean="0">
              <a:solidFill>
                <a:srgbClr val="FF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2000" kern="0" dirty="0" smtClean="0">
                <a:solidFill>
                  <a:srgbClr val="000000"/>
                </a:solidFill>
                <a:latin typeface="+mn-ea"/>
                <a:ea typeface="+mn-ea"/>
                <a:sym typeface="Franklin Gothic Medium" pitchFamily="34" charset="0"/>
              </a:rPr>
              <a:t>--</a:t>
            </a:r>
            <a:r>
              <a:rPr lang="zh-CN" altLang="en-US" sz="1600" kern="0" dirty="0" smtClean="0">
                <a:solidFill>
                  <a:srgbClr val="000000"/>
                </a:solidFill>
                <a:latin typeface="+mn-ea"/>
                <a:ea typeface="+mn-ea"/>
                <a:sym typeface="Franklin Gothic Medium" pitchFamily="34" charset="0"/>
              </a:rPr>
              <a:t>即将获得专业学位的学生、毕业生校友、学校管理人员及专业学位点负责人、</a:t>
            </a:r>
            <a:endParaRPr lang="en-US" altLang="zh-CN" sz="16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zh-CN" altLang="en-US" sz="1600" kern="0" dirty="0" smtClean="0">
                <a:solidFill>
                  <a:srgbClr val="000000"/>
                </a:solidFill>
                <a:latin typeface="+mn-ea"/>
                <a:ea typeface="+mn-ea"/>
                <a:sym typeface="Franklin Gothic Medium" pitchFamily="34" charset="0"/>
              </a:rPr>
              <a:t>校内外导师、用人单位兼合作实践基地（五类问卷）</a:t>
            </a:r>
            <a:endParaRPr lang="en-US" altLang="zh-CN" sz="16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2000" kern="0" dirty="0" smtClean="0">
                <a:solidFill>
                  <a:srgbClr val="000000"/>
                </a:solidFill>
                <a:latin typeface="+mn-ea"/>
                <a:ea typeface="+mn-ea"/>
                <a:sym typeface="Franklin Gothic Medium" pitchFamily="34" charset="0"/>
              </a:rPr>
              <a:t>2</a:t>
            </a:r>
            <a:r>
              <a:rPr lang="zh-CN" altLang="en-US" sz="2000" kern="0" dirty="0" smtClean="0">
                <a:solidFill>
                  <a:srgbClr val="000000"/>
                </a:solidFill>
                <a:latin typeface="+mn-ea"/>
                <a:ea typeface="+mn-ea"/>
                <a:sym typeface="Franklin Gothic Medium" pitchFamily="34" charset="0"/>
              </a:rPr>
              <a:t>，专业学位研究生教育</a:t>
            </a:r>
            <a:r>
              <a:rPr lang="zh-CN" altLang="en-US" sz="2000" kern="0" dirty="0" smtClean="0">
                <a:solidFill>
                  <a:srgbClr val="FF0000"/>
                </a:solidFill>
                <a:latin typeface="+mn-ea"/>
                <a:ea typeface="+mn-ea"/>
                <a:sym typeface="Franklin Gothic Medium" pitchFamily="34" charset="0"/>
              </a:rPr>
              <a:t>最佳案例</a:t>
            </a:r>
            <a:r>
              <a:rPr lang="zh-CN" altLang="en-US" sz="2000" kern="0" dirty="0" smtClean="0">
                <a:solidFill>
                  <a:srgbClr val="000000"/>
                </a:solidFill>
                <a:latin typeface="+mn-ea"/>
                <a:ea typeface="+mn-ea"/>
                <a:sym typeface="Franklin Gothic Medium" pitchFamily="34" charset="0"/>
              </a:rPr>
              <a:t>（各校</a:t>
            </a:r>
            <a:r>
              <a:rPr lang="en-US" altLang="zh-CN" sz="2000" kern="0" dirty="0" smtClean="0">
                <a:solidFill>
                  <a:srgbClr val="000000"/>
                </a:solidFill>
                <a:latin typeface="+mn-ea"/>
                <a:ea typeface="+mn-ea"/>
                <a:sym typeface="Franklin Gothic Medium" pitchFamily="34" charset="0"/>
              </a:rPr>
              <a:t>1-2</a:t>
            </a:r>
            <a:r>
              <a:rPr lang="zh-CN" altLang="en-US" sz="2000" kern="0" dirty="0" smtClean="0">
                <a:solidFill>
                  <a:srgbClr val="000000"/>
                </a:solidFill>
                <a:latin typeface="+mn-ea"/>
                <a:ea typeface="+mn-ea"/>
                <a:sym typeface="Franklin Gothic Medium" pitchFamily="34" charset="0"/>
              </a:rPr>
              <a:t>个）推荐和推广</a:t>
            </a:r>
            <a:endParaRPr lang="en-US" altLang="zh-CN" sz="20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1400" kern="0" dirty="0" smtClean="0">
                <a:solidFill>
                  <a:srgbClr val="000000"/>
                </a:solidFill>
                <a:latin typeface="+mn-ea"/>
                <a:ea typeface="+mn-ea"/>
                <a:sym typeface="Franklin Gothic Medium" pitchFamily="34" charset="0"/>
              </a:rPr>
              <a:t>             </a:t>
            </a:r>
            <a:r>
              <a:rPr lang="zh-CN" altLang="en-US" sz="1400" kern="0" dirty="0" smtClean="0">
                <a:solidFill>
                  <a:srgbClr val="000000"/>
                </a:solidFill>
                <a:latin typeface="+mn-ea"/>
                <a:ea typeface="+mn-ea"/>
                <a:sym typeface="Franklin Gothic Medium" pitchFamily="34" charset="0"/>
              </a:rPr>
              <a:t>国务院学位办委托调研函、调研实施说明及问卷等电子资料</a:t>
            </a:r>
            <a:endParaRPr lang="en-US" altLang="zh-CN" sz="1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zh-CN" altLang="en-US" sz="1400" kern="0" dirty="0" smtClean="0">
                <a:solidFill>
                  <a:srgbClr val="000000"/>
                </a:solidFill>
                <a:latin typeface="+mn-ea"/>
                <a:ea typeface="+mn-ea"/>
                <a:sym typeface="Franklin Gothic Medium" pitchFamily="34" charset="0"/>
              </a:rPr>
              <a:t>           已由</a:t>
            </a:r>
            <a:r>
              <a:rPr lang="zh-CN" altLang="en-US" sz="1000" kern="0" dirty="0" smtClean="0">
                <a:solidFill>
                  <a:srgbClr val="000000"/>
                </a:solidFill>
                <a:latin typeface="+mn-ea"/>
                <a:ea typeface="+mn-ea"/>
                <a:sym typeface="Franklin Gothic Medium" pitchFamily="34" charset="0"/>
              </a:rPr>
              <a:t>中国学位与研究生教育学会会员平台、清华大学研究生教育研究微信平台、北京航空航天大学电邮</a:t>
            </a:r>
            <a:r>
              <a:rPr lang="zh-CN" altLang="en-US" sz="1400" kern="0" dirty="0" smtClean="0">
                <a:solidFill>
                  <a:srgbClr val="000000"/>
                </a:solidFill>
                <a:latin typeface="+mn-ea"/>
                <a:ea typeface="+mn-ea"/>
                <a:sym typeface="Franklin Gothic Medium" pitchFamily="34" charset="0"/>
              </a:rPr>
              <a:t>等</a:t>
            </a:r>
            <a:endParaRPr lang="en-US" altLang="zh-CN" sz="1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1400" kern="0" dirty="0" smtClean="0">
                <a:solidFill>
                  <a:srgbClr val="000000"/>
                </a:solidFill>
                <a:latin typeface="+mn-ea"/>
                <a:ea typeface="+mn-ea"/>
                <a:sym typeface="Franklin Gothic Medium" pitchFamily="34" charset="0"/>
              </a:rPr>
              <a:t>               </a:t>
            </a:r>
            <a:r>
              <a:rPr lang="zh-CN" altLang="en-US" sz="1400" kern="0" dirty="0" smtClean="0">
                <a:solidFill>
                  <a:srgbClr val="000000"/>
                </a:solidFill>
                <a:latin typeface="+mn-ea"/>
                <a:ea typeface="+mn-ea"/>
                <a:sym typeface="Franklin Gothic Medium" pitchFamily="34" charset="0"/>
              </a:rPr>
              <a:t>发布送达给各位会员和会员单位</a:t>
            </a:r>
            <a:endParaRPr lang="en-US" altLang="zh-CN" sz="1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r>
              <a:rPr lang="en-US" altLang="zh-CN" sz="1400" kern="0" dirty="0" smtClean="0">
                <a:solidFill>
                  <a:srgbClr val="000000"/>
                </a:solidFill>
                <a:latin typeface="+mn-ea"/>
                <a:ea typeface="+mn-ea"/>
                <a:sym typeface="Franklin Gothic Medium" pitchFamily="34" charset="0"/>
              </a:rPr>
              <a:t>            </a:t>
            </a:r>
            <a:r>
              <a:rPr lang="zh-CN" altLang="en-US" sz="1400" kern="0" dirty="0" smtClean="0">
                <a:solidFill>
                  <a:srgbClr val="000000"/>
                </a:solidFill>
                <a:latin typeface="+mn-ea"/>
                <a:ea typeface="+mn-ea"/>
                <a:sym typeface="Franklin Gothic Medium" pitchFamily="34" charset="0"/>
              </a:rPr>
              <a:t>近期将再次发送整体调研的实施手册，敬请查收，期待您的支持、安排、实施</a:t>
            </a:r>
            <a:endParaRPr lang="en-US" altLang="zh-CN" sz="1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endParaRPr lang="en-US" altLang="zh-CN" sz="2400" kern="0" dirty="0" smtClean="0">
              <a:solidFill>
                <a:srgbClr val="000000"/>
              </a:solidFill>
              <a:latin typeface="+mn-ea"/>
              <a:ea typeface="+mn-ea"/>
              <a:sym typeface="Franklin Gothic Medium" pitchFamily="34" charset="0"/>
            </a:endParaRPr>
          </a:p>
          <a:p>
            <a:pPr marL="342900" lvl="0" indent="-342900" eaLnBrk="0" hangingPunct="0">
              <a:lnSpc>
                <a:spcPct val="150000"/>
              </a:lnSpc>
              <a:spcBef>
                <a:spcPct val="20000"/>
              </a:spcBef>
            </a:pPr>
            <a:endParaRPr lang="en-US" altLang="zh-CN" sz="2400" kern="0" dirty="0">
              <a:solidFill>
                <a:srgbClr val="000000"/>
              </a:solidFill>
              <a:latin typeface="+mn-ea"/>
              <a:ea typeface="+mn-ea"/>
              <a:sym typeface="Franklin Gothic Medium"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5720" y="142856"/>
            <a:ext cx="8229600" cy="642942"/>
          </a:xfrm>
        </p:spPr>
        <p:txBody>
          <a:bodyPr/>
          <a:lstStyle/>
          <a:p>
            <a:r>
              <a:rPr lang="zh-CN" altLang="en-US" sz="2800" b="1" dirty="0" smtClean="0">
                <a:solidFill>
                  <a:schemeClr val="bg1"/>
                </a:solidFill>
                <a:latin typeface="华文楷体" pitchFamily="2" charset="-122"/>
                <a:ea typeface="华文楷体" pitchFamily="2" charset="-122"/>
              </a:rPr>
              <a:t>问卷星网络链接问卷回收响应</a:t>
            </a:r>
            <a:endParaRPr lang="zh-CN" altLang="en-US" sz="2800" b="1" dirty="0">
              <a:latin typeface="华文楷体" pitchFamily="2" charset="-122"/>
              <a:ea typeface="华文楷体" pitchFamily="2" charset="-122"/>
            </a:endParaRPr>
          </a:p>
        </p:txBody>
      </p:sp>
      <p:sp>
        <p:nvSpPr>
          <p:cNvPr id="5" name="矩形 4"/>
          <p:cNvSpPr/>
          <p:nvPr/>
        </p:nvSpPr>
        <p:spPr>
          <a:xfrm>
            <a:off x="642910" y="1000112"/>
            <a:ext cx="6500858" cy="3804118"/>
          </a:xfrm>
          <a:prstGeom prst="rect">
            <a:avLst/>
          </a:prstGeom>
        </p:spPr>
        <p:txBody>
          <a:bodyPr wrap="square">
            <a:spAutoFit/>
          </a:bodyPr>
          <a:lstStyle/>
          <a:p>
            <a:pPr marL="342900" lvl="0" indent="-342900" eaLnBrk="0" hangingPunct="0">
              <a:lnSpc>
                <a:spcPct val="150000"/>
              </a:lnSpc>
              <a:spcBef>
                <a:spcPct val="20000"/>
              </a:spcBef>
            </a:pPr>
            <a:r>
              <a:rPr lang="zh-CN" altLang="en-US" dirty="0" smtClean="0">
                <a:solidFill>
                  <a:srgbClr val="FF0000"/>
                </a:solidFill>
              </a:rPr>
              <a:t>近日部分学校已实施了问卷调研安排，持续增加中</a:t>
            </a:r>
            <a:r>
              <a:rPr lang="en-US" altLang="zh-CN" dirty="0" smtClean="0">
                <a:solidFill>
                  <a:srgbClr val="FF0000"/>
                </a:solidFill>
              </a:rPr>
              <a:t>---</a:t>
            </a:r>
            <a:r>
              <a:rPr lang="zh-CN" altLang="en-US" dirty="0" smtClean="0">
                <a:solidFill>
                  <a:srgbClr val="FF0000"/>
                </a:solidFill>
              </a:rPr>
              <a:t>。</a:t>
            </a:r>
            <a:endParaRPr lang="en-US" altLang="zh-CN" dirty="0" smtClean="0">
              <a:solidFill>
                <a:srgbClr val="FF0000"/>
              </a:solidFill>
            </a:endParaRPr>
          </a:p>
          <a:p>
            <a:pPr marL="342900" lvl="0" indent="-342900" eaLnBrk="0" hangingPunct="0">
              <a:lnSpc>
                <a:spcPct val="150000"/>
              </a:lnSpc>
              <a:spcBef>
                <a:spcPct val="20000"/>
              </a:spcBef>
            </a:pPr>
            <a:r>
              <a:rPr lang="zh-CN" altLang="en-US" dirty="0" smtClean="0">
                <a:solidFill>
                  <a:srgbClr val="FF0000"/>
                </a:solidFill>
              </a:rPr>
              <a:t>特此感谢：</a:t>
            </a:r>
            <a:endParaRPr lang="en-US" altLang="zh-CN" dirty="0" smtClean="0">
              <a:solidFill>
                <a:srgbClr val="FF0000"/>
              </a:solidFill>
            </a:endParaRPr>
          </a:p>
          <a:p>
            <a:pPr marL="342900" lvl="0" indent="-342900" eaLnBrk="0" hangingPunct="0">
              <a:lnSpc>
                <a:spcPct val="150000"/>
              </a:lnSpc>
              <a:spcBef>
                <a:spcPct val="20000"/>
              </a:spcBef>
            </a:pPr>
            <a:r>
              <a:rPr lang="zh-CN" altLang="en-US" dirty="0" smtClean="0"/>
              <a:t>北京大学、清华大学、复旦大学、厦门大学、北京师范大学、</a:t>
            </a:r>
            <a:endParaRPr lang="en-US" altLang="zh-CN" dirty="0" smtClean="0"/>
          </a:p>
          <a:p>
            <a:pPr marL="342900" lvl="0" indent="-342900" eaLnBrk="0" hangingPunct="0">
              <a:lnSpc>
                <a:spcPct val="150000"/>
              </a:lnSpc>
              <a:spcBef>
                <a:spcPct val="20000"/>
              </a:spcBef>
            </a:pPr>
            <a:r>
              <a:rPr lang="zh-CN" altLang="en-US" dirty="0" smtClean="0"/>
              <a:t>华中科技大学 、北京航空航天大学、华南理工大学、</a:t>
            </a:r>
            <a:endParaRPr lang="en-US" altLang="zh-CN" dirty="0" smtClean="0"/>
          </a:p>
          <a:p>
            <a:pPr marL="342900" lvl="0" indent="-342900" eaLnBrk="0" hangingPunct="0">
              <a:lnSpc>
                <a:spcPct val="150000"/>
              </a:lnSpc>
              <a:spcBef>
                <a:spcPct val="20000"/>
              </a:spcBef>
            </a:pPr>
            <a:r>
              <a:rPr lang="zh-CN" altLang="en-US" dirty="0" smtClean="0"/>
              <a:t>云南艺术学院、河南中医学院、贵州大学、西南科技大学、</a:t>
            </a:r>
            <a:endParaRPr lang="en-US" altLang="zh-CN" dirty="0" smtClean="0"/>
          </a:p>
          <a:p>
            <a:pPr marL="342900" lvl="0" indent="-342900" eaLnBrk="0" hangingPunct="0">
              <a:lnSpc>
                <a:spcPct val="150000"/>
              </a:lnSpc>
              <a:spcBef>
                <a:spcPct val="20000"/>
              </a:spcBef>
            </a:pPr>
            <a:r>
              <a:rPr lang="zh-CN" altLang="en-US" dirty="0" smtClean="0"/>
              <a:t>东华大学、安徽师范大学、燕山大学、北京工业大学、</a:t>
            </a:r>
            <a:endParaRPr lang="en-US" altLang="zh-CN" dirty="0" smtClean="0"/>
          </a:p>
          <a:p>
            <a:pPr marL="342900" lvl="0" indent="-342900" eaLnBrk="0" hangingPunct="0">
              <a:lnSpc>
                <a:spcPct val="150000"/>
              </a:lnSpc>
              <a:spcBef>
                <a:spcPct val="20000"/>
              </a:spcBef>
            </a:pPr>
            <a:r>
              <a:rPr lang="zh-CN" altLang="en-US" dirty="0" smtClean="0"/>
              <a:t>宁波大学、南京体育大学、南京师范大学、青岛大学</a:t>
            </a:r>
            <a:r>
              <a:rPr lang="en-US" altLang="zh-CN" dirty="0" smtClean="0"/>
              <a:t>------</a:t>
            </a:r>
          </a:p>
          <a:p>
            <a:pPr marL="342900" lvl="0" indent="-342900" eaLnBrk="0" hangingPunct="0">
              <a:lnSpc>
                <a:spcPct val="150000"/>
              </a:lnSpc>
              <a:spcBef>
                <a:spcPct val="20000"/>
              </a:spcBef>
            </a:pPr>
            <a:r>
              <a:rPr lang="zh-CN" altLang="en-US" dirty="0" smtClean="0"/>
              <a:t>用人单位已有</a:t>
            </a:r>
            <a:r>
              <a:rPr lang="en-US" altLang="zh-CN" dirty="0" smtClean="0"/>
              <a:t>21</a:t>
            </a:r>
            <a:r>
              <a:rPr lang="zh-CN" altLang="en-US" dirty="0" smtClean="0"/>
              <a:t>家参与了调研，</a:t>
            </a:r>
            <a:r>
              <a:rPr lang="en-US" altLang="zh-CN" dirty="0" smtClean="0"/>
              <a:t>----------</a:t>
            </a:r>
            <a:endParaRPr lang="zh-CN" alt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64312"/>
            <a:ext cx="9038046" cy="400110"/>
          </a:xfrm>
          <a:prstGeom prst="rect">
            <a:avLst/>
          </a:prstGeom>
          <a:noFill/>
        </p:spPr>
        <p:txBody>
          <a:bodyPr wrap="square" rtlCol="0">
            <a:spAutoFit/>
          </a:bodyPr>
          <a:lstStyle/>
          <a:p>
            <a:r>
              <a:rPr lang="zh-CN" altLang="en-US" sz="2000" dirty="0" smtClean="0">
                <a:solidFill>
                  <a:schemeClr val="bg1"/>
                </a:solidFill>
                <a:latin typeface="+mj-ea"/>
                <a:ea typeface="+mj-ea"/>
              </a:rPr>
              <a:t>  致谢</a:t>
            </a:r>
            <a:endParaRPr lang="zh-CN" altLang="en-US" sz="2000" dirty="0">
              <a:solidFill>
                <a:schemeClr val="bg1"/>
              </a:solidFill>
              <a:latin typeface="+mj-ea"/>
              <a:ea typeface="+mj-ea"/>
            </a:endParaRPr>
          </a:p>
        </p:txBody>
      </p:sp>
      <p:sp>
        <p:nvSpPr>
          <p:cNvPr id="8" name="矩形 7"/>
          <p:cNvSpPr/>
          <p:nvPr/>
        </p:nvSpPr>
        <p:spPr>
          <a:xfrm>
            <a:off x="3347439" y="768543"/>
            <a:ext cx="1883850" cy="1107996"/>
          </a:xfrm>
          <a:prstGeom prst="rect">
            <a:avLst/>
          </a:prstGeom>
          <a:noFill/>
        </p:spPr>
        <p:txBody>
          <a:bodyPr wrap="none" lIns="91440" tIns="45720" rIns="91440" bIns="45720">
            <a:spAutoFit/>
          </a:bodyPr>
          <a:lstStyle/>
          <a:p>
            <a:pPr algn="ctr"/>
            <a:r>
              <a:rPr lang="zh-CN" altLang="en-US" sz="6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感谢</a:t>
            </a:r>
            <a:endParaRPr lang="zh-CN" altLang="en-US" sz="6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9" name="矩形 8"/>
          <p:cNvSpPr/>
          <p:nvPr/>
        </p:nvSpPr>
        <p:spPr>
          <a:xfrm>
            <a:off x="538152" y="1993104"/>
            <a:ext cx="7007046" cy="523220"/>
          </a:xfrm>
          <a:prstGeom prst="rect">
            <a:avLst/>
          </a:prstGeom>
          <a:noFill/>
        </p:spPr>
        <p:txBody>
          <a:bodyPr wrap="none" lIns="91440" tIns="45720" rIns="91440" bIns="45720">
            <a:spAutoFit/>
          </a:bodyPr>
          <a:lstStyle/>
          <a:p>
            <a:pPr algn="ctr"/>
            <a:r>
              <a:rPr lang="zh-CN" altLang="en-US" sz="2800" b="1" kern="0" cap="none" spc="0" dirty="0" smtClean="0">
                <a:ln w="1905"/>
                <a:solidFill>
                  <a:srgbClr val="0070C0"/>
                </a:solidFill>
                <a:effectLst>
                  <a:innerShdw blurRad="69850" dist="43180" dir="5400000">
                    <a:srgbClr val="000000">
                      <a:alpha val="65000"/>
                    </a:srgbClr>
                  </a:innerShdw>
                </a:effectLst>
                <a:latin typeface="+mn-ea"/>
                <a:ea typeface="+mn-ea"/>
                <a:sym typeface="Franklin Gothic Medium" pitchFamily="34" charset="0"/>
              </a:rPr>
              <a:t>感谢课题组各高校和朋友们的大力支持！！</a:t>
            </a:r>
            <a:endParaRPr lang="zh-CN" altLang="en-US" sz="2800" b="1" cap="none" spc="0" dirty="0">
              <a:ln w="1905"/>
              <a:solidFill>
                <a:srgbClr val="0070C0"/>
              </a:solidFill>
              <a:effectLst>
                <a:innerShdw blurRad="69850" dist="43180" dir="5400000">
                  <a:srgbClr val="000000">
                    <a:alpha val="65000"/>
                  </a:srgbClr>
                </a:innerShdw>
              </a:effectLst>
            </a:endParaRPr>
          </a:p>
        </p:txBody>
      </p:sp>
      <p:sp>
        <p:nvSpPr>
          <p:cNvPr id="10" name="矩形 9"/>
          <p:cNvSpPr/>
          <p:nvPr/>
        </p:nvSpPr>
        <p:spPr>
          <a:xfrm>
            <a:off x="466119" y="2857500"/>
            <a:ext cx="8084264" cy="523220"/>
          </a:xfrm>
          <a:prstGeom prst="rect">
            <a:avLst/>
          </a:prstGeom>
          <a:noFill/>
        </p:spPr>
        <p:txBody>
          <a:bodyPr wrap="none" lIns="91440" tIns="45720" rIns="91440" bIns="45720">
            <a:spAutoFit/>
          </a:bodyPr>
          <a:lstStyle/>
          <a:p>
            <a:pPr algn="ctr"/>
            <a:r>
              <a:rPr lang="zh-CN" altLang="en-US" sz="2800" b="1" kern="0" cap="none" spc="0" dirty="0" smtClean="0">
                <a:ln w="1905"/>
                <a:solidFill>
                  <a:srgbClr val="0070C0"/>
                </a:solidFill>
                <a:effectLst>
                  <a:innerShdw blurRad="69850" dist="43180" dir="5400000">
                    <a:srgbClr val="000000">
                      <a:alpha val="65000"/>
                    </a:srgbClr>
                  </a:innerShdw>
                </a:effectLst>
                <a:latin typeface="+mn-ea"/>
                <a:ea typeface="+mn-ea"/>
                <a:sym typeface="Franklin Gothic Medium" pitchFamily="34" charset="0"/>
              </a:rPr>
              <a:t>感谢各培养单位同仁们积极参与支持全国调研！！</a:t>
            </a:r>
            <a:endParaRPr lang="zh-CN" altLang="en-US" sz="2800" b="1" cap="none" spc="0" dirty="0">
              <a:ln w="1905"/>
              <a:solidFill>
                <a:srgbClr val="0070C0"/>
              </a:solidFill>
              <a:effectLst>
                <a:innerShdw blurRad="69850" dist="43180" dir="5400000">
                  <a:srgbClr val="000000">
                    <a:alpha val="65000"/>
                  </a:srgbClr>
                </a:innerShdw>
              </a:effectLst>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64312"/>
            <a:ext cx="9038046" cy="400110"/>
          </a:xfrm>
          <a:prstGeom prst="rect">
            <a:avLst/>
          </a:prstGeom>
          <a:noFill/>
        </p:spPr>
        <p:txBody>
          <a:bodyPr wrap="square" rtlCol="0">
            <a:spAutoFit/>
          </a:bodyPr>
          <a:lstStyle/>
          <a:p>
            <a:r>
              <a:rPr lang="zh-CN" altLang="en-US" sz="2000" dirty="0" smtClean="0">
                <a:solidFill>
                  <a:schemeClr val="bg1"/>
                </a:solidFill>
                <a:latin typeface="+mj-ea"/>
                <a:ea typeface="+mj-ea"/>
              </a:rPr>
              <a:t>  致谢</a:t>
            </a:r>
            <a:endParaRPr lang="zh-CN" altLang="en-US" sz="2000" dirty="0">
              <a:solidFill>
                <a:schemeClr val="bg1"/>
              </a:solidFill>
              <a:latin typeface="+mj-ea"/>
              <a:ea typeface="+mj-ea"/>
            </a:endParaRPr>
          </a:p>
        </p:txBody>
      </p:sp>
      <p:sp>
        <p:nvSpPr>
          <p:cNvPr id="8" name="矩形 7"/>
          <p:cNvSpPr/>
          <p:nvPr/>
        </p:nvSpPr>
        <p:spPr>
          <a:xfrm>
            <a:off x="3347439" y="768543"/>
            <a:ext cx="1883850" cy="1107996"/>
          </a:xfrm>
          <a:prstGeom prst="rect">
            <a:avLst/>
          </a:prstGeom>
          <a:noFill/>
        </p:spPr>
        <p:txBody>
          <a:bodyPr wrap="none" lIns="91440" tIns="45720" rIns="91440" bIns="45720">
            <a:spAutoFit/>
          </a:bodyPr>
          <a:lstStyle/>
          <a:p>
            <a:pPr algn="ctr"/>
            <a:r>
              <a:rPr lang="zh-CN" altLang="en-US" sz="6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感谢</a:t>
            </a:r>
            <a:endParaRPr lang="zh-CN" altLang="en-US" sz="6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6" name="矩形 5"/>
          <p:cNvSpPr/>
          <p:nvPr/>
        </p:nvSpPr>
        <p:spPr>
          <a:xfrm>
            <a:off x="610185" y="1921071"/>
            <a:ext cx="4873450" cy="523220"/>
          </a:xfrm>
          <a:prstGeom prst="rect">
            <a:avLst/>
          </a:prstGeom>
        </p:spPr>
        <p:txBody>
          <a:bodyPr wrap="none">
            <a:spAutoFit/>
          </a:bodyPr>
          <a:lstStyle/>
          <a:p>
            <a:pPr algn="ctr"/>
            <a:r>
              <a:rPr lang="zh-CN" altLang="en-US" sz="2800" kern="0" dirty="0" smtClean="0">
                <a:ln w="1905"/>
                <a:solidFill>
                  <a:srgbClr val="FF0000"/>
                </a:solidFill>
                <a:effectLst>
                  <a:innerShdw blurRad="69850" dist="43180" dir="5400000">
                    <a:srgbClr val="000000">
                      <a:alpha val="65000"/>
                    </a:srgbClr>
                  </a:innerShdw>
                </a:effectLst>
                <a:latin typeface="+mn-ea"/>
                <a:ea typeface="+mn-ea"/>
                <a:sym typeface="Franklin Gothic Medium" pitchFamily="34" charset="0"/>
              </a:rPr>
              <a:t>感谢国务院学位办的支持！！</a:t>
            </a:r>
            <a:endParaRPr lang="zh-CN" altLang="en-US" sz="2800" dirty="0">
              <a:ln w="1905"/>
              <a:solidFill>
                <a:srgbClr val="FF0000"/>
              </a:solidFill>
              <a:effectLst>
                <a:innerShdw blurRad="69850" dist="43180" dir="5400000">
                  <a:srgbClr val="000000">
                    <a:alpha val="65000"/>
                  </a:srgbClr>
                </a:innerShdw>
              </a:effectLst>
              <a:latin typeface="+mn-ea"/>
              <a:ea typeface="+mn-ea"/>
            </a:endParaRPr>
          </a:p>
        </p:txBody>
      </p:sp>
      <p:sp>
        <p:nvSpPr>
          <p:cNvPr id="7" name="矩形 6"/>
          <p:cNvSpPr/>
          <p:nvPr/>
        </p:nvSpPr>
        <p:spPr>
          <a:xfrm>
            <a:off x="484452" y="2569368"/>
            <a:ext cx="7832593" cy="523220"/>
          </a:xfrm>
          <a:prstGeom prst="rect">
            <a:avLst/>
          </a:prstGeom>
          <a:noFill/>
        </p:spPr>
        <p:txBody>
          <a:bodyPr wrap="none" lIns="91440" tIns="45720" rIns="91440" bIns="45720">
            <a:spAutoFit/>
          </a:bodyPr>
          <a:lstStyle/>
          <a:p>
            <a:pPr algn="ctr"/>
            <a:r>
              <a:rPr lang="zh-CN" altLang="en-US" sz="2800" b="1" kern="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ea"/>
                <a:ea typeface="+mn-ea"/>
                <a:sym typeface="Franklin Gothic Medium" pitchFamily="34" charset="0"/>
              </a:rPr>
              <a:t> </a:t>
            </a:r>
            <a:r>
              <a:rPr lang="zh-CN" altLang="en-US" sz="2800" b="1" kern="0" cap="none" spc="0" dirty="0" smtClean="0">
                <a:ln w="1905"/>
                <a:solidFill>
                  <a:srgbClr val="92D050"/>
                </a:solidFill>
                <a:effectLst>
                  <a:innerShdw blurRad="69850" dist="43180" dir="5400000">
                    <a:srgbClr val="000000">
                      <a:alpha val="65000"/>
                    </a:srgbClr>
                  </a:innerShdw>
                </a:effectLst>
                <a:latin typeface="+mn-ea"/>
                <a:ea typeface="+mn-ea"/>
                <a:sym typeface="Franklin Gothic Medium" pitchFamily="34" charset="0"/>
              </a:rPr>
              <a:t>感谢中国学位与研究生教育学位会员平台支持！</a:t>
            </a:r>
            <a:endParaRPr lang="zh-CN" altLang="en-US" sz="2800" b="1" cap="none" spc="0" dirty="0">
              <a:ln w="1905"/>
              <a:solidFill>
                <a:srgbClr val="92D050"/>
              </a:solidFill>
              <a:effectLst>
                <a:innerShdw blurRad="69850" dist="43180" dir="5400000">
                  <a:srgbClr val="000000">
                    <a:alpha val="65000"/>
                  </a:srgbClr>
                </a:innerShdw>
              </a:effectLst>
            </a:endParaRPr>
          </a:p>
        </p:txBody>
      </p:sp>
      <p:sp>
        <p:nvSpPr>
          <p:cNvPr id="11" name="矩形 10"/>
          <p:cNvSpPr/>
          <p:nvPr/>
        </p:nvSpPr>
        <p:spPr>
          <a:xfrm>
            <a:off x="53552" y="3217665"/>
            <a:ext cx="7903126" cy="523220"/>
          </a:xfrm>
          <a:prstGeom prst="rect">
            <a:avLst/>
          </a:prstGeom>
        </p:spPr>
        <p:txBody>
          <a:bodyPr wrap="none">
            <a:spAutoFit/>
          </a:bodyPr>
          <a:lstStyle/>
          <a:p>
            <a:pPr lvl="0" algn="ctr"/>
            <a:r>
              <a:rPr lang="zh-CN" altLang="en-US" sz="2800" kern="0" dirty="0" smtClean="0">
                <a:ln w="1905"/>
                <a:gradFill>
                  <a:gsLst>
                    <a:gs pos="0">
                      <a:srgbClr val="01294E">
                        <a:shade val="20000"/>
                        <a:satMod val="200000"/>
                      </a:srgbClr>
                    </a:gs>
                    <a:gs pos="78000">
                      <a:srgbClr val="01294E">
                        <a:tint val="90000"/>
                        <a:shade val="89000"/>
                        <a:satMod val="220000"/>
                      </a:srgbClr>
                    </a:gs>
                    <a:gs pos="100000">
                      <a:srgbClr val="01294E">
                        <a:tint val="12000"/>
                        <a:satMod val="255000"/>
                      </a:srgbClr>
                    </a:gs>
                  </a:gsLst>
                  <a:lin ang="5400000"/>
                </a:gradFill>
                <a:effectLst>
                  <a:innerShdw blurRad="69850" dist="43180" dir="5400000">
                    <a:srgbClr val="000000">
                      <a:alpha val="65000"/>
                    </a:srgbClr>
                  </a:innerShdw>
                </a:effectLst>
                <a:latin typeface="微软雅黑"/>
                <a:ea typeface="微软雅黑"/>
                <a:sym typeface="Franklin Gothic Medium" pitchFamily="34" charset="0"/>
              </a:rPr>
              <a:t>     </a:t>
            </a:r>
            <a:r>
              <a:rPr lang="zh-CN" altLang="en-US" sz="2800" kern="0" dirty="0" smtClean="0">
                <a:ln w="1905"/>
                <a:solidFill>
                  <a:srgbClr val="FFFF00"/>
                </a:solidFill>
                <a:effectLst>
                  <a:innerShdw blurRad="69850" dist="43180" dir="5400000">
                    <a:srgbClr val="000000">
                      <a:alpha val="65000"/>
                    </a:srgbClr>
                  </a:innerShdw>
                </a:effectLst>
                <a:latin typeface="微软雅黑"/>
                <a:ea typeface="微软雅黑"/>
                <a:sym typeface="Franklin Gothic Medium" pitchFamily="34" charset="0"/>
              </a:rPr>
              <a:t>感谢清华大学研究生教育研究微信平台支持！</a:t>
            </a:r>
            <a:endParaRPr lang="zh-CN" altLang="en-US" sz="2800" dirty="0">
              <a:ln w="1905"/>
              <a:solidFill>
                <a:srgbClr val="FFFF00"/>
              </a:solidFill>
              <a:effectLst>
                <a:innerShdw blurRad="69850" dist="43180" dir="5400000">
                  <a:srgbClr val="000000">
                    <a:alpha val="65000"/>
                  </a:srgbClr>
                </a:innerShdw>
              </a:effectLst>
            </a:endParaRPr>
          </a:p>
        </p:txBody>
      </p:sp>
      <p:sp>
        <p:nvSpPr>
          <p:cNvPr id="12" name="矩形 11"/>
          <p:cNvSpPr/>
          <p:nvPr/>
        </p:nvSpPr>
        <p:spPr>
          <a:xfrm>
            <a:off x="232986" y="3865962"/>
            <a:ext cx="5174815" cy="523220"/>
          </a:xfrm>
          <a:prstGeom prst="rect">
            <a:avLst/>
          </a:prstGeom>
        </p:spPr>
        <p:txBody>
          <a:bodyPr wrap="none">
            <a:spAutoFit/>
          </a:bodyPr>
          <a:lstStyle/>
          <a:p>
            <a:pPr lvl="0" algn="ctr"/>
            <a:r>
              <a:rPr lang="zh-CN" altLang="en-US" sz="2800" kern="0" dirty="0" smtClean="0">
                <a:ln w="1905"/>
                <a:gradFill>
                  <a:gsLst>
                    <a:gs pos="0">
                      <a:srgbClr val="01294E">
                        <a:shade val="20000"/>
                        <a:satMod val="200000"/>
                      </a:srgbClr>
                    </a:gs>
                    <a:gs pos="78000">
                      <a:srgbClr val="01294E">
                        <a:tint val="90000"/>
                        <a:shade val="89000"/>
                        <a:satMod val="220000"/>
                      </a:srgbClr>
                    </a:gs>
                    <a:gs pos="100000">
                      <a:srgbClr val="01294E">
                        <a:tint val="12000"/>
                        <a:satMod val="255000"/>
                      </a:srgbClr>
                    </a:gs>
                  </a:gsLst>
                  <a:lin ang="5400000"/>
                </a:gradFill>
                <a:effectLst>
                  <a:innerShdw blurRad="69850" dist="43180" dir="5400000">
                    <a:srgbClr val="000000">
                      <a:alpha val="65000"/>
                    </a:srgbClr>
                  </a:innerShdw>
                </a:effectLst>
                <a:latin typeface="微软雅黑"/>
                <a:ea typeface="微软雅黑"/>
                <a:sym typeface="Franklin Gothic Medium" pitchFamily="34" charset="0"/>
              </a:rPr>
              <a:t>   </a:t>
            </a:r>
            <a:r>
              <a:rPr lang="zh-CN" altLang="en-US" sz="2800" kern="0" dirty="0" smtClean="0">
                <a:ln w="1905"/>
                <a:solidFill>
                  <a:srgbClr val="0070C0"/>
                </a:solidFill>
                <a:effectLst>
                  <a:innerShdw blurRad="69850" dist="43180" dir="5400000">
                    <a:srgbClr val="000000">
                      <a:alpha val="65000"/>
                    </a:srgbClr>
                  </a:innerShdw>
                </a:effectLst>
                <a:latin typeface="微软雅黑"/>
                <a:ea typeface="微软雅黑"/>
                <a:sym typeface="Franklin Gothic Medium" pitchFamily="34" charset="0"/>
              </a:rPr>
              <a:t>感谢北京航空航天大学支持！</a:t>
            </a:r>
            <a:endParaRPr lang="zh-CN" altLang="en-US" sz="2800" dirty="0">
              <a:ln w="1905"/>
              <a:solidFill>
                <a:srgbClr val="0070C0"/>
              </a:solidFill>
              <a:effectLst>
                <a:innerShdw blurRad="69850" dist="43180" dir="5400000">
                  <a:srgbClr val="000000">
                    <a:alpha val="65000"/>
                  </a:srgbClr>
                </a:innerShdw>
              </a:effectLst>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20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7" grpId="0" build="allAtOnce"/>
      <p:bldP spid="11" grpId="0" build="allAtOnce"/>
      <p:bldP spid="12" grpId="0" build="allAtOnce"/>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488873"/>
            <a:ext cx="6817893" cy="2751522"/>
          </a:xfrm>
          <a:prstGeom prst="rect">
            <a:avLst/>
          </a:prstGeom>
          <a:noFill/>
        </p:spPr>
        <p:txBody>
          <a:bodyPr wrap="none" lIns="91440" tIns="45720" rIns="91440" bIns="45720">
            <a:spAutoFit/>
          </a:bodyPr>
          <a:lstStyle/>
          <a:p>
            <a:pPr marL="342900" lvl="0" indent="-342900" eaLnBrk="0" hangingPunct="0">
              <a:lnSpc>
                <a:spcPct val="150000"/>
              </a:lnSpc>
              <a:spcBef>
                <a:spcPct val="20000"/>
              </a:spcBef>
            </a:pPr>
            <a:r>
              <a:rPr lang="zh-CN" altLang="en-US" sz="5400" b="1" kern="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ea"/>
                <a:sym typeface="Franklin Gothic Medium" pitchFamily="34" charset="0"/>
              </a:rPr>
              <a:t> </a:t>
            </a:r>
            <a:r>
              <a:rPr lang="zh-CN" altLang="en-US" sz="5400" b="1" kern="0" cap="none" spc="0" dirty="0" smtClean="0">
                <a:ln w="1905"/>
                <a:solidFill>
                  <a:srgbClr val="0070C0"/>
                </a:solidFill>
                <a:effectLst>
                  <a:innerShdw blurRad="69850" dist="43180" dir="5400000">
                    <a:srgbClr val="000000">
                      <a:alpha val="65000"/>
                    </a:srgbClr>
                  </a:innerShdw>
                </a:effectLst>
                <a:latin typeface="方正姚体" pitchFamily="2" charset="-122"/>
                <a:ea typeface="方正姚体" pitchFamily="2" charset="-122"/>
                <a:sym typeface="Franklin Gothic Medium" pitchFamily="34" charset="0"/>
              </a:rPr>
              <a:t>感谢您的聆听</a:t>
            </a:r>
            <a:endParaRPr lang="en-US" altLang="zh-CN" sz="5400" b="1" kern="0" cap="none" spc="0" dirty="0" smtClean="0">
              <a:ln w="1905"/>
              <a:solidFill>
                <a:srgbClr val="0070C0"/>
              </a:solidFill>
              <a:effectLst>
                <a:innerShdw blurRad="69850" dist="43180" dir="5400000">
                  <a:srgbClr val="000000">
                    <a:alpha val="65000"/>
                  </a:srgbClr>
                </a:innerShdw>
              </a:effectLst>
              <a:latin typeface="方正姚体" pitchFamily="2" charset="-122"/>
              <a:ea typeface="方正姚体" pitchFamily="2" charset="-122"/>
              <a:sym typeface="Franklin Gothic Medium" pitchFamily="34" charset="0"/>
            </a:endParaRPr>
          </a:p>
          <a:p>
            <a:pPr marL="342900" lvl="0" indent="-342900" algn="ctr" eaLnBrk="0" hangingPunct="0">
              <a:lnSpc>
                <a:spcPct val="150000"/>
              </a:lnSpc>
              <a:spcBef>
                <a:spcPct val="20000"/>
              </a:spcBef>
            </a:pPr>
            <a:r>
              <a:rPr lang="zh-CN" altLang="en-US" sz="5400" b="1" kern="0" cap="none" spc="0" dirty="0" smtClean="0">
                <a:ln w="1905"/>
                <a:solidFill>
                  <a:srgbClr val="0070C0"/>
                </a:solidFill>
                <a:effectLst>
                  <a:innerShdw blurRad="69850" dist="43180" dir="5400000">
                    <a:srgbClr val="000000">
                      <a:alpha val="65000"/>
                    </a:srgbClr>
                  </a:innerShdw>
                </a:effectLst>
                <a:latin typeface="方正姚体" pitchFamily="2" charset="-122"/>
                <a:ea typeface="方正姚体" pitchFamily="2" charset="-122"/>
                <a:sym typeface="Franklin Gothic Medium" pitchFamily="34" charset="0"/>
              </a:rPr>
              <a:t>          敬请批评指正！</a:t>
            </a:r>
            <a:endParaRPr lang="zh-CN" altLang="en-US" sz="5400" b="1" cap="none" spc="0" dirty="0">
              <a:ln w="1905"/>
              <a:solidFill>
                <a:srgbClr val="0070C0"/>
              </a:solidFill>
              <a:effectLst>
                <a:innerShdw blurRad="69850" dist="43180" dir="5400000">
                  <a:srgbClr val="000000">
                    <a:alpha val="65000"/>
                  </a:srgbClr>
                </a:innerShdw>
              </a:effectLst>
              <a:latin typeface="方正姚体" pitchFamily="2" charset="-122"/>
              <a:ea typeface="方正姚体"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主题​​">
  <a:themeElements>
    <a:clrScheme name="1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1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Office 主题​​">
  <a:themeElements>
    <a:clrScheme name="3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3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Office 主题​​">
  <a:themeElements>
    <a:clrScheme name="4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4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4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Office 主题​​">
  <a:themeElements>
    <a:clrScheme name="5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5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Office 主题​​">
  <a:themeElements>
    <a:clrScheme name="6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6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6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Office 主题​​">
  <a:themeElements>
    <a:clrScheme name="7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7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7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Office 主题​​">
  <a:themeElements>
    <a:clrScheme name="8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8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8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Office 主题​​">
  <a:themeElements>
    <a:clrScheme name="9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9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9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Office 主题​​">
  <a:themeElements>
    <a:clrScheme name="10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10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0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Office 主题​​">
  <a:themeElements>
    <a:clrScheme name="11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11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1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2_Office 主题​​">
  <a:themeElements>
    <a:clrScheme name="12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12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2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3_Office 主题​​">
  <a:themeElements>
    <a:clrScheme name="13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13_Office 主题​​">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3_Office 主题​​ 1">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Office 主题">
  <a:themeElements>
    <a:clrScheme name="">
      <a:dk1>
        <a:srgbClr val="000000"/>
      </a:dk1>
      <a:lt1>
        <a:srgbClr val="FFFFFF"/>
      </a:lt1>
      <a:dk2>
        <a:srgbClr val="014C83"/>
      </a:dk2>
      <a:lt2>
        <a:srgbClr val="EEECE1"/>
      </a:lt2>
      <a:accent1>
        <a:srgbClr val="014C8D"/>
      </a:accent1>
      <a:accent2>
        <a:srgbClr val="012E57"/>
      </a:accent2>
      <a:accent3>
        <a:srgbClr val="FFFFFF"/>
      </a:accent3>
      <a:accent4>
        <a:srgbClr val="000000"/>
      </a:accent4>
      <a:accent5>
        <a:srgbClr val="AAB2C5"/>
      </a:accent5>
      <a:accent6>
        <a:srgbClr val="01294E"/>
      </a:accent6>
      <a:hlink>
        <a:srgbClr val="0000FF"/>
      </a:hlink>
      <a:folHlink>
        <a:srgbClr val="CDDB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3778</TotalTime>
  <Pages>0</Pages>
  <Words>4094</Words>
  <Characters>0</Characters>
  <Application>Microsoft Office PowerPoint</Application>
  <DocSecurity>0</DocSecurity>
  <PresentationFormat>全屏显示(16:10)</PresentationFormat>
  <Lines>0</Lines>
  <Paragraphs>451</Paragraphs>
  <Slides>51</Slides>
  <Notes>2</Notes>
  <HiddenSlides>0</HiddenSlides>
  <MMClips>0</MMClips>
  <ScaleCrop>false</ScaleCrop>
  <HeadingPairs>
    <vt:vector size="4" baseType="variant">
      <vt:variant>
        <vt:lpstr>主题</vt:lpstr>
      </vt:variant>
      <vt:variant>
        <vt:i4>13</vt:i4>
      </vt:variant>
      <vt:variant>
        <vt:lpstr>幻灯片标题</vt:lpstr>
      </vt:variant>
      <vt:variant>
        <vt:i4>51</vt:i4>
      </vt:variant>
    </vt:vector>
  </HeadingPairs>
  <TitlesOfParts>
    <vt:vector size="64" baseType="lpstr">
      <vt:lpstr>Office 主题​​</vt:lpstr>
      <vt:lpstr>1_Office 主题​​</vt:lpstr>
      <vt:lpstr>3_Office 主题​​</vt:lpstr>
      <vt:lpstr>4_Office 主题​​</vt:lpstr>
      <vt:lpstr>5_Office 主题​​</vt:lpstr>
      <vt:lpstr>6_Office 主题​​</vt:lpstr>
      <vt:lpstr>7_Office 主题​​</vt:lpstr>
      <vt:lpstr>8_Office 主题​​</vt:lpstr>
      <vt:lpstr>9_Office 主题​​</vt:lpstr>
      <vt:lpstr>10_Office 主题​​</vt:lpstr>
      <vt:lpstr>11_Office 主题​​</vt:lpstr>
      <vt:lpstr>12_Office 主题​​</vt:lpstr>
      <vt:lpstr>13_Office 主题​​</vt:lpstr>
      <vt:lpstr>幻灯片 1</vt:lpstr>
      <vt:lpstr>                                           目   录</vt:lpstr>
      <vt:lpstr>                                          目    录</vt:lpstr>
      <vt:lpstr>一、学生视角的专业学位研究生教育质量内涵</vt:lpstr>
      <vt:lpstr>一、学生视角的专业学位研究生教育质量内涵</vt:lpstr>
      <vt:lpstr>二、调研方案的设计与实施</vt:lpstr>
      <vt:lpstr>二、调研方案的设计与实施</vt:lpstr>
      <vt:lpstr>二.调研方案的设计与实施</vt:lpstr>
      <vt:lpstr>二、调研方案的设计与实施</vt:lpstr>
      <vt:lpstr>幻灯片 10</vt:lpstr>
      <vt:lpstr>三.学习过程维度分析——维度数值描述性分析-对课程的满意度</vt:lpstr>
      <vt:lpstr>三.学习过程维度分析——维度数值描述性分析-对实践的满意度</vt:lpstr>
      <vt:lpstr>三.学习过程维度分析——维度数值描述性分析-对导师的满意度</vt:lpstr>
      <vt:lpstr>   三.学习过程维度分析——维度数值描述性分析-校外人员参与度</vt:lpstr>
      <vt:lpstr>   四.培养目标达成维度分析——维度数值的描述性分析-能力提升</vt:lpstr>
      <vt:lpstr>四.培养目标达成维度分析——维度数值的描述性分析-满足社会需求程度</vt:lpstr>
      <vt:lpstr>四.培养目标达成维度分析——维度数值的描述性分析-对本专业学位认可度</vt:lpstr>
      <vt:lpstr>五、培养（学习）过程和培养目标达成之间的结构方程模型</vt:lpstr>
      <vt:lpstr>   五、培养过程和培养目标达成之间的结构方程</vt:lpstr>
      <vt:lpstr>   六、关键要素结构的差异性分析</vt:lpstr>
      <vt:lpstr>   六、关键要素结构的差异性分析</vt:lpstr>
      <vt:lpstr>   六、关键要素结构的差异性分析</vt:lpstr>
      <vt:lpstr>   六、关键要素结构的差异性分析</vt:lpstr>
      <vt:lpstr>   六、关键要素结构的差异性分析</vt:lpstr>
      <vt:lpstr>幻灯片 25</vt:lpstr>
      <vt:lpstr>   七.学生对就读专业学位的质量评价</vt:lpstr>
      <vt:lpstr>幻灯片 27</vt:lpstr>
      <vt:lpstr> </vt:lpstr>
      <vt:lpstr> </vt:lpstr>
      <vt:lpstr> </vt:lpstr>
      <vt:lpstr>   八、结论与建议-结论</vt:lpstr>
      <vt:lpstr>   八、结论与建议-结论</vt:lpstr>
      <vt:lpstr> 八.结论与建议——结论</vt:lpstr>
      <vt:lpstr>  八.结论与建议-结论</vt:lpstr>
      <vt:lpstr>   八、结论与建议-结论</vt:lpstr>
      <vt:lpstr>八.结论与建议-结论</vt:lpstr>
      <vt:lpstr>   八、结论与建议-结论</vt:lpstr>
      <vt:lpstr>  八.结论与建议-结论</vt:lpstr>
      <vt:lpstr>   八、结论与建议-结论</vt:lpstr>
      <vt:lpstr>   八、结论与建议-结论</vt:lpstr>
      <vt:lpstr>   八.结论与建议-- 建议</vt:lpstr>
      <vt:lpstr>   八. 结论与建议-建议</vt:lpstr>
      <vt:lpstr>   八.结论与建议- 建议</vt:lpstr>
      <vt:lpstr>   八. 结论与建议-建议</vt:lpstr>
      <vt:lpstr>   八. 结论与建议-建议</vt:lpstr>
      <vt:lpstr>   八. 结论与建议-建议</vt:lpstr>
      <vt:lpstr>   九. 全国专业学位研究生教育现状调研继续----</vt:lpstr>
      <vt:lpstr>问卷星网络链接问卷回收响应</vt:lpstr>
      <vt:lpstr>幻灯片 49</vt:lpstr>
      <vt:lpstr>幻灯片 50</vt:lpstr>
      <vt:lpstr>幻灯片 51</vt:lpstr>
    </vt:vector>
  </TitlesOfParts>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wangjing</dc:creator>
  <cp:lastModifiedBy>Leovo</cp:lastModifiedBy>
  <cp:revision>828</cp:revision>
  <dcterms:created xsi:type="dcterms:W3CDTF">2011-06-03T06:53:00Z</dcterms:created>
  <dcterms:modified xsi:type="dcterms:W3CDTF">2014-12-24T05:00:01Z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2052-9.1.0.4867</vt:lpwstr>
  </property>
</Properties>
</file>