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1"/>
  </p:sldMasterIdLst>
  <p:sldIdLst>
    <p:sldId id="293" r:id="rId2"/>
    <p:sldId id="270" r:id="rId3"/>
    <p:sldId id="294" r:id="rId4"/>
    <p:sldId id="310" r:id="rId5"/>
    <p:sldId id="295" r:id="rId6"/>
    <p:sldId id="331" r:id="rId7"/>
    <p:sldId id="315" r:id="rId8"/>
    <p:sldId id="316" r:id="rId9"/>
    <p:sldId id="297" r:id="rId10"/>
    <p:sldId id="280" r:id="rId11"/>
    <p:sldId id="279" r:id="rId12"/>
    <p:sldId id="296" r:id="rId13"/>
    <p:sldId id="272" r:id="rId14"/>
    <p:sldId id="301" r:id="rId15"/>
    <p:sldId id="302" r:id="rId16"/>
    <p:sldId id="303" r:id="rId17"/>
    <p:sldId id="304" r:id="rId18"/>
    <p:sldId id="284" r:id="rId19"/>
    <p:sldId id="260" r:id="rId20"/>
    <p:sldId id="258" r:id="rId21"/>
    <p:sldId id="324" r:id="rId22"/>
    <p:sldId id="287" r:id="rId23"/>
    <p:sldId id="325" r:id="rId24"/>
    <p:sldId id="300" r:id="rId25"/>
    <p:sldId id="298" r:id="rId26"/>
    <p:sldId id="314" r:id="rId27"/>
    <p:sldId id="329" r:id="rId28"/>
    <p:sldId id="313" r:id="rId29"/>
    <p:sldId id="289" r:id="rId30"/>
    <p:sldId id="317" r:id="rId31"/>
    <p:sldId id="318" r:id="rId32"/>
    <p:sldId id="33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49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oleObject" Target="../embeddings/oleObject10.bin"/><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aphicFrame>
        <p:nvGraphicFramePr>
          <p:cNvPr id="2" name="Object 190"/>
          <p:cNvGraphicFramePr>
            <a:graphicFrameLocks noChangeAspect="1"/>
          </p:cNvGraphicFramePr>
          <p:nvPr/>
        </p:nvGraphicFramePr>
        <p:xfrm>
          <a:off x="4356100" y="5084763"/>
          <a:ext cx="571500" cy="533400"/>
        </p:xfrm>
        <a:graphic>
          <a:graphicData uri="http://schemas.openxmlformats.org/presentationml/2006/ole">
            <mc:AlternateContent xmlns:mc="http://schemas.openxmlformats.org/markup-compatibility/2006">
              <mc:Choice xmlns:v="urn:schemas-microsoft-com:vml" Requires="v">
                <p:oleObj spid="_x0000_s2254" name="Image" r:id="rId3" imgW="571227" imgH="533145" progId="Photoshop.Image.8">
                  <p:embed/>
                </p:oleObj>
              </mc:Choice>
              <mc:Fallback>
                <p:oleObj name="Image" r:id="rId3" imgW="571227" imgH="533145" progId="Photoshop.Imag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5084763"/>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193"/>
          <p:cNvGraphicFramePr>
            <a:graphicFrameLocks noChangeAspect="1"/>
          </p:cNvGraphicFramePr>
          <p:nvPr/>
        </p:nvGraphicFramePr>
        <p:xfrm>
          <a:off x="6443663" y="4724400"/>
          <a:ext cx="571500" cy="533400"/>
        </p:xfrm>
        <a:graphic>
          <a:graphicData uri="http://schemas.openxmlformats.org/presentationml/2006/ole">
            <mc:AlternateContent xmlns:mc="http://schemas.openxmlformats.org/markup-compatibility/2006">
              <mc:Choice xmlns:v="urn:schemas-microsoft-com:vml" Requires="v">
                <p:oleObj spid="_x0000_s2255" name="Image" r:id="rId5" imgW="571227" imgH="533145" progId="Photoshop.Image.8">
                  <p:embed/>
                </p:oleObj>
              </mc:Choice>
              <mc:Fallback>
                <p:oleObj name="Image" r:id="rId5" imgW="571227" imgH="533145" progId="Photoshop.Imag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4724400"/>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164"/>
          <p:cNvSpPr>
            <a:spLocks noGrp="1" noChangeArrowheads="1"/>
          </p:cNvSpPr>
          <p:nvPr>
            <p:ph type="dt" sz="half" idx="10"/>
          </p:nvPr>
        </p:nvSpPr>
        <p:spPr>
          <a:xfrm>
            <a:off x="301625" y="6248400"/>
            <a:ext cx="2289175" cy="476250"/>
          </a:xfrm>
        </p:spPr>
        <p:txBody>
          <a:bodyPr/>
          <a:lstStyle>
            <a:lvl1pPr>
              <a:defRPr/>
            </a:lvl1pPr>
          </a:lstStyle>
          <a:p>
            <a:fld id="{7CE38E4D-051A-41E1-86A4-E56916468FD0}" type="datetimeFigureOut">
              <a:rPr lang="en-US" smtClean="0"/>
              <a:pPr/>
              <a:t>12/21/2014</a:t>
            </a:fld>
            <a:endParaRPr lang="en-US"/>
          </a:p>
        </p:txBody>
      </p:sp>
      <p:sp>
        <p:nvSpPr>
          <p:cNvPr id="5" name="Rectangle 165"/>
          <p:cNvSpPr>
            <a:spLocks noGrp="1" noChangeArrowheads="1"/>
          </p:cNvSpPr>
          <p:nvPr>
            <p:ph type="ftr" sz="quarter" idx="11"/>
          </p:nvPr>
        </p:nvSpPr>
        <p:spPr>
          <a:xfrm>
            <a:off x="3124200" y="6248400"/>
            <a:ext cx="2895600" cy="476250"/>
          </a:xfrm>
        </p:spPr>
        <p:txBody>
          <a:bodyPr/>
          <a:lstStyle>
            <a:lvl1pPr>
              <a:defRPr/>
            </a:lvl1pPr>
          </a:lstStyle>
          <a:p>
            <a:endParaRPr lang="en-US"/>
          </a:p>
        </p:txBody>
      </p:sp>
      <p:sp>
        <p:nvSpPr>
          <p:cNvPr id="6" name="Rectangle 166"/>
          <p:cNvSpPr>
            <a:spLocks noGrp="1" noChangeArrowheads="1"/>
          </p:cNvSpPr>
          <p:nvPr>
            <p:ph type="sldNum" sz="quarter" idx="12"/>
          </p:nvPr>
        </p:nvSpPr>
        <p:spPr bwMode="auto">
          <a:xfrm>
            <a:off x="6553200" y="6248400"/>
            <a:ext cx="2289175"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kumimoji="0" sz="1400" b="0" u="none">
                <a:ea typeface="宋体" panose="02010600030101010101" pitchFamily="2" charset="-122"/>
              </a:defRPr>
            </a:lvl1pPr>
          </a:lstStyle>
          <a:p>
            <a:fld id="{886BB73A-582F-4420-9A14-CB10A2B2E5E8}" type="slidenum">
              <a:rPr lang="en-US" smtClean="0"/>
              <a:pPr/>
              <a:t>‹#›</a:t>
            </a:fld>
            <a:endParaRPr lang="en-US"/>
          </a:p>
        </p:txBody>
      </p:sp>
    </p:spTree>
    <p:extLst>
      <p:ext uri="{BB962C8B-B14F-4D97-AF65-F5344CB8AC3E}">
        <p14:creationId xmlns:p14="http://schemas.microsoft.com/office/powerpoint/2010/main" val="40341353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5"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338824766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5"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320550917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90600" y="1484313"/>
            <a:ext cx="3802063"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945063" y="1484313"/>
            <a:ext cx="380365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6"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23778119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8"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216015774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4"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351880746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3"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65689284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6"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78433254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6"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335024231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5"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22695389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8813" y="188913"/>
            <a:ext cx="2135187" cy="58324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3250" y="188913"/>
            <a:ext cx="6253163" cy="58324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fld id="{7CE38E4D-051A-41E1-86A4-E56916468FD0}" type="datetimeFigureOut">
              <a:rPr lang="en-US" smtClean="0"/>
              <a:pPr/>
              <a:t>12/21/2014</a:t>
            </a:fld>
            <a:endParaRPr lang="en-US"/>
          </a:p>
        </p:txBody>
      </p:sp>
      <p:sp>
        <p:nvSpPr>
          <p:cNvPr id="5" name="Rectangle 251"/>
          <p:cNvSpPr>
            <a:spLocks noGrp="1" noChangeArrowheads="1"/>
          </p:cNvSpPr>
          <p:nvPr>
            <p:ph type="ftr" sz="quarter" idx="11"/>
          </p:nvPr>
        </p:nvSpPr>
        <p:spPr>
          <a:ln/>
        </p:spPr>
        <p:txBody>
          <a:bodyPr/>
          <a:lstStyle>
            <a:lvl1pPr>
              <a:defRPr/>
            </a:lvl1pPr>
          </a:lstStyle>
          <a:p>
            <a:endParaRPr lang="en-US"/>
          </a:p>
        </p:txBody>
      </p:sp>
    </p:spTree>
    <p:extLst>
      <p:ext uri="{BB962C8B-B14F-4D97-AF65-F5344CB8AC3E}">
        <p14:creationId xmlns:p14="http://schemas.microsoft.com/office/powerpoint/2010/main" val="22846079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oleObject" Target="../embeddings/oleObject3.bin"/><Relationship Id="rId3" Type="http://schemas.openxmlformats.org/officeDocument/2006/relationships/slideLayout" Target="../slideLayouts/slideLayout3.xml"/><Relationship Id="rId21" Type="http://schemas.openxmlformats.org/officeDocument/2006/relationships/oleObject" Target="../embeddings/oleObject6.bin"/><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oleObject" Target="../embeddings/oleObject2.bin"/><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oleObject" Target="../embeddings/oleObject5.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oleObject" Target="../embeddings/oleObject1.bin"/><Relationship Id="rId23" Type="http://schemas.openxmlformats.org/officeDocument/2006/relationships/oleObject" Target="../embeddings/oleObject8.bin"/><Relationship Id="rId10" Type="http://schemas.openxmlformats.org/officeDocument/2006/relationships/slideLayout" Target="../slideLayouts/slideLayout10.xml"/><Relationship Id="rId19" Type="http://schemas.openxmlformats.org/officeDocument/2006/relationships/oleObject" Target="../embeddings/oleObject4.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 Id="rId22" Type="http://schemas.openxmlformats.org/officeDocument/2006/relationships/oleObject" Target="../embeddings/oleObject7.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48"/>
          <p:cNvSpPr>
            <a:spLocks noGrp="1" noRot="1" noChangeArrowheads="1"/>
          </p:cNvSpPr>
          <p:nvPr>
            <p:ph type="title"/>
          </p:nvPr>
        </p:nvSpPr>
        <p:spPr bwMode="auto">
          <a:xfrm>
            <a:off x="603250" y="188913"/>
            <a:ext cx="8540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zh-CN" smtClean="0"/>
          </a:p>
        </p:txBody>
      </p:sp>
      <p:sp>
        <p:nvSpPr>
          <p:cNvPr id="1027" name="Rectangle 249"/>
          <p:cNvSpPr>
            <a:spLocks noGrp="1" noRot="1" noChangeArrowheads="1"/>
          </p:cNvSpPr>
          <p:nvPr>
            <p:ph type="body" idx="1"/>
          </p:nvPr>
        </p:nvSpPr>
        <p:spPr bwMode="auto">
          <a:xfrm>
            <a:off x="990600" y="1484313"/>
            <a:ext cx="7758113"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973050" name="Rectangle 250"/>
          <p:cNvSpPr>
            <a:spLocks noGrp="1" noChangeArrowheads="1"/>
          </p:cNvSpPr>
          <p:nvPr>
            <p:ph type="dt" sz="half" idx="2"/>
          </p:nvPr>
        </p:nvSpPr>
        <p:spPr bwMode="auto">
          <a:xfrm>
            <a:off x="29845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kumimoji="0" sz="1400" b="0" u="none">
                <a:effectLst/>
                <a:latin typeface="Arial" charset="0"/>
                <a:ea typeface="宋体" pitchFamily="2" charset="-122"/>
              </a:defRPr>
            </a:lvl1pPr>
          </a:lstStyle>
          <a:p>
            <a:fld id="{7CE38E4D-051A-41E1-86A4-E56916468FD0}" type="datetimeFigureOut">
              <a:rPr lang="en-US" smtClean="0"/>
              <a:pPr/>
              <a:t>12/21/2014</a:t>
            </a:fld>
            <a:endParaRPr lang="en-US"/>
          </a:p>
        </p:txBody>
      </p:sp>
      <p:sp>
        <p:nvSpPr>
          <p:cNvPr id="973051" name="Rectangle 251"/>
          <p:cNvSpPr>
            <a:spLocks noGrp="1" noChangeArrowheads="1"/>
          </p:cNvSpPr>
          <p:nvPr>
            <p:ph type="ftr" sz="quarter" idx="3"/>
          </p:nvPr>
        </p:nvSpPr>
        <p:spPr bwMode="auto">
          <a:xfrm>
            <a:off x="3121025"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b="0" u="none">
                <a:effectLst/>
                <a:latin typeface="Arial" charset="0"/>
                <a:ea typeface="宋体" pitchFamily="2" charset="-122"/>
              </a:defRPr>
            </a:lvl1pPr>
          </a:lstStyle>
          <a:p>
            <a:endParaRPr lang="en-US"/>
          </a:p>
        </p:txBody>
      </p:sp>
      <p:pic>
        <p:nvPicPr>
          <p:cNvPr id="1030" name="Picture 253" descr="Title"/>
          <p:cNvPicPr>
            <a:picLocks noChangeAspect="1" noChangeArrowheads="1"/>
          </p:cNvPicPr>
          <p:nvPr/>
        </p:nvPicPr>
        <p:blipFill>
          <a:blip r:embed="rId14" cstate="email">
            <a:clrChange>
              <a:clrFrom>
                <a:srgbClr val="FFFFFF"/>
              </a:clrFrom>
              <a:clrTo>
                <a:srgbClr val="FFFFFF">
                  <a:alpha val="0"/>
                </a:srgbClr>
              </a:clrTo>
            </a:clrChange>
            <a:lum bright="-6000" contrast="100000"/>
            <a:extLst>
              <a:ext uri="{28A0092B-C50C-407E-A947-70E740481C1C}">
                <a14:useLocalDpi xmlns:a14="http://schemas.microsoft.com/office/drawing/2010/main" val="0"/>
              </a:ext>
            </a:extLst>
          </a:blip>
          <a:srcRect/>
          <a:stretch>
            <a:fillRect/>
          </a:stretch>
        </p:blipFill>
        <p:spPr bwMode="auto">
          <a:xfrm>
            <a:off x="7451725" y="60325"/>
            <a:ext cx="15430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31" name="Object 266"/>
          <p:cNvGraphicFramePr>
            <a:graphicFrameLocks noChangeAspect="1"/>
          </p:cNvGraphicFramePr>
          <p:nvPr/>
        </p:nvGraphicFramePr>
        <p:xfrm>
          <a:off x="4356100" y="5084763"/>
          <a:ext cx="571500" cy="533400"/>
        </p:xfrm>
        <a:graphic>
          <a:graphicData uri="http://schemas.openxmlformats.org/presentationml/2006/ole">
            <mc:AlternateContent xmlns:mc="http://schemas.openxmlformats.org/markup-compatibility/2006">
              <mc:Choice xmlns:v="urn:schemas-microsoft-com:vml" Requires="v">
                <p:oleObj spid="_x0000_s1842" name="Image" r:id="rId15" imgW="571227" imgH="533145" progId="Photoshop.Image.8">
                  <p:embed/>
                </p:oleObj>
              </mc:Choice>
              <mc:Fallback>
                <p:oleObj name="Image" r:id="rId15"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56100" y="5084763"/>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2" name="Object 267"/>
          <p:cNvGraphicFramePr>
            <a:graphicFrameLocks noChangeAspect="1"/>
          </p:cNvGraphicFramePr>
          <p:nvPr/>
        </p:nvGraphicFramePr>
        <p:xfrm>
          <a:off x="3203575" y="1557338"/>
          <a:ext cx="571500" cy="533400"/>
        </p:xfrm>
        <a:graphic>
          <a:graphicData uri="http://schemas.openxmlformats.org/presentationml/2006/ole">
            <mc:AlternateContent xmlns:mc="http://schemas.openxmlformats.org/markup-compatibility/2006">
              <mc:Choice xmlns:v="urn:schemas-microsoft-com:vml" Requires="v">
                <p:oleObj spid="_x0000_s1843" name="Image" r:id="rId17" imgW="571227" imgH="533145" progId="Photoshop.Image.8">
                  <p:embed/>
                </p:oleObj>
              </mc:Choice>
              <mc:Fallback>
                <p:oleObj name="Image" r:id="rId17"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03575" y="1557338"/>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3" name="Object 268"/>
          <p:cNvGraphicFramePr>
            <a:graphicFrameLocks noChangeAspect="1"/>
          </p:cNvGraphicFramePr>
          <p:nvPr/>
        </p:nvGraphicFramePr>
        <p:xfrm>
          <a:off x="7164388" y="2276475"/>
          <a:ext cx="571500" cy="533400"/>
        </p:xfrm>
        <a:graphic>
          <a:graphicData uri="http://schemas.openxmlformats.org/presentationml/2006/ole">
            <mc:AlternateContent xmlns:mc="http://schemas.openxmlformats.org/markup-compatibility/2006">
              <mc:Choice xmlns:v="urn:schemas-microsoft-com:vml" Requires="v">
                <p:oleObj spid="_x0000_s1844" name="Image" r:id="rId18" imgW="571227" imgH="533145" progId="Photoshop.Image.8">
                  <p:embed/>
                </p:oleObj>
              </mc:Choice>
              <mc:Fallback>
                <p:oleObj name="Image" r:id="rId18"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64388" y="2276475"/>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 name="Object 269"/>
          <p:cNvGraphicFramePr>
            <a:graphicFrameLocks noChangeAspect="1"/>
          </p:cNvGraphicFramePr>
          <p:nvPr/>
        </p:nvGraphicFramePr>
        <p:xfrm>
          <a:off x="6443663" y="4724400"/>
          <a:ext cx="571500" cy="533400"/>
        </p:xfrm>
        <a:graphic>
          <a:graphicData uri="http://schemas.openxmlformats.org/presentationml/2006/ole">
            <mc:AlternateContent xmlns:mc="http://schemas.openxmlformats.org/markup-compatibility/2006">
              <mc:Choice xmlns:v="urn:schemas-microsoft-com:vml" Requires="v">
                <p:oleObj spid="_x0000_s1845" name="Image" r:id="rId19" imgW="571227" imgH="533145" progId="Photoshop.Image.8">
                  <p:embed/>
                </p:oleObj>
              </mc:Choice>
              <mc:Fallback>
                <p:oleObj name="Image" r:id="rId19"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43663" y="4724400"/>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5" name="Object 270"/>
          <p:cNvGraphicFramePr>
            <a:graphicFrameLocks noChangeAspect="1"/>
          </p:cNvGraphicFramePr>
          <p:nvPr/>
        </p:nvGraphicFramePr>
        <p:xfrm>
          <a:off x="1692275" y="3644900"/>
          <a:ext cx="571500" cy="533400"/>
        </p:xfrm>
        <a:graphic>
          <a:graphicData uri="http://schemas.openxmlformats.org/presentationml/2006/ole">
            <mc:AlternateContent xmlns:mc="http://schemas.openxmlformats.org/markup-compatibility/2006">
              <mc:Choice xmlns:v="urn:schemas-microsoft-com:vml" Requires="v">
                <p:oleObj spid="_x0000_s1846" name="Image" r:id="rId20" imgW="571227" imgH="533145" progId="Photoshop.Image.8">
                  <p:embed/>
                </p:oleObj>
              </mc:Choice>
              <mc:Fallback>
                <p:oleObj name="Image" r:id="rId20"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92275" y="3644900"/>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6" name="Object 271"/>
          <p:cNvGraphicFramePr>
            <a:graphicFrameLocks noChangeAspect="1"/>
          </p:cNvGraphicFramePr>
          <p:nvPr/>
        </p:nvGraphicFramePr>
        <p:xfrm>
          <a:off x="4787900" y="2420938"/>
          <a:ext cx="571500" cy="533400"/>
        </p:xfrm>
        <a:graphic>
          <a:graphicData uri="http://schemas.openxmlformats.org/presentationml/2006/ole">
            <mc:AlternateContent xmlns:mc="http://schemas.openxmlformats.org/markup-compatibility/2006">
              <mc:Choice xmlns:v="urn:schemas-microsoft-com:vml" Requires="v">
                <p:oleObj spid="_x0000_s1847" name="Image" r:id="rId21" imgW="571227" imgH="533145" progId="Photoshop.Image.8">
                  <p:embed/>
                </p:oleObj>
              </mc:Choice>
              <mc:Fallback>
                <p:oleObj name="Image" r:id="rId21"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87900" y="2420938"/>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7" name="Rectangle 419"/>
          <p:cNvSpPr>
            <a:spLocks noChangeArrowheads="1"/>
          </p:cNvSpPr>
          <p:nvPr/>
        </p:nvSpPr>
        <p:spPr bwMode="auto">
          <a:xfrm>
            <a:off x="8459788" y="6219825"/>
            <a:ext cx="400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1200" b="1" u="sng">
                <a:solidFill>
                  <a:schemeClr val="tx1"/>
                </a:solidFill>
                <a:latin typeface="Arial" panose="020B0604020202020204" pitchFamily="34" charset="0"/>
                <a:ea typeface="楷体_GB2312" pitchFamily="49" charset="-122"/>
              </a:defRPr>
            </a:lvl1pPr>
            <a:lvl2pPr marL="742950" indent="-285750" eaLnBrk="0" hangingPunct="0">
              <a:defRPr kumimoji="1" sz="1200" b="1" u="sng">
                <a:solidFill>
                  <a:schemeClr val="tx1"/>
                </a:solidFill>
                <a:latin typeface="Arial" panose="020B0604020202020204" pitchFamily="34" charset="0"/>
                <a:ea typeface="楷体_GB2312" pitchFamily="49" charset="-122"/>
              </a:defRPr>
            </a:lvl2pPr>
            <a:lvl3pPr marL="1143000" indent="-228600" eaLnBrk="0" hangingPunct="0">
              <a:defRPr kumimoji="1" sz="1200" b="1" u="sng">
                <a:solidFill>
                  <a:schemeClr val="tx1"/>
                </a:solidFill>
                <a:latin typeface="Arial" panose="020B0604020202020204" pitchFamily="34" charset="0"/>
                <a:ea typeface="楷体_GB2312" pitchFamily="49" charset="-122"/>
              </a:defRPr>
            </a:lvl3pPr>
            <a:lvl4pPr marL="1600200" indent="-228600" eaLnBrk="0" hangingPunct="0">
              <a:defRPr kumimoji="1" sz="1200" b="1" u="sng">
                <a:solidFill>
                  <a:schemeClr val="tx1"/>
                </a:solidFill>
                <a:latin typeface="Arial" panose="020B0604020202020204" pitchFamily="34" charset="0"/>
                <a:ea typeface="楷体_GB2312" pitchFamily="49" charset="-122"/>
              </a:defRPr>
            </a:lvl4pPr>
            <a:lvl5pPr marL="2057400" indent="-228600" eaLnBrk="0" hangingPunct="0">
              <a:defRPr kumimoji="1" sz="1200" b="1" u="sng">
                <a:solidFill>
                  <a:schemeClr val="tx1"/>
                </a:solidFill>
                <a:latin typeface="Arial" panose="020B0604020202020204" pitchFamily="34" charset="0"/>
                <a:ea typeface="楷体_GB2312" pitchFamily="49" charset="-122"/>
              </a:defRPr>
            </a:lvl5pPr>
            <a:lvl6pPr marL="2514600" indent="-228600" algn="ctr" eaLnBrk="0" fontAlgn="base" hangingPunct="0">
              <a:spcBef>
                <a:spcPct val="0"/>
              </a:spcBef>
              <a:spcAft>
                <a:spcPct val="0"/>
              </a:spcAft>
              <a:defRPr kumimoji="1" sz="1200" b="1" u="sng">
                <a:solidFill>
                  <a:schemeClr val="tx1"/>
                </a:solidFill>
                <a:latin typeface="Arial" panose="020B0604020202020204" pitchFamily="34" charset="0"/>
                <a:ea typeface="楷体_GB2312" pitchFamily="49" charset="-122"/>
              </a:defRPr>
            </a:lvl6pPr>
            <a:lvl7pPr marL="2971800" indent="-228600" algn="ctr" eaLnBrk="0" fontAlgn="base" hangingPunct="0">
              <a:spcBef>
                <a:spcPct val="0"/>
              </a:spcBef>
              <a:spcAft>
                <a:spcPct val="0"/>
              </a:spcAft>
              <a:defRPr kumimoji="1" sz="1200" b="1" u="sng">
                <a:solidFill>
                  <a:schemeClr val="tx1"/>
                </a:solidFill>
                <a:latin typeface="Arial" panose="020B0604020202020204" pitchFamily="34" charset="0"/>
                <a:ea typeface="楷体_GB2312" pitchFamily="49" charset="-122"/>
              </a:defRPr>
            </a:lvl7pPr>
            <a:lvl8pPr marL="3429000" indent="-228600" algn="ctr" eaLnBrk="0" fontAlgn="base" hangingPunct="0">
              <a:spcBef>
                <a:spcPct val="0"/>
              </a:spcBef>
              <a:spcAft>
                <a:spcPct val="0"/>
              </a:spcAft>
              <a:defRPr kumimoji="1" sz="1200" b="1" u="sng">
                <a:solidFill>
                  <a:schemeClr val="tx1"/>
                </a:solidFill>
                <a:latin typeface="Arial" panose="020B0604020202020204" pitchFamily="34" charset="0"/>
                <a:ea typeface="楷体_GB2312" pitchFamily="49" charset="-122"/>
              </a:defRPr>
            </a:lvl8pPr>
            <a:lvl9pPr marL="3886200" indent="-228600" algn="ctr" eaLnBrk="0" fontAlgn="base" hangingPunct="0">
              <a:spcBef>
                <a:spcPct val="0"/>
              </a:spcBef>
              <a:spcAft>
                <a:spcPct val="0"/>
              </a:spcAft>
              <a:defRPr kumimoji="1" sz="1200" b="1" u="sng">
                <a:solidFill>
                  <a:schemeClr val="tx1"/>
                </a:solidFill>
                <a:latin typeface="Arial" panose="020B0604020202020204" pitchFamily="34" charset="0"/>
                <a:ea typeface="楷体_GB2312" pitchFamily="49" charset="-122"/>
              </a:defRPr>
            </a:lvl9pPr>
          </a:lstStyle>
          <a:p>
            <a:pPr eaLnBrk="1" hangingPunct="1"/>
            <a:fld id="{2034B89D-CB65-4F63-BA5C-73632E1BE791}" type="slidenum">
              <a:rPr kumimoji="0" lang="en-US" altLang="zh-CN" sz="1400" b="0" u="none">
                <a:ea typeface="宋体" panose="02010600030101010101" pitchFamily="2" charset="-122"/>
              </a:rPr>
              <a:pPr eaLnBrk="1" hangingPunct="1"/>
              <a:t>‹#›</a:t>
            </a:fld>
            <a:endParaRPr kumimoji="0" lang="zh-CN" altLang="en-US" sz="1400" b="0" u="none">
              <a:ea typeface="宋体" panose="02010600030101010101" pitchFamily="2" charset="-122"/>
            </a:endParaRPr>
          </a:p>
        </p:txBody>
      </p:sp>
      <p:graphicFrame>
        <p:nvGraphicFramePr>
          <p:cNvPr id="1038" name="Object 425"/>
          <p:cNvGraphicFramePr>
            <a:graphicFrameLocks noChangeAspect="1"/>
          </p:cNvGraphicFramePr>
          <p:nvPr/>
        </p:nvGraphicFramePr>
        <p:xfrm>
          <a:off x="395288" y="4048125"/>
          <a:ext cx="571500" cy="533400"/>
        </p:xfrm>
        <a:graphic>
          <a:graphicData uri="http://schemas.openxmlformats.org/presentationml/2006/ole">
            <mc:AlternateContent xmlns:mc="http://schemas.openxmlformats.org/markup-compatibility/2006">
              <mc:Choice xmlns:v="urn:schemas-microsoft-com:vml" Requires="v">
                <p:oleObj spid="_x0000_s1848" name="Image" r:id="rId22" imgW="571227" imgH="533145" progId="Photoshop.Image.8">
                  <p:embed/>
                </p:oleObj>
              </mc:Choice>
              <mc:Fallback>
                <p:oleObj name="Image" r:id="rId22" imgW="571227" imgH="533145" progId="Photoshop.Image.8">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5288" y="4048125"/>
                        <a:ext cx="57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9" name="Object 426"/>
          <p:cNvGraphicFramePr>
            <a:graphicFrameLocks noChangeAspect="1"/>
          </p:cNvGraphicFramePr>
          <p:nvPr/>
        </p:nvGraphicFramePr>
        <p:xfrm>
          <a:off x="8075613" y="476250"/>
          <a:ext cx="817562" cy="936625"/>
        </p:xfrm>
        <a:graphic>
          <a:graphicData uri="http://schemas.openxmlformats.org/presentationml/2006/ole">
            <mc:AlternateContent xmlns:mc="http://schemas.openxmlformats.org/markup-compatibility/2006">
              <mc:Choice xmlns:v="urn:schemas-microsoft-com:vml" Requires="v">
                <p:oleObj spid="_x0000_s1849" name="Image" r:id="rId23" imgW="1409524" imgH="1612698" progId="Photoshop.Image.8">
                  <p:embed/>
                </p:oleObj>
              </mc:Choice>
              <mc:Fallback>
                <p:oleObj name="Image" r:id="rId23" imgW="1409524" imgH="1612698" progId="Photoshop.Image.8">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075613" y="476250"/>
                        <a:ext cx="8175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23198755"/>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ransition/>
  <p:timing>
    <p:tnLst>
      <p:par>
        <p:cTn id="1" dur="indefinite" restart="never" nodeType="tmRoot"/>
      </p:par>
    </p:tnLst>
  </p:timing>
  <p:txStyles>
    <p:titleStyle>
      <a:lvl1pPr algn="ctr" rtl="0" eaLnBrk="1" fontAlgn="base" hangingPunct="1">
        <a:spcBef>
          <a:spcPct val="0"/>
        </a:spcBef>
        <a:spcAft>
          <a:spcPct val="0"/>
        </a:spcAft>
        <a:defRPr sz="4000" b="1">
          <a:solidFill>
            <a:srgbClr val="9A0000"/>
          </a:solidFill>
          <a:latin typeface="+mj-lt"/>
          <a:ea typeface="+mj-ea"/>
          <a:cs typeface="+mj-cs"/>
        </a:defRPr>
      </a:lvl1pPr>
      <a:lvl2pPr algn="ctr" rtl="0" eaLnBrk="1" fontAlgn="base" hangingPunct="1">
        <a:spcBef>
          <a:spcPct val="0"/>
        </a:spcBef>
        <a:spcAft>
          <a:spcPct val="0"/>
        </a:spcAft>
        <a:defRPr sz="4000" b="1">
          <a:solidFill>
            <a:srgbClr val="9A0000"/>
          </a:solidFill>
          <a:latin typeface="Arial" charset="0"/>
          <a:ea typeface="黑体" pitchFamily="2" charset="-122"/>
        </a:defRPr>
      </a:lvl2pPr>
      <a:lvl3pPr algn="ctr" rtl="0" eaLnBrk="1" fontAlgn="base" hangingPunct="1">
        <a:spcBef>
          <a:spcPct val="0"/>
        </a:spcBef>
        <a:spcAft>
          <a:spcPct val="0"/>
        </a:spcAft>
        <a:defRPr sz="4000" b="1">
          <a:solidFill>
            <a:srgbClr val="9A0000"/>
          </a:solidFill>
          <a:latin typeface="Arial" charset="0"/>
          <a:ea typeface="黑体" pitchFamily="2" charset="-122"/>
        </a:defRPr>
      </a:lvl3pPr>
      <a:lvl4pPr algn="ctr" rtl="0" eaLnBrk="1" fontAlgn="base" hangingPunct="1">
        <a:spcBef>
          <a:spcPct val="0"/>
        </a:spcBef>
        <a:spcAft>
          <a:spcPct val="0"/>
        </a:spcAft>
        <a:defRPr sz="4000" b="1">
          <a:solidFill>
            <a:srgbClr val="9A0000"/>
          </a:solidFill>
          <a:latin typeface="Arial" charset="0"/>
          <a:ea typeface="黑体" pitchFamily="2" charset="-122"/>
        </a:defRPr>
      </a:lvl4pPr>
      <a:lvl5pPr algn="ctr" rtl="0" eaLnBrk="1" fontAlgn="base" hangingPunct="1">
        <a:spcBef>
          <a:spcPct val="0"/>
        </a:spcBef>
        <a:spcAft>
          <a:spcPct val="0"/>
        </a:spcAft>
        <a:defRPr sz="4000" b="1">
          <a:solidFill>
            <a:srgbClr val="9A0000"/>
          </a:solidFill>
          <a:latin typeface="Arial" charset="0"/>
          <a:ea typeface="黑体" pitchFamily="2" charset="-122"/>
        </a:defRPr>
      </a:lvl5pPr>
      <a:lvl6pPr marL="457200" algn="ctr" rtl="0" eaLnBrk="1" fontAlgn="base" hangingPunct="1">
        <a:spcBef>
          <a:spcPct val="0"/>
        </a:spcBef>
        <a:spcAft>
          <a:spcPct val="0"/>
        </a:spcAft>
        <a:defRPr sz="4000" b="1">
          <a:solidFill>
            <a:srgbClr val="9A0000"/>
          </a:solidFill>
          <a:latin typeface="Arial" charset="0"/>
          <a:ea typeface="黑体" pitchFamily="2" charset="-122"/>
        </a:defRPr>
      </a:lvl6pPr>
      <a:lvl7pPr marL="914400" algn="ctr" rtl="0" eaLnBrk="1" fontAlgn="base" hangingPunct="1">
        <a:spcBef>
          <a:spcPct val="0"/>
        </a:spcBef>
        <a:spcAft>
          <a:spcPct val="0"/>
        </a:spcAft>
        <a:defRPr sz="4000" b="1">
          <a:solidFill>
            <a:srgbClr val="9A0000"/>
          </a:solidFill>
          <a:latin typeface="Arial" charset="0"/>
          <a:ea typeface="黑体" pitchFamily="2" charset="-122"/>
        </a:defRPr>
      </a:lvl7pPr>
      <a:lvl8pPr marL="1371600" algn="ctr" rtl="0" eaLnBrk="1" fontAlgn="base" hangingPunct="1">
        <a:spcBef>
          <a:spcPct val="0"/>
        </a:spcBef>
        <a:spcAft>
          <a:spcPct val="0"/>
        </a:spcAft>
        <a:defRPr sz="4000" b="1">
          <a:solidFill>
            <a:srgbClr val="9A0000"/>
          </a:solidFill>
          <a:latin typeface="Arial" charset="0"/>
          <a:ea typeface="黑体" pitchFamily="2" charset="-122"/>
        </a:defRPr>
      </a:lvl8pPr>
      <a:lvl9pPr marL="1828800" algn="ctr" rtl="0" eaLnBrk="1" fontAlgn="base" hangingPunct="1">
        <a:spcBef>
          <a:spcPct val="0"/>
        </a:spcBef>
        <a:spcAft>
          <a:spcPct val="0"/>
        </a:spcAft>
        <a:defRPr sz="4000" b="1">
          <a:solidFill>
            <a:srgbClr val="9A0000"/>
          </a:solidFill>
          <a:latin typeface="Arial" charset="0"/>
          <a:ea typeface="黑体" pitchFamily="2" charset="-122"/>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5000"/>
        <a:buFont typeface="Wingdings" panose="05000000000000000000" pitchFamily="2" charset="2"/>
        <a:buChar char="Ø"/>
        <a:defRPr sz="2800" b="1">
          <a:solidFill>
            <a:schemeClr val="tx1"/>
          </a:solidFill>
          <a:latin typeface="+mn-lt"/>
          <a:ea typeface="+mn-ea"/>
        </a:defRPr>
      </a:lvl2pPr>
      <a:lvl3pPr marL="1143000" indent="-228600" algn="l" rtl="0" eaLnBrk="1" fontAlgn="base" hangingPunct="1">
        <a:spcBef>
          <a:spcPct val="20000"/>
        </a:spcBef>
        <a:spcAft>
          <a:spcPct val="0"/>
        </a:spcAft>
        <a:buClr>
          <a:schemeClr val="hlink"/>
        </a:buClr>
        <a:buSzPct val="95000"/>
        <a:buFont typeface="Wingdings 2" panose="05020102010507070707" pitchFamily="18" charset="2"/>
        <a:buChar char="¡"/>
        <a:defRPr sz="2800" b="1">
          <a:solidFill>
            <a:schemeClr val="tx1"/>
          </a:solidFill>
          <a:latin typeface="+mn-lt"/>
          <a:ea typeface="+mn-ea"/>
        </a:defRPr>
      </a:lvl3pPr>
      <a:lvl4pPr marL="1600200" indent="-228600" algn="l" rtl="0" eaLnBrk="1" fontAlgn="base" hangingPunct="1">
        <a:spcBef>
          <a:spcPct val="20000"/>
        </a:spcBef>
        <a:spcAft>
          <a:spcPct val="0"/>
        </a:spcAft>
        <a:buClr>
          <a:schemeClr val="tx2"/>
        </a:buClr>
        <a:buSzPct val="90000"/>
        <a:buFont typeface="Wingdings" panose="05000000000000000000" pitchFamily="2" charset="2"/>
        <a:buChar char="Ø"/>
        <a:defRPr sz="2800" b="1">
          <a:solidFill>
            <a:schemeClr val="tx1"/>
          </a:solidFill>
          <a:latin typeface="+mn-lt"/>
          <a:ea typeface="+mn-ea"/>
        </a:defRPr>
      </a:lvl4pPr>
      <a:lvl5pPr marL="2057400" indent="-228600" algn="l" rtl="0" eaLnBrk="1" fontAlgn="base" hangingPunct="1">
        <a:spcBef>
          <a:spcPct val="20000"/>
        </a:spcBef>
        <a:spcAft>
          <a:spcPct val="0"/>
        </a:spcAft>
        <a:buClr>
          <a:schemeClr val="hlink"/>
        </a:buClr>
        <a:buFont typeface="Wingdings 2" panose="05020102010507070707" pitchFamily="18" charset="2"/>
        <a:buChar char="¡"/>
        <a:defRPr sz="2800" b="1">
          <a:solidFill>
            <a:schemeClr val="tx1"/>
          </a:solidFill>
          <a:latin typeface="+mn-lt"/>
          <a:ea typeface="+mn-ea"/>
        </a:defRPr>
      </a:lvl5pPr>
      <a:lvl6pPr marL="2514600" indent="-228600" algn="l" rtl="0" eaLnBrk="1" fontAlgn="base" hangingPunct="1">
        <a:spcBef>
          <a:spcPct val="20000"/>
        </a:spcBef>
        <a:spcAft>
          <a:spcPct val="0"/>
        </a:spcAft>
        <a:buClr>
          <a:schemeClr val="hlink"/>
        </a:buClr>
        <a:buFont typeface="Wingdings 2" pitchFamily="18" charset="2"/>
        <a:buChar char="¡"/>
        <a:defRPr sz="2800" b="1">
          <a:solidFill>
            <a:schemeClr val="tx1"/>
          </a:solidFill>
          <a:latin typeface="+mn-lt"/>
          <a:ea typeface="+mn-ea"/>
        </a:defRPr>
      </a:lvl6pPr>
      <a:lvl7pPr marL="2971800" indent="-228600" algn="l" rtl="0" eaLnBrk="1" fontAlgn="base" hangingPunct="1">
        <a:spcBef>
          <a:spcPct val="20000"/>
        </a:spcBef>
        <a:spcAft>
          <a:spcPct val="0"/>
        </a:spcAft>
        <a:buClr>
          <a:schemeClr val="hlink"/>
        </a:buClr>
        <a:buFont typeface="Wingdings 2" pitchFamily="18" charset="2"/>
        <a:buChar char="¡"/>
        <a:defRPr sz="2800" b="1">
          <a:solidFill>
            <a:schemeClr val="tx1"/>
          </a:solidFill>
          <a:latin typeface="+mn-lt"/>
          <a:ea typeface="+mn-ea"/>
        </a:defRPr>
      </a:lvl7pPr>
      <a:lvl8pPr marL="3429000" indent="-228600" algn="l" rtl="0" eaLnBrk="1" fontAlgn="base" hangingPunct="1">
        <a:spcBef>
          <a:spcPct val="20000"/>
        </a:spcBef>
        <a:spcAft>
          <a:spcPct val="0"/>
        </a:spcAft>
        <a:buClr>
          <a:schemeClr val="hlink"/>
        </a:buClr>
        <a:buFont typeface="Wingdings 2" pitchFamily="18" charset="2"/>
        <a:buChar char="¡"/>
        <a:defRPr sz="2800" b="1">
          <a:solidFill>
            <a:schemeClr val="tx1"/>
          </a:solidFill>
          <a:latin typeface="+mn-lt"/>
          <a:ea typeface="+mn-ea"/>
        </a:defRPr>
      </a:lvl8pPr>
      <a:lvl9pPr marL="3886200" indent="-228600" algn="l" rtl="0" eaLnBrk="1" fontAlgn="base" hangingPunct="1">
        <a:spcBef>
          <a:spcPct val="20000"/>
        </a:spcBef>
        <a:spcAft>
          <a:spcPct val="0"/>
        </a:spcAft>
        <a:buClr>
          <a:schemeClr val="hlink"/>
        </a:buClr>
        <a:buFont typeface="Wingdings 2" pitchFamily="18" charset="2"/>
        <a:buChar char="¡"/>
        <a:defRPr sz="28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2.jpeg"/><Relationship Id="rId5" Type="http://schemas.microsoft.com/office/2007/relationships/hdphoto" Target="../media/hdphoto2.wdp"/><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0" y="429372"/>
            <a:ext cx="9144000" cy="1470025"/>
          </a:xfrm>
          <a:solidFill>
            <a:srgbClr val="FFFFFF"/>
          </a:solidFill>
        </p:spPr>
        <p:txBody>
          <a:bodyPr/>
          <a:lstStyle/>
          <a:p>
            <a:r>
              <a:rPr lang="zh-CN" altLang="en-US" sz="4600" dirty="0">
                <a:effectLst>
                  <a:glow>
                    <a:schemeClr val="accent1"/>
                  </a:glow>
                  <a:outerShdw blurRad="38100" dir="2400000" sx="99000" sy="99000" algn="tl">
                    <a:srgbClr val="000000">
                      <a:alpha val="43137"/>
                    </a:srgbClr>
                  </a:outerShdw>
                  <a:reflection endPos="0" dir="5400000" sy="-100000" algn="bl" rotWithShape="0"/>
                </a:effectLst>
              </a:rPr>
              <a:t>大</a:t>
            </a:r>
            <a:r>
              <a:rPr lang="zh-CN" altLang="en-US" sz="4600" dirty="0" smtClean="0">
                <a:effectLst>
                  <a:glow>
                    <a:schemeClr val="accent1"/>
                  </a:glow>
                  <a:outerShdw blurRad="38100" dir="2400000" sx="99000" sy="99000" algn="tl">
                    <a:srgbClr val="000000">
                      <a:alpha val="43137"/>
                    </a:srgbClr>
                  </a:outerShdw>
                  <a:reflection endPos="0" dir="5400000" sy="-100000" algn="bl" rotWithShape="0"/>
                </a:effectLst>
              </a:rPr>
              <a:t>数据分析人才培养模式的探索</a:t>
            </a:r>
            <a:endParaRPr lang="en-US" altLang="zh-CN" sz="4600" dirty="0" smtClean="0">
              <a:latin typeface="楷体_GB2312" pitchFamily="49" charset="-122"/>
              <a:ea typeface="楷体_GB2312" pitchFamily="49" charset="-122"/>
            </a:endParaRPr>
          </a:p>
        </p:txBody>
      </p:sp>
      <p:pic>
        <p:nvPicPr>
          <p:cNvPr id="4" name="图片 3"/>
          <p:cNvPicPr>
            <a:picLocks noChangeAspect="1"/>
          </p:cNvPicPr>
          <p:nvPr/>
        </p:nvPicPr>
        <p:blipFill rotWithShape="1">
          <a:blip r:embed="rId2" cstate="print"/>
          <a:srcRect t="11381" b="8208"/>
          <a:stretch/>
        </p:blipFill>
        <p:spPr>
          <a:xfrm>
            <a:off x="-8976" y="4681336"/>
            <a:ext cx="9144000" cy="2195188"/>
          </a:xfrm>
          <a:prstGeom prst="rect">
            <a:avLst/>
          </a:prstGeom>
        </p:spPr>
      </p:pic>
      <p:sp>
        <p:nvSpPr>
          <p:cNvPr id="6" name="TextBox 12"/>
          <p:cNvSpPr txBox="1"/>
          <p:nvPr/>
        </p:nvSpPr>
        <p:spPr>
          <a:xfrm>
            <a:off x="2914325" y="6303162"/>
            <a:ext cx="3291067" cy="369332"/>
          </a:xfrm>
          <a:prstGeom prst="rect">
            <a:avLst/>
          </a:prstGeom>
          <a:noFill/>
        </p:spPr>
        <p:txBody>
          <a:bodyPr wrap="square" rtlCol="0">
            <a:spAutoFit/>
          </a:bodyPr>
          <a:lstStyle/>
          <a:p>
            <a:r>
              <a:rPr lang="en-US" altLang="zh-CN" b="1" dirty="0" smtClean="0">
                <a:solidFill>
                  <a:srgbClr val="002060"/>
                </a:solidFill>
                <a:effectLst>
                  <a:outerShdw blurRad="38100" dist="38100" dir="2700000" algn="tl">
                    <a:srgbClr val="000000">
                      <a:alpha val="43137"/>
                    </a:srgbClr>
                  </a:outerShdw>
                </a:effectLst>
              </a:rPr>
              <a:t>2014</a:t>
            </a:r>
            <a:r>
              <a:rPr lang="zh-CN" altLang="en-US" b="1" dirty="0" smtClean="0">
                <a:solidFill>
                  <a:srgbClr val="002060"/>
                </a:solidFill>
                <a:effectLst>
                  <a:outerShdw blurRad="38100" dist="38100" dir="2700000" algn="tl">
                    <a:srgbClr val="000000">
                      <a:alpha val="43137"/>
                    </a:srgbClr>
                  </a:outerShdw>
                </a:effectLst>
              </a:rPr>
              <a:t>年</a:t>
            </a:r>
            <a:r>
              <a:rPr lang="en-US" altLang="zh-CN" b="1" dirty="0" smtClean="0">
                <a:solidFill>
                  <a:srgbClr val="002060"/>
                </a:solidFill>
                <a:effectLst>
                  <a:outerShdw blurRad="38100" dist="38100" dir="2700000" algn="tl">
                    <a:srgbClr val="000000">
                      <a:alpha val="43137"/>
                    </a:srgbClr>
                  </a:outerShdw>
                </a:effectLst>
              </a:rPr>
              <a:t>12</a:t>
            </a:r>
            <a:r>
              <a:rPr lang="zh-CN" altLang="en-US" b="1" dirty="0" smtClean="0">
                <a:solidFill>
                  <a:srgbClr val="002060"/>
                </a:solidFill>
                <a:effectLst>
                  <a:outerShdw blurRad="38100" dist="38100" dir="2700000" algn="tl">
                    <a:srgbClr val="000000">
                      <a:alpha val="43137"/>
                    </a:srgbClr>
                  </a:outerShdw>
                </a:effectLst>
              </a:rPr>
              <a:t>月</a:t>
            </a:r>
            <a:r>
              <a:rPr lang="en-US" altLang="zh-CN" b="1" dirty="0" smtClean="0">
                <a:solidFill>
                  <a:srgbClr val="002060"/>
                </a:solidFill>
                <a:effectLst>
                  <a:outerShdw blurRad="38100" dist="38100" dir="2700000" algn="tl">
                    <a:srgbClr val="000000">
                      <a:alpha val="43137"/>
                    </a:srgbClr>
                  </a:outerShdw>
                </a:effectLst>
              </a:rPr>
              <a:t>22</a:t>
            </a:r>
            <a:r>
              <a:rPr lang="zh-CN" altLang="en-US" b="1" dirty="0" smtClean="0">
                <a:solidFill>
                  <a:srgbClr val="002060"/>
                </a:solidFill>
                <a:effectLst>
                  <a:outerShdw blurRad="38100" dist="38100" dir="2700000" algn="tl">
                    <a:srgbClr val="000000">
                      <a:alpha val="43137"/>
                    </a:srgbClr>
                  </a:outerShdw>
                </a:effectLst>
              </a:rPr>
              <a:t>日  友谊宾馆</a:t>
            </a:r>
            <a:endParaRPr lang="zh-CN" altLang="en-US" b="1" dirty="0">
              <a:solidFill>
                <a:srgbClr val="002060"/>
              </a:solidFill>
              <a:effectLst>
                <a:outerShdw blurRad="38100" dist="38100" dir="2700000" algn="tl">
                  <a:srgbClr val="000000">
                    <a:alpha val="43137"/>
                  </a:srgbClr>
                </a:outerShdw>
              </a:effectLst>
            </a:endParaRPr>
          </a:p>
        </p:txBody>
      </p:sp>
      <p:pic>
        <p:nvPicPr>
          <p:cNvPr id="11" name="图片 10"/>
          <p:cNvPicPr>
            <a:picLocks noChangeAspect="1"/>
          </p:cNvPicPr>
          <p:nvPr/>
        </p:nvPicPr>
        <p:blipFill>
          <a:blip r:embed="rId3">
            <a:clrChange>
              <a:clrFrom>
                <a:srgbClr val="F1F1EE"/>
              </a:clrFrom>
              <a:clrTo>
                <a:srgbClr val="F1F1EE">
                  <a:alpha val="0"/>
                </a:srgbClr>
              </a:clrTo>
            </a:clrChange>
          </a:blip>
          <a:stretch>
            <a:fillRect/>
          </a:stretch>
        </p:blipFill>
        <p:spPr>
          <a:xfrm>
            <a:off x="5838959" y="3418465"/>
            <a:ext cx="900000" cy="489426"/>
          </a:xfrm>
          <a:prstGeom prst="rect">
            <a:avLst/>
          </a:prstGeom>
        </p:spPr>
      </p:pic>
      <p:pic>
        <p:nvPicPr>
          <p:cNvPr id="2" name="图片 1"/>
          <p:cNvPicPr>
            <a:picLocks noChangeAspect="1"/>
          </p:cNvPicPr>
          <p:nvPr/>
        </p:nvPicPr>
        <p:blipFill>
          <a:blip r:embed="rId4"/>
          <a:stretch>
            <a:fillRect/>
          </a:stretch>
        </p:blipFill>
        <p:spPr>
          <a:xfrm>
            <a:off x="2051553" y="2386849"/>
            <a:ext cx="723636" cy="716400"/>
          </a:xfrm>
          <a:prstGeom prst="rect">
            <a:avLst/>
          </a:prstGeom>
        </p:spPr>
      </p:pic>
      <p:pic>
        <p:nvPicPr>
          <p:cNvPr id="16" name="图片 15"/>
          <p:cNvPicPr>
            <a:picLocks noChangeAspect="1"/>
          </p:cNvPicPr>
          <p:nvPr/>
        </p:nvPicPr>
        <p:blipFill>
          <a:blip r:embed="rId5"/>
          <a:stretch>
            <a:fillRect/>
          </a:stretch>
        </p:blipFill>
        <p:spPr>
          <a:xfrm>
            <a:off x="3130224" y="2383072"/>
            <a:ext cx="716400" cy="716400"/>
          </a:xfrm>
          <a:prstGeom prst="rect">
            <a:avLst/>
          </a:prstGeom>
        </p:spPr>
      </p:pic>
      <p:pic>
        <p:nvPicPr>
          <p:cNvPr id="17" name="图片 16"/>
          <p:cNvPicPr>
            <a:picLocks noChangeAspect="1"/>
          </p:cNvPicPr>
          <p:nvPr/>
        </p:nvPicPr>
        <p:blipFill>
          <a:blip r:embed="rId6"/>
          <a:stretch>
            <a:fillRect/>
          </a:stretch>
        </p:blipFill>
        <p:spPr>
          <a:xfrm>
            <a:off x="4201659" y="2391776"/>
            <a:ext cx="716400" cy="716400"/>
          </a:xfrm>
          <a:prstGeom prst="rect">
            <a:avLst/>
          </a:prstGeom>
        </p:spPr>
      </p:pic>
      <p:pic>
        <p:nvPicPr>
          <p:cNvPr id="18" name="图片 17"/>
          <p:cNvPicPr>
            <a:picLocks noChangeAspect="1"/>
          </p:cNvPicPr>
          <p:nvPr/>
        </p:nvPicPr>
        <p:blipFill>
          <a:blip r:embed="rId7"/>
          <a:stretch>
            <a:fillRect/>
          </a:stretch>
        </p:blipFill>
        <p:spPr>
          <a:xfrm>
            <a:off x="5273094" y="2397583"/>
            <a:ext cx="738109" cy="716400"/>
          </a:xfrm>
          <a:prstGeom prst="rect">
            <a:avLst/>
          </a:prstGeom>
        </p:spPr>
      </p:pic>
      <p:pic>
        <p:nvPicPr>
          <p:cNvPr id="19" name="图片 18"/>
          <p:cNvPicPr>
            <a:picLocks noChangeAspect="1"/>
          </p:cNvPicPr>
          <p:nvPr/>
        </p:nvPicPr>
        <p:blipFill>
          <a:blip r:embed="rId8"/>
          <a:stretch>
            <a:fillRect/>
          </a:stretch>
        </p:blipFill>
        <p:spPr>
          <a:xfrm>
            <a:off x="6371487" y="2386849"/>
            <a:ext cx="716400" cy="716400"/>
          </a:xfrm>
          <a:prstGeom prst="rect">
            <a:avLst/>
          </a:prstGeom>
        </p:spPr>
      </p:pic>
      <p:pic>
        <p:nvPicPr>
          <p:cNvPr id="20" name="图片 19"/>
          <p:cNvPicPr>
            <a:picLocks noChangeAspect="1"/>
          </p:cNvPicPr>
          <p:nvPr/>
        </p:nvPicPr>
        <p:blipFill>
          <a:blip r:embed="rId9"/>
          <a:stretch>
            <a:fillRect/>
          </a:stretch>
        </p:blipFill>
        <p:spPr>
          <a:xfrm>
            <a:off x="2536031" y="3338802"/>
            <a:ext cx="720086" cy="716400"/>
          </a:xfrm>
          <a:prstGeom prst="rect">
            <a:avLst/>
          </a:prstGeom>
        </p:spPr>
      </p:pic>
      <p:pic>
        <p:nvPicPr>
          <p:cNvPr id="21" name="图片 20"/>
          <p:cNvPicPr>
            <a:picLocks noChangeAspect="1"/>
          </p:cNvPicPr>
          <p:nvPr/>
        </p:nvPicPr>
        <p:blipFill>
          <a:blip r:embed="rId10"/>
          <a:stretch>
            <a:fillRect/>
          </a:stretch>
        </p:blipFill>
        <p:spPr>
          <a:xfrm>
            <a:off x="3672892" y="3338802"/>
            <a:ext cx="434781" cy="716400"/>
          </a:xfrm>
          <a:prstGeom prst="rect">
            <a:avLst/>
          </a:prstGeom>
        </p:spPr>
      </p:pic>
      <p:pic>
        <p:nvPicPr>
          <p:cNvPr id="22" name="图片 21"/>
          <p:cNvPicPr>
            <a:picLocks noChangeAspect="1"/>
          </p:cNvPicPr>
          <p:nvPr/>
        </p:nvPicPr>
        <p:blipFill>
          <a:blip r:embed="rId11"/>
          <a:stretch>
            <a:fillRect/>
          </a:stretch>
        </p:blipFill>
        <p:spPr>
          <a:xfrm>
            <a:off x="4524448" y="3543313"/>
            <a:ext cx="900000" cy="304484"/>
          </a:xfrm>
          <a:prstGeom prst="rect">
            <a:avLst/>
          </a:prstGeom>
        </p:spPr>
      </p:pic>
      <p:pic>
        <p:nvPicPr>
          <p:cNvPr id="23" name="图片 22"/>
          <p:cNvPicPr>
            <a:picLocks noChangeAspect="1"/>
          </p:cNvPicPr>
          <p:nvPr/>
        </p:nvPicPr>
        <p:blipFill>
          <a:blip r:embed="rId12">
            <a:clrChange>
              <a:clrFrom>
                <a:srgbClr val="FFFFFF"/>
              </a:clrFrom>
              <a:clrTo>
                <a:srgbClr val="FFFFFF">
                  <a:alpha val="0"/>
                </a:srgbClr>
              </a:clrTo>
            </a:clrChange>
          </a:blip>
          <a:stretch>
            <a:fillRect/>
          </a:stretch>
        </p:blipFill>
        <p:spPr>
          <a:xfrm>
            <a:off x="1869644" y="4519175"/>
            <a:ext cx="900000" cy="392727"/>
          </a:xfrm>
          <a:prstGeom prst="rect">
            <a:avLst/>
          </a:prstGeom>
        </p:spPr>
      </p:pic>
      <p:pic>
        <p:nvPicPr>
          <p:cNvPr id="24" name="图片 23"/>
          <p:cNvPicPr>
            <a:picLocks noChangeAspect="1"/>
          </p:cNvPicPr>
          <p:nvPr/>
        </p:nvPicPr>
        <p:blipFill>
          <a:blip r:embed="rId13"/>
          <a:stretch>
            <a:fillRect/>
          </a:stretch>
        </p:blipFill>
        <p:spPr>
          <a:xfrm>
            <a:off x="3148141" y="4329042"/>
            <a:ext cx="716400" cy="716400"/>
          </a:xfrm>
          <a:prstGeom prst="rect">
            <a:avLst/>
          </a:prstGeom>
        </p:spPr>
      </p:pic>
      <p:pic>
        <p:nvPicPr>
          <p:cNvPr id="25" name="图片 24"/>
          <p:cNvPicPr>
            <a:picLocks noChangeAspect="1"/>
          </p:cNvPicPr>
          <p:nvPr/>
        </p:nvPicPr>
        <p:blipFill>
          <a:blip r:embed="rId14"/>
          <a:stretch>
            <a:fillRect/>
          </a:stretch>
        </p:blipFill>
        <p:spPr>
          <a:xfrm>
            <a:off x="4243038" y="4329042"/>
            <a:ext cx="612308" cy="716400"/>
          </a:xfrm>
          <a:prstGeom prst="rect">
            <a:avLst/>
          </a:prstGeom>
        </p:spPr>
      </p:pic>
      <p:pic>
        <p:nvPicPr>
          <p:cNvPr id="27" name="图片 26"/>
          <p:cNvPicPr>
            <a:picLocks noChangeAspect="1"/>
          </p:cNvPicPr>
          <p:nvPr/>
        </p:nvPicPr>
        <p:blipFill>
          <a:blip r:embed="rId15"/>
          <a:stretch>
            <a:fillRect/>
          </a:stretch>
        </p:blipFill>
        <p:spPr>
          <a:xfrm>
            <a:off x="5233843" y="4411147"/>
            <a:ext cx="828000" cy="497600"/>
          </a:xfrm>
          <a:prstGeom prst="rect">
            <a:avLst/>
          </a:prstGeom>
        </p:spPr>
      </p:pic>
      <p:pic>
        <p:nvPicPr>
          <p:cNvPr id="29" name="图片 28"/>
          <p:cNvPicPr>
            <a:picLocks noChangeAspect="1"/>
          </p:cNvPicPr>
          <p:nvPr/>
        </p:nvPicPr>
        <p:blipFill>
          <a:blip r:embed="rId16"/>
          <a:stretch>
            <a:fillRect/>
          </a:stretch>
        </p:blipFill>
        <p:spPr>
          <a:xfrm>
            <a:off x="6440340" y="4457169"/>
            <a:ext cx="900000" cy="405555"/>
          </a:xfrm>
          <a:prstGeom prst="rect">
            <a:avLst/>
          </a:prstGeom>
        </p:spPr>
      </p:pic>
    </p:spTree>
    <p:extLst>
      <p:ext uri="{BB962C8B-B14F-4D97-AF65-F5344CB8AC3E}">
        <p14:creationId xmlns:p14="http://schemas.microsoft.com/office/powerpoint/2010/main" val="1267662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1660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endParaRPr lang="zh-CN" altLang="zh-CN" smtClean="0">
              <a:solidFill>
                <a:srgbClr val="000000"/>
              </a:solidFill>
            </a:endParaRPr>
          </a:p>
        </p:txBody>
      </p:sp>
      <p:grpSp>
        <p:nvGrpSpPr>
          <p:cNvPr id="4" name="Group 9"/>
          <p:cNvGrpSpPr>
            <a:grpSpLocks/>
          </p:cNvGrpSpPr>
          <p:nvPr/>
        </p:nvGrpSpPr>
        <p:grpSpPr bwMode="auto">
          <a:xfrm>
            <a:off x="1182676" y="2321987"/>
            <a:ext cx="6830888" cy="949424"/>
            <a:chOff x="1296" y="1824"/>
            <a:chExt cx="2976" cy="432"/>
          </a:xfrm>
          <a:solidFill>
            <a:schemeClr val="bg1">
              <a:lumMod val="75000"/>
            </a:schemeClr>
          </a:solidFill>
        </p:grpSpPr>
        <p:sp>
          <p:nvSpPr>
            <p:cNvPr id="79882" name="AutoShape 10"/>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pPr fontAlgn="base">
                <a:spcBef>
                  <a:spcPct val="0"/>
                </a:spcBef>
                <a:spcAft>
                  <a:spcPct val="0"/>
                </a:spcAft>
              </a:pPr>
              <a:endParaRPr lang="zh-CN" altLang="en-US" sz="2400" b="1" smtClean="0">
                <a:solidFill>
                  <a:srgbClr val="000000"/>
                </a:solidFill>
              </a:endParaRPr>
            </a:p>
          </p:txBody>
        </p:sp>
        <p:sp>
          <p:nvSpPr>
            <p:cNvPr id="79883" name="AutoShape 11"/>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pPr fontAlgn="base">
                <a:spcBef>
                  <a:spcPct val="0"/>
                </a:spcBef>
                <a:spcAft>
                  <a:spcPct val="0"/>
                </a:spcAft>
              </a:pPr>
              <a:endParaRPr lang="zh-CN" altLang="en-US" sz="2400" b="1" smtClean="0">
                <a:solidFill>
                  <a:srgbClr val="000000"/>
                </a:solidFill>
              </a:endParaRPr>
            </a:p>
          </p:txBody>
        </p:sp>
        <p:sp>
          <p:nvSpPr>
            <p:cNvPr id="79884" name="Text Box 12"/>
            <p:cNvSpPr txBox="1">
              <a:spLocks noChangeArrowheads="1"/>
            </p:cNvSpPr>
            <p:nvPr/>
          </p:nvSpPr>
          <p:spPr bwMode="gray">
            <a:xfrm>
              <a:off x="1680" y="1934"/>
              <a:ext cx="2160" cy="210"/>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zh-CN" altLang="en-US" sz="2400" b="1" dirty="0" smtClean="0">
                  <a:solidFill>
                    <a:srgbClr val="000000"/>
                  </a:solidFill>
                  <a:ea typeface="宋体" pitchFamily="2" charset="-122"/>
                </a:rPr>
                <a:t>国内外人才需求与项目状况</a:t>
              </a:r>
              <a:endParaRPr lang="en-US" altLang="zh-CN" sz="2400" b="1" dirty="0" smtClean="0">
                <a:solidFill>
                  <a:srgbClr val="000000"/>
                </a:solidFill>
                <a:ea typeface="宋体" pitchFamily="2" charset="-122"/>
              </a:endParaRPr>
            </a:p>
          </p:txBody>
        </p:sp>
        <p:sp>
          <p:nvSpPr>
            <p:cNvPr id="79885" name="Text Box 13"/>
            <p:cNvSpPr txBox="1">
              <a:spLocks noChangeArrowheads="1"/>
            </p:cNvSpPr>
            <p:nvPr/>
          </p:nvSpPr>
          <p:spPr bwMode="gray">
            <a:xfrm>
              <a:off x="1415" y="1886"/>
              <a:ext cx="180" cy="266"/>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zh-CN" sz="3200" b="1" dirty="0">
                  <a:solidFill>
                    <a:srgbClr val="FFFFFF"/>
                  </a:solidFill>
                  <a:ea typeface="宋体" pitchFamily="2" charset="-122"/>
                </a:rPr>
                <a:t>1</a:t>
              </a:r>
              <a:endParaRPr lang="en-US" altLang="zh-CN" sz="3200" b="1" dirty="0" smtClean="0">
                <a:solidFill>
                  <a:srgbClr val="FFFFFF"/>
                </a:solidFill>
                <a:ea typeface="宋体" pitchFamily="2" charset="-122"/>
              </a:endParaRPr>
            </a:p>
          </p:txBody>
        </p:sp>
      </p:grpSp>
      <p:grpSp>
        <p:nvGrpSpPr>
          <p:cNvPr id="6" name="Group 19"/>
          <p:cNvGrpSpPr>
            <a:grpSpLocks/>
          </p:cNvGrpSpPr>
          <p:nvPr/>
        </p:nvGrpSpPr>
        <p:grpSpPr bwMode="auto">
          <a:xfrm>
            <a:off x="1244725" y="4036963"/>
            <a:ext cx="6830888" cy="949424"/>
            <a:chOff x="1296" y="1824"/>
            <a:chExt cx="2976" cy="432"/>
          </a:xfrm>
          <a:solidFill>
            <a:schemeClr val="bg1">
              <a:lumMod val="75000"/>
            </a:schemeClr>
          </a:solidFill>
        </p:grpSpPr>
        <p:sp>
          <p:nvSpPr>
            <p:cNvPr id="79892" name="AutoShape 20"/>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pPr fontAlgn="base">
                <a:spcBef>
                  <a:spcPct val="0"/>
                </a:spcBef>
                <a:spcAft>
                  <a:spcPct val="0"/>
                </a:spcAft>
              </a:pPr>
              <a:endParaRPr lang="zh-CN" altLang="en-US" sz="2400" b="1" smtClean="0">
                <a:solidFill>
                  <a:srgbClr val="000000"/>
                </a:solidFill>
              </a:endParaRPr>
            </a:p>
          </p:txBody>
        </p:sp>
        <p:sp>
          <p:nvSpPr>
            <p:cNvPr id="79893" name="AutoShape 21"/>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pPr fontAlgn="base">
                <a:spcBef>
                  <a:spcPct val="0"/>
                </a:spcBef>
                <a:spcAft>
                  <a:spcPct val="0"/>
                </a:spcAft>
              </a:pPr>
              <a:endParaRPr lang="zh-CN" altLang="en-US" sz="2400" b="1" smtClean="0">
                <a:solidFill>
                  <a:srgbClr val="000000"/>
                </a:solidFill>
              </a:endParaRPr>
            </a:p>
          </p:txBody>
        </p:sp>
        <p:sp>
          <p:nvSpPr>
            <p:cNvPr id="79894" name="Text Box 22"/>
            <p:cNvSpPr txBox="1">
              <a:spLocks noChangeArrowheads="1"/>
            </p:cNvSpPr>
            <p:nvPr/>
          </p:nvSpPr>
          <p:spPr bwMode="gray">
            <a:xfrm>
              <a:off x="1680" y="1934"/>
              <a:ext cx="2160" cy="210"/>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zh-CN" altLang="en-US" sz="2400" b="1" dirty="0" smtClean="0">
                  <a:solidFill>
                    <a:srgbClr val="000000"/>
                  </a:solidFill>
                  <a:ea typeface="宋体" pitchFamily="2" charset="-122"/>
                </a:rPr>
                <a:t>我们的人才培养平台与进展</a:t>
              </a:r>
              <a:endParaRPr lang="en-US" altLang="zh-CN" sz="2400" b="1" dirty="0" smtClean="0">
                <a:solidFill>
                  <a:srgbClr val="000000"/>
                </a:solidFill>
                <a:ea typeface="宋体" pitchFamily="2" charset="-122"/>
              </a:endParaRPr>
            </a:p>
          </p:txBody>
        </p:sp>
        <p:sp>
          <p:nvSpPr>
            <p:cNvPr id="79895" name="Text Box 23"/>
            <p:cNvSpPr txBox="1">
              <a:spLocks noChangeArrowheads="1"/>
            </p:cNvSpPr>
            <p:nvPr/>
          </p:nvSpPr>
          <p:spPr bwMode="gray">
            <a:xfrm>
              <a:off x="1415" y="1886"/>
              <a:ext cx="180" cy="266"/>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zh-CN" sz="3200" b="1" dirty="0">
                  <a:solidFill>
                    <a:srgbClr val="FFFFFF"/>
                  </a:solidFill>
                  <a:ea typeface="宋体" pitchFamily="2" charset="-122"/>
                </a:rPr>
                <a:t>2</a:t>
              </a:r>
              <a:endParaRPr lang="en-US" altLang="zh-CN" sz="3200" b="1" dirty="0" smtClean="0">
                <a:solidFill>
                  <a:srgbClr val="FFFFFF"/>
                </a:solidFill>
                <a:ea typeface="宋体" pitchFamily="2" charset="-122"/>
              </a:endParaRPr>
            </a:p>
          </p:txBody>
        </p:sp>
      </p:grpSp>
      <p:sp>
        <p:nvSpPr>
          <p:cNvPr id="2" name="标题 1"/>
          <p:cNvSpPr>
            <a:spLocks noGrp="1"/>
          </p:cNvSpPr>
          <p:nvPr>
            <p:ph type="title"/>
          </p:nvPr>
        </p:nvSpPr>
        <p:spPr/>
        <p:txBody>
          <a:bodyPr/>
          <a:lstStyle/>
          <a:p>
            <a:r>
              <a:rPr lang="zh-CN" altLang="en-US" dirty="0" smtClean="0"/>
              <a:t>主要内容</a:t>
            </a:r>
            <a:endParaRPr lang="zh-CN" altLang="en-US" dirty="0"/>
          </a:p>
        </p:txBody>
      </p:sp>
    </p:spTree>
    <p:extLst>
      <p:ext uri="{BB962C8B-B14F-4D97-AF65-F5344CB8AC3E}">
        <p14:creationId xmlns:p14="http://schemas.microsoft.com/office/powerpoint/2010/main" val="10879659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p:txBody>
          <a:bodyPr/>
          <a:lstStyle/>
          <a:p>
            <a:r>
              <a:rPr kumimoji="1" lang="en-US" altLang="zh-CN" dirty="0"/>
              <a:t>1</a:t>
            </a:r>
            <a:r>
              <a:rPr kumimoji="1" lang="zh-CN" altLang="en-US" dirty="0" smtClean="0"/>
              <a:t>，国内外</a:t>
            </a:r>
            <a:r>
              <a:rPr kumimoji="1" lang="zh-CN" altLang="en-US" dirty="0"/>
              <a:t>人才需求</a:t>
            </a:r>
            <a:r>
              <a:rPr kumimoji="1" lang="zh-CN" altLang="en-US" dirty="0" smtClean="0"/>
              <a:t>情况与项目状况</a:t>
            </a:r>
            <a:endParaRPr lang="zh-CN" altLang="en-US" dirty="0" smtClean="0"/>
          </a:p>
        </p:txBody>
      </p:sp>
      <p:sp>
        <p:nvSpPr>
          <p:cNvPr id="60419" name="内容占位符 2"/>
          <p:cNvSpPr>
            <a:spLocks noGrp="1"/>
          </p:cNvSpPr>
          <p:nvPr>
            <p:ph idx="1"/>
          </p:nvPr>
        </p:nvSpPr>
        <p:spPr/>
        <p:txBody>
          <a:bodyPr/>
          <a:lstStyle/>
          <a:p>
            <a:endParaRPr lang="zh-CN" altLang="en-US" smtClean="0"/>
          </a:p>
        </p:txBody>
      </p:sp>
      <p:pic>
        <p:nvPicPr>
          <p:cNvPr id="60420" name="Picture 2" descr="C:\Users\YUANWE~1\AppData\Local\Temp\Rar$DIa0.384\图表29-原图-正文11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4404"/>
            <a:ext cx="9036050" cy="5753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4675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p:cNvSpPr>
            <a:spLocks noGrp="1"/>
          </p:cNvSpPr>
          <p:nvPr>
            <p:ph type="title"/>
          </p:nvPr>
        </p:nvSpPr>
        <p:spPr/>
        <p:txBody>
          <a:bodyPr/>
          <a:lstStyle/>
          <a:p>
            <a:r>
              <a:rPr lang="zh-CN" altLang="en-US" smtClean="0"/>
              <a:t>数据科学家</a:t>
            </a:r>
          </a:p>
        </p:txBody>
      </p:sp>
      <p:sp>
        <p:nvSpPr>
          <p:cNvPr id="82947" name="内容占位符 2"/>
          <p:cNvSpPr>
            <a:spLocks noGrp="1"/>
          </p:cNvSpPr>
          <p:nvPr>
            <p:ph idx="1"/>
          </p:nvPr>
        </p:nvSpPr>
        <p:spPr>
          <a:xfrm>
            <a:off x="539750" y="1223159"/>
            <a:ext cx="8208963" cy="4798230"/>
          </a:xfrm>
        </p:spPr>
        <p:txBody>
          <a:bodyPr/>
          <a:lstStyle/>
          <a:p>
            <a:pPr marL="0" indent="0">
              <a:buFont typeface="Wingdings" pitchFamily="2" charset="2"/>
              <a:buNone/>
            </a:pPr>
            <a:r>
              <a:rPr lang="zh-CN" altLang="en-US" dirty="0" smtClean="0"/>
              <a:t>谷歌首席经济学家哈尔</a:t>
            </a:r>
            <a:r>
              <a:rPr lang="en-US" altLang="zh-CN" dirty="0" smtClean="0"/>
              <a:t>.</a:t>
            </a:r>
            <a:r>
              <a:rPr lang="zh-CN" altLang="en-US" dirty="0" smtClean="0"/>
              <a:t>范里安</a:t>
            </a:r>
            <a:r>
              <a:rPr lang="en-US" altLang="zh-CN" dirty="0" smtClean="0"/>
              <a:t>(Hal Varian)</a:t>
            </a:r>
            <a:r>
              <a:rPr lang="zh-CN" altLang="en-US" dirty="0" smtClean="0"/>
              <a:t>说“数据非常之多而且具有战略重要性，但是真正缺少的是从数据中提取价值的能力。这也就是为什么统计学家、数据库管理者和掌握机器学习理论的人是真正了不起的人。”</a:t>
            </a:r>
            <a:endParaRPr lang="en-US" altLang="zh-CN" dirty="0" smtClean="0"/>
          </a:p>
          <a:p>
            <a:pPr marL="0" indent="0">
              <a:buNone/>
            </a:pPr>
            <a:r>
              <a:rPr lang="zh-CN" altLang="zh-CN" dirty="0"/>
              <a:t>而据业界专家估算，中国大数据市场</a:t>
            </a:r>
            <a:r>
              <a:rPr lang="zh-CN" altLang="en-US" dirty="0"/>
              <a:t>未来几年</a:t>
            </a:r>
            <a:r>
              <a:rPr lang="zh-CN" altLang="zh-CN" dirty="0"/>
              <a:t>的人才需求量至少为</a:t>
            </a:r>
            <a:r>
              <a:rPr lang="en-US" altLang="zh-CN" dirty="0"/>
              <a:t>100</a:t>
            </a:r>
            <a:r>
              <a:rPr lang="zh-CN" altLang="zh-CN" dirty="0"/>
              <a:t>万人，其中统计人才、技术更是捉襟见肘。</a:t>
            </a:r>
            <a:endParaRPr lang="en-US" altLang="zh-CN" dirty="0"/>
          </a:p>
          <a:p>
            <a:pPr marL="0" indent="0">
              <a:buFont typeface="Wingdings" pitchFamily="2" charset="2"/>
              <a:buNone/>
            </a:pPr>
            <a:endParaRPr lang="en-US" altLang="zh-CN" dirty="0" smtClean="0"/>
          </a:p>
        </p:txBody>
      </p:sp>
    </p:spTree>
    <p:extLst>
      <p:ext uri="{BB962C8B-B14F-4D97-AF65-F5344CB8AC3E}">
        <p14:creationId xmlns:p14="http://schemas.microsoft.com/office/powerpoint/2010/main" val="405342141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1"/>
          <p:cNvSpPr>
            <a:spLocks noGrp="1"/>
          </p:cNvSpPr>
          <p:nvPr>
            <p:ph type="title"/>
          </p:nvPr>
        </p:nvSpPr>
        <p:spPr/>
        <p:txBody>
          <a:bodyPr/>
          <a:lstStyle/>
          <a:p>
            <a:endParaRPr lang="zh-CN" altLang="en-US" smtClean="0"/>
          </a:p>
        </p:txBody>
      </p:sp>
      <p:sp>
        <p:nvSpPr>
          <p:cNvPr id="61443" name="内容占位符 2"/>
          <p:cNvSpPr>
            <a:spLocks noGrp="1"/>
          </p:cNvSpPr>
          <p:nvPr>
            <p:ph idx="1"/>
          </p:nvPr>
        </p:nvSpPr>
        <p:spPr/>
        <p:txBody>
          <a:bodyPr/>
          <a:lstStyle/>
          <a:p>
            <a:endParaRPr lang="zh-CN" altLang="en-US" smtClean="0"/>
          </a:p>
        </p:txBody>
      </p:sp>
      <p:pic>
        <p:nvPicPr>
          <p:cNvPr id="614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15888"/>
            <a:ext cx="8642350" cy="6742112"/>
          </a:xfrm>
          <a:prstGeom prst="rect">
            <a:avLst/>
          </a:prstGeom>
          <a:noFill/>
          <a:ln>
            <a:noFill/>
          </a:ln>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FF9900"/>
                </a:solidFill>
                <a:miter lim="800000"/>
                <a:headEnd/>
                <a:tailEnd/>
              </a14:hiddenLine>
            </a:ext>
          </a:extLst>
        </p:spPr>
      </p:pic>
    </p:spTree>
    <p:extLst>
      <p:ext uri="{BB962C8B-B14F-4D97-AF65-F5344CB8AC3E}">
        <p14:creationId xmlns:p14="http://schemas.microsoft.com/office/powerpoint/2010/main" val="379783070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p:txBody>
          <a:bodyPr/>
          <a:lstStyle/>
          <a:p>
            <a:endParaRPr lang="zh-CN" altLang="en-US" smtClean="0">
              <a:ea typeface="宋体" pitchFamily="2" charset="-122"/>
            </a:endParaRPr>
          </a:p>
        </p:txBody>
      </p:sp>
      <p:pic>
        <p:nvPicPr>
          <p:cNvPr id="22532" name="Picture 2" descr="C:\Users\Yuan Wei\Desktop\360截图201409141751225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1"/>
            <a:ext cx="8594725" cy="644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72003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258159" cy="6856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475616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9" y="0"/>
            <a:ext cx="9156158"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52849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
          <p:cNvGrpSpPr>
            <a:grpSpLocks/>
          </p:cNvGrpSpPr>
          <p:nvPr/>
        </p:nvGrpSpPr>
        <p:grpSpPr bwMode="auto">
          <a:xfrm>
            <a:off x="6408738" y="1263650"/>
            <a:ext cx="1187450" cy="876300"/>
            <a:chOff x="803" y="1519"/>
            <a:chExt cx="937" cy="692"/>
          </a:xfrm>
        </p:grpSpPr>
        <p:sp>
          <p:nvSpPr>
            <p:cNvPr id="45" name="AutoShape 3"/>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gradFill rotWithShape="1">
              <a:gsLst>
                <a:gs pos="0">
                  <a:srgbClr val="855ADA"/>
                </a:gs>
                <a:gs pos="50000">
                  <a:srgbClr val="855ADA">
                    <a:gamma/>
                    <a:shade val="47451"/>
                    <a:invGamma/>
                  </a:srgbClr>
                </a:gs>
                <a:gs pos="100000">
                  <a:srgbClr val="855ADA"/>
                </a:gs>
              </a:gsLst>
              <a:lin ang="5400000" scaled="1"/>
            </a:gradFill>
            <a:ln w="9525" algn="ctr">
              <a:noFill/>
              <a:miter lim="800000"/>
              <a:headEnd/>
              <a:tailEnd/>
            </a:ln>
            <a:effectLst/>
          </p:spPr>
          <p:txBody>
            <a:bodyPr wrap="none" anchor="ctr"/>
            <a:lstStyle/>
            <a:p>
              <a:pPr>
                <a:defRPr/>
              </a:pPr>
              <a:endParaRPr kumimoji="0" lang="zh-CN" altLang="en-US" sz="1800" b="0" u="none" kern="0">
                <a:solidFill>
                  <a:srgbClr val="000000"/>
                </a:solidFill>
                <a:latin typeface="Arial"/>
              </a:endParaRPr>
            </a:p>
          </p:txBody>
        </p:sp>
        <p:sp>
          <p:nvSpPr>
            <p:cNvPr id="46" name="Oval 4"/>
            <p:cNvSpPr>
              <a:spLocks noChangeArrowheads="1"/>
            </p:cNvSpPr>
            <p:nvPr/>
          </p:nvSpPr>
          <p:spPr bwMode="gray">
            <a:xfrm>
              <a:off x="803" y="1799"/>
              <a:ext cx="937" cy="144"/>
            </a:xfrm>
            <a:prstGeom prst="ellipse">
              <a:avLst/>
            </a:prstGeom>
            <a:gradFill rotWithShape="1">
              <a:gsLst>
                <a:gs pos="0">
                  <a:srgbClr val="855ADA"/>
                </a:gs>
                <a:gs pos="100000">
                  <a:srgbClr val="855ADA">
                    <a:gamma/>
                    <a:tint val="73725"/>
                    <a:invGamma/>
                  </a:srgbClr>
                </a:gs>
              </a:gsLst>
              <a:lin ang="5400000" scaled="1"/>
            </a:gradFill>
            <a:ln w="9525" algn="ctr">
              <a:noFill/>
              <a:round/>
              <a:headEnd/>
              <a:tailEnd/>
            </a:ln>
            <a:effectLst/>
          </p:spPr>
          <p:txBody>
            <a:bodyPr wrap="none" anchor="ctr"/>
            <a:lstStyle/>
            <a:p>
              <a:pPr>
                <a:defRPr/>
              </a:pPr>
              <a:endParaRPr kumimoji="0" lang="zh-CN" altLang="en-US" sz="1800" b="0" u="none" kern="0">
                <a:solidFill>
                  <a:srgbClr val="000000"/>
                </a:solidFill>
                <a:latin typeface="Arial"/>
              </a:endParaRPr>
            </a:p>
          </p:txBody>
        </p:sp>
      </p:grpSp>
      <p:sp>
        <p:nvSpPr>
          <p:cNvPr id="65539" name="Text Box 5"/>
          <p:cNvSpPr txBox="1">
            <a:spLocks noChangeArrowheads="1"/>
          </p:cNvSpPr>
          <p:nvPr/>
        </p:nvSpPr>
        <p:spPr bwMode="gray">
          <a:xfrm>
            <a:off x="6561138" y="2420938"/>
            <a:ext cx="2867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r>
              <a:rPr lang="zh-CN" altLang="en-US" sz="2400" u="none">
                <a:solidFill>
                  <a:srgbClr val="002060"/>
                </a:solidFill>
                <a:latin typeface="黑体" pitchFamily="49" charset="-122"/>
                <a:ea typeface="黑体" pitchFamily="49" charset="-122"/>
              </a:rPr>
              <a:t>数据分析师</a:t>
            </a:r>
            <a:endParaRPr lang="en-US" altLang="zh-CN" sz="2400" u="none">
              <a:solidFill>
                <a:srgbClr val="002060"/>
              </a:solidFill>
              <a:latin typeface="黑体" pitchFamily="49" charset="-122"/>
              <a:ea typeface="黑体" pitchFamily="49" charset="-122"/>
            </a:endParaRPr>
          </a:p>
        </p:txBody>
      </p:sp>
      <p:pic>
        <p:nvPicPr>
          <p:cNvPr id="65540" name="Picture 6" descr="shadow_1_m"/>
          <p:cNvPicPr>
            <a:picLocks noChangeAspect="1" noChangeArrowheads="1"/>
          </p:cNvPicPr>
          <p:nvPr/>
        </p:nvPicPr>
        <p:blipFill>
          <a:blip r:embed="rId2" cstate="email">
            <a:lum bright="-12000"/>
            <a:extLst>
              <a:ext uri="{28A0092B-C50C-407E-A947-70E740481C1C}">
                <a14:useLocalDpi xmlns:a14="http://schemas.microsoft.com/office/drawing/2010/main" val="0"/>
              </a:ext>
            </a:extLst>
          </a:blip>
          <a:srcRect/>
          <a:stretch>
            <a:fillRect/>
          </a:stretch>
        </p:blipFill>
        <p:spPr bwMode="gray">
          <a:xfrm>
            <a:off x="6669088" y="2205038"/>
            <a:ext cx="66833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Oval 7"/>
          <p:cNvSpPr>
            <a:spLocks noChangeArrowheads="1"/>
          </p:cNvSpPr>
          <p:nvPr/>
        </p:nvSpPr>
        <p:spPr bwMode="gray">
          <a:xfrm rot="3125284" flipH="1">
            <a:off x="6497638" y="1908175"/>
            <a:ext cx="96837" cy="42863"/>
          </a:xfrm>
          <a:prstGeom prst="ellipse">
            <a:avLst/>
          </a:prstGeom>
          <a:gradFill rotWithShape="1">
            <a:gsLst>
              <a:gs pos="0">
                <a:srgbClr val="161F26"/>
              </a:gs>
              <a:gs pos="50000">
                <a:srgbClr val="6E99C0"/>
              </a:gs>
              <a:gs pos="100000">
                <a:srgbClr val="161F26"/>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42" name="Freeform 9"/>
          <p:cNvSpPr>
            <a:spLocks/>
          </p:cNvSpPr>
          <p:nvPr/>
        </p:nvSpPr>
        <p:spPr bwMode="gray">
          <a:xfrm rot="-6881602">
            <a:off x="5784850" y="1455738"/>
            <a:ext cx="98425" cy="1577975"/>
          </a:xfrm>
          <a:custGeom>
            <a:avLst/>
            <a:gdLst>
              <a:gd name="T0" fmla="*/ 0 w 291"/>
              <a:gd name="T1" fmla="*/ 0 h 1199"/>
              <a:gd name="T2" fmla="*/ 2147483647 w 291"/>
              <a:gd name="T3" fmla="*/ 0 h 1199"/>
              <a:gd name="T4" fmla="*/ 2147483647 w 291"/>
              <a:gd name="T5" fmla="*/ 2147483647 h 1199"/>
              <a:gd name="T6" fmla="*/ 2147483647 w 291"/>
              <a:gd name="T7" fmla="*/ 2147483647 h 1199"/>
              <a:gd name="T8" fmla="*/ 0 w 291"/>
              <a:gd name="T9" fmla="*/ 0 h 1199"/>
              <a:gd name="T10" fmla="*/ 0 60000 65536"/>
              <a:gd name="T11" fmla="*/ 0 60000 65536"/>
              <a:gd name="T12" fmla="*/ 0 60000 65536"/>
              <a:gd name="T13" fmla="*/ 0 60000 65536"/>
              <a:gd name="T14" fmla="*/ 0 60000 65536"/>
              <a:gd name="T15" fmla="*/ 0 w 291"/>
              <a:gd name="T16" fmla="*/ 0 h 1199"/>
              <a:gd name="T17" fmla="*/ 291 w 291"/>
              <a:gd name="T18" fmla="*/ 1199 h 1199"/>
            </a:gdLst>
            <a:ahLst/>
            <a:cxnLst>
              <a:cxn ang="T10">
                <a:pos x="T0" y="T1"/>
              </a:cxn>
              <a:cxn ang="T11">
                <a:pos x="T2" y="T3"/>
              </a:cxn>
              <a:cxn ang="T12">
                <a:pos x="T4" y="T5"/>
              </a:cxn>
              <a:cxn ang="T13">
                <a:pos x="T6" y="T7"/>
              </a:cxn>
              <a:cxn ang="T14">
                <a:pos x="T8" y="T9"/>
              </a:cxn>
            </a:cxnLst>
            <a:rect l="T15" t="T16" r="T17" b="T18"/>
            <a:pathLst>
              <a:path w="291" h="1199">
                <a:moveTo>
                  <a:pt x="0" y="0"/>
                </a:moveTo>
                <a:lnTo>
                  <a:pt x="291" y="0"/>
                </a:lnTo>
                <a:lnTo>
                  <a:pt x="180" y="1199"/>
                </a:lnTo>
                <a:lnTo>
                  <a:pt x="81" y="1193"/>
                </a:lnTo>
                <a:lnTo>
                  <a:pt x="0" y="0"/>
                </a:lnTo>
                <a:close/>
              </a:path>
            </a:pathLst>
          </a:custGeom>
          <a:gradFill rotWithShape="1">
            <a:gsLst>
              <a:gs pos="0">
                <a:srgbClr val="506F8B"/>
              </a:gs>
              <a:gs pos="50000">
                <a:srgbClr val="6E99C0"/>
              </a:gs>
              <a:gs pos="100000">
                <a:srgbClr val="506F8B"/>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65543" name="Group 10"/>
          <p:cNvGrpSpPr>
            <a:grpSpLocks/>
          </p:cNvGrpSpPr>
          <p:nvPr/>
        </p:nvGrpSpPr>
        <p:grpSpPr bwMode="auto">
          <a:xfrm>
            <a:off x="3436938" y="1684338"/>
            <a:ext cx="1816100" cy="1452562"/>
            <a:chOff x="803" y="1519"/>
            <a:chExt cx="937" cy="692"/>
          </a:xfrm>
        </p:grpSpPr>
        <p:sp>
          <p:nvSpPr>
            <p:cNvPr id="52" name="AutoShape 11"/>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gradFill rotWithShape="1">
              <a:gsLst>
                <a:gs pos="0">
                  <a:srgbClr val="855ADA"/>
                </a:gs>
                <a:gs pos="50000">
                  <a:srgbClr val="855ADA">
                    <a:gamma/>
                    <a:shade val="47451"/>
                    <a:invGamma/>
                  </a:srgbClr>
                </a:gs>
                <a:gs pos="100000">
                  <a:srgbClr val="855ADA"/>
                </a:gs>
              </a:gsLst>
              <a:lin ang="5400000" scaled="1"/>
            </a:gradFill>
            <a:ln w="9525" algn="ctr">
              <a:noFill/>
              <a:miter lim="800000"/>
              <a:headEnd/>
              <a:tailEnd/>
            </a:ln>
            <a:effectLst/>
          </p:spPr>
          <p:txBody>
            <a:bodyPr wrap="none" anchor="ctr"/>
            <a:lstStyle/>
            <a:p>
              <a:pPr>
                <a:defRPr/>
              </a:pPr>
              <a:endParaRPr kumimoji="0" lang="zh-CN" altLang="en-US" sz="1800" b="0" u="none" kern="0">
                <a:solidFill>
                  <a:srgbClr val="000000"/>
                </a:solidFill>
                <a:latin typeface="Arial"/>
              </a:endParaRPr>
            </a:p>
          </p:txBody>
        </p:sp>
        <p:sp>
          <p:nvSpPr>
            <p:cNvPr id="53" name="Oval 12"/>
            <p:cNvSpPr>
              <a:spLocks noChangeArrowheads="1"/>
            </p:cNvSpPr>
            <p:nvPr/>
          </p:nvSpPr>
          <p:spPr bwMode="gray">
            <a:xfrm>
              <a:off x="803" y="1798"/>
              <a:ext cx="937" cy="145"/>
            </a:xfrm>
            <a:prstGeom prst="ellipse">
              <a:avLst/>
            </a:prstGeom>
            <a:gradFill rotWithShape="1">
              <a:gsLst>
                <a:gs pos="0">
                  <a:srgbClr val="855ADA"/>
                </a:gs>
                <a:gs pos="100000">
                  <a:srgbClr val="855ADA">
                    <a:gamma/>
                    <a:tint val="73725"/>
                    <a:invGamma/>
                  </a:srgbClr>
                </a:gs>
              </a:gsLst>
              <a:lin ang="5400000" scaled="1"/>
            </a:gradFill>
            <a:ln w="9525" algn="ctr">
              <a:noFill/>
              <a:round/>
              <a:headEnd/>
              <a:tailEnd/>
            </a:ln>
            <a:effectLst/>
          </p:spPr>
          <p:txBody>
            <a:bodyPr wrap="none" anchor="ctr"/>
            <a:lstStyle/>
            <a:p>
              <a:pPr>
                <a:defRPr/>
              </a:pPr>
              <a:endParaRPr kumimoji="0" lang="zh-CN" altLang="en-US" sz="1800" b="0" u="none" kern="0">
                <a:solidFill>
                  <a:srgbClr val="000000"/>
                </a:solidFill>
                <a:latin typeface="Arial"/>
              </a:endParaRPr>
            </a:p>
          </p:txBody>
        </p:sp>
      </p:grpSp>
      <p:pic>
        <p:nvPicPr>
          <p:cNvPr id="65544" name="Picture 14" descr="shadow_1_m"/>
          <p:cNvPicPr>
            <a:picLocks noChangeAspect="1" noChangeArrowheads="1"/>
          </p:cNvPicPr>
          <p:nvPr/>
        </p:nvPicPr>
        <p:blipFill>
          <a:blip r:embed="rId3" cstate="email">
            <a:lum bright="36000"/>
            <a:extLst>
              <a:ext uri="{28A0092B-C50C-407E-A947-70E740481C1C}">
                <a14:useLocalDpi xmlns:a14="http://schemas.microsoft.com/office/drawing/2010/main" val="0"/>
              </a:ext>
            </a:extLst>
          </a:blip>
          <a:srcRect/>
          <a:stretch>
            <a:fillRect/>
          </a:stretch>
        </p:blipFill>
        <p:spPr bwMode="gray">
          <a:xfrm>
            <a:off x="3840163" y="3189288"/>
            <a:ext cx="101282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Oval 15"/>
          <p:cNvSpPr>
            <a:spLocks noChangeArrowheads="1"/>
          </p:cNvSpPr>
          <p:nvPr/>
        </p:nvSpPr>
        <p:spPr bwMode="gray">
          <a:xfrm rot="3125284">
            <a:off x="3621882" y="2834481"/>
            <a:ext cx="177800" cy="42863"/>
          </a:xfrm>
          <a:prstGeom prst="ellipse">
            <a:avLst/>
          </a:prstGeom>
          <a:gradFill rotWithShape="1">
            <a:gsLst>
              <a:gs pos="0">
                <a:srgbClr val="161F26"/>
              </a:gs>
              <a:gs pos="50000">
                <a:srgbClr val="6E99C0"/>
              </a:gs>
              <a:gs pos="100000">
                <a:srgbClr val="161F26"/>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46" name="Freeform 16"/>
          <p:cNvSpPr>
            <a:spLocks/>
          </p:cNvSpPr>
          <p:nvPr/>
        </p:nvSpPr>
        <p:spPr bwMode="gray">
          <a:xfrm rot="-8595127">
            <a:off x="2830513" y="2589213"/>
            <a:ext cx="327025" cy="2379662"/>
          </a:xfrm>
          <a:custGeom>
            <a:avLst/>
            <a:gdLst>
              <a:gd name="T0" fmla="*/ 0 w 291"/>
              <a:gd name="T1" fmla="*/ 0 h 1199"/>
              <a:gd name="T2" fmla="*/ 2147483647 w 291"/>
              <a:gd name="T3" fmla="*/ 0 h 1199"/>
              <a:gd name="T4" fmla="*/ 2147483647 w 291"/>
              <a:gd name="T5" fmla="*/ 2147483647 h 1199"/>
              <a:gd name="T6" fmla="*/ 2147483647 w 291"/>
              <a:gd name="T7" fmla="*/ 2147483647 h 1199"/>
              <a:gd name="T8" fmla="*/ 0 w 291"/>
              <a:gd name="T9" fmla="*/ 0 h 1199"/>
              <a:gd name="T10" fmla="*/ 0 60000 65536"/>
              <a:gd name="T11" fmla="*/ 0 60000 65536"/>
              <a:gd name="T12" fmla="*/ 0 60000 65536"/>
              <a:gd name="T13" fmla="*/ 0 60000 65536"/>
              <a:gd name="T14" fmla="*/ 0 60000 65536"/>
              <a:gd name="T15" fmla="*/ 0 w 291"/>
              <a:gd name="T16" fmla="*/ 0 h 1199"/>
              <a:gd name="T17" fmla="*/ 291 w 291"/>
              <a:gd name="T18" fmla="*/ 1199 h 1199"/>
            </a:gdLst>
            <a:ahLst/>
            <a:cxnLst>
              <a:cxn ang="T10">
                <a:pos x="T0" y="T1"/>
              </a:cxn>
              <a:cxn ang="T11">
                <a:pos x="T2" y="T3"/>
              </a:cxn>
              <a:cxn ang="T12">
                <a:pos x="T4" y="T5"/>
              </a:cxn>
              <a:cxn ang="T13">
                <a:pos x="T6" y="T7"/>
              </a:cxn>
              <a:cxn ang="T14">
                <a:pos x="T8" y="T9"/>
              </a:cxn>
            </a:cxnLst>
            <a:rect l="T15" t="T16" r="T17" b="T18"/>
            <a:pathLst>
              <a:path w="291" h="1199">
                <a:moveTo>
                  <a:pt x="0" y="0"/>
                </a:moveTo>
                <a:lnTo>
                  <a:pt x="291" y="0"/>
                </a:lnTo>
                <a:lnTo>
                  <a:pt x="180" y="1199"/>
                </a:lnTo>
                <a:lnTo>
                  <a:pt x="81" y="1193"/>
                </a:lnTo>
                <a:lnTo>
                  <a:pt x="0" y="0"/>
                </a:lnTo>
                <a:close/>
              </a:path>
            </a:pathLst>
          </a:custGeom>
          <a:gradFill rotWithShape="1">
            <a:gsLst>
              <a:gs pos="0">
                <a:srgbClr val="506F8B"/>
              </a:gs>
              <a:gs pos="50000">
                <a:srgbClr val="6E99C0"/>
              </a:gs>
              <a:gs pos="100000">
                <a:srgbClr val="506F8B"/>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65547" name="Group 17"/>
          <p:cNvGrpSpPr>
            <a:grpSpLocks/>
          </p:cNvGrpSpPr>
          <p:nvPr/>
        </p:nvGrpSpPr>
        <p:grpSpPr bwMode="auto">
          <a:xfrm>
            <a:off x="966788" y="3713163"/>
            <a:ext cx="2628900" cy="2092325"/>
            <a:chOff x="803" y="1519"/>
            <a:chExt cx="937" cy="692"/>
          </a:xfrm>
        </p:grpSpPr>
        <p:sp>
          <p:nvSpPr>
            <p:cNvPr id="59" name="AutoShape 18"/>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gradFill rotWithShape="1">
              <a:gsLst>
                <a:gs pos="0">
                  <a:srgbClr val="855ADA"/>
                </a:gs>
                <a:gs pos="50000">
                  <a:srgbClr val="855ADA">
                    <a:gamma/>
                    <a:shade val="47451"/>
                    <a:invGamma/>
                  </a:srgbClr>
                </a:gs>
                <a:gs pos="100000">
                  <a:srgbClr val="855ADA"/>
                </a:gs>
              </a:gsLst>
              <a:lin ang="5400000" scaled="1"/>
            </a:gradFill>
            <a:ln w="9525" algn="ctr">
              <a:noFill/>
              <a:miter lim="800000"/>
              <a:headEnd/>
              <a:tailEnd/>
            </a:ln>
            <a:effectLst/>
          </p:spPr>
          <p:txBody>
            <a:bodyPr wrap="none" anchor="ctr"/>
            <a:lstStyle/>
            <a:p>
              <a:pPr>
                <a:defRPr/>
              </a:pPr>
              <a:endParaRPr kumimoji="0" lang="zh-CN" altLang="en-US" sz="1800" b="0" u="none" kern="0">
                <a:solidFill>
                  <a:srgbClr val="000000"/>
                </a:solidFill>
                <a:latin typeface="Arial"/>
              </a:endParaRPr>
            </a:p>
          </p:txBody>
        </p:sp>
        <p:sp>
          <p:nvSpPr>
            <p:cNvPr id="60" name="Oval 19"/>
            <p:cNvSpPr>
              <a:spLocks noChangeArrowheads="1"/>
            </p:cNvSpPr>
            <p:nvPr/>
          </p:nvSpPr>
          <p:spPr bwMode="gray">
            <a:xfrm>
              <a:off x="803" y="1798"/>
              <a:ext cx="937" cy="145"/>
            </a:xfrm>
            <a:prstGeom prst="ellipse">
              <a:avLst/>
            </a:prstGeom>
            <a:gradFill rotWithShape="1">
              <a:gsLst>
                <a:gs pos="0">
                  <a:srgbClr val="855ADA"/>
                </a:gs>
                <a:gs pos="100000">
                  <a:srgbClr val="855ADA">
                    <a:gamma/>
                    <a:tint val="53725"/>
                    <a:invGamma/>
                  </a:srgbClr>
                </a:gs>
              </a:gsLst>
              <a:lin ang="5400000" scaled="1"/>
            </a:gradFill>
            <a:ln w="9525" algn="ctr">
              <a:noFill/>
              <a:round/>
              <a:headEnd/>
              <a:tailEnd/>
            </a:ln>
            <a:effectLst/>
          </p:spPr>
          <p:txBody>
            <a:bodyPr wrap="none" anchor="ctr"/>
            <a:lstStyle/>
            <a:p>
              <a:pPr>
                <a:defRPr/>
              </a:pPr>
              <a:endParaRPr kumimoji="0" lang="zh-CN" altLang="en-US" sz="1800" b="0" u="none" kern="0">
                <a:solidFill>
                  <a:srgbClr val="000000"/>
                </a:solidFill>
                <a:latin typeface="Arial"/>
              </a:endParaRPr>
            </a:p>
          </p:txBody>
        </p:sp>
      </p:grpSp>
      <p:sp>
        <p:nvSpPr>
          <p:cNvPr id="65548" name="AutoShape 21"/>
          <p:cNvSpPr>
            <a:spLocks noChangeArrowheads="1"/>
          </p:cNvSpPr>
          <p:nvPr/>
        </p:nvSpPr>
        <p:spPr bwMode="gray">
          <a:xfrm flipH="1">
            <a:off x="2565400" y="3887788"/>
            <a:ext cx="828675" cy="596900"/>
          </a:xfrm>
          <a:prstGeom prst="curvedRightArrow">
            <a:avLst>
              <a:gd name="adj1" fmla="val 19583"/>
              <a:gd name="adj2" fmla="val 44676"/>
              <a:gd name="adj3" fmla="val 39194"/>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pic>
        <p:nvPicPr>
          <p:cNvPr id="65549" name="Picture 22" descr="shadow_1_m"/>
          <p:cNvPicPr>
            <a:picLocks noChangeAspect="1" noChangeArrowheads="1"/>
          </p:cNvPicPr>
          <p:nvPr/>
        </p:nvPicPr>
        <p:blipFill>
          <a:blip r:embed="rId4" cstate="email">
            <a:lum bright="54000"/>
            <a:extLst>
              <a:ext uri="{28A0092B-C50C-407E-A947-70E740481C1C}">
                <a14:useLocalDpi xmlns:a14="http://schemas.microsoft.com/office/drawing/2010/main" val="0"/>
              </a:ext>
            </a:extLst>
          </a:blip>
          <a:srcRect/>
          <a:stretch>
            <a:fillRect/>
          </a:stretch>
        </p:blipFill>
        <p:spPr bwMode="gray">
          <a:xfrm>
            <a:off x="1516063" y="5892800"/>
            <a:ext cx="14843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0" name="Rectangle 23"/>
          <p:cNvSpPr>
            <a:spLocks noChangeArrowheads="1"/>
          </p:cNvSpPr>
          <p:nvPr/>
        </p:nvSpPr>
        <p:spPr bwMode="auto">
          <a:xfrm>
            <a:off x="6572250" y="3030538"/>
            <a:ext cx="25130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indent="173038"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Char char="•"/>
            </a:pPr>
            <a:r>
              <a:rPr lang="zh-CN" altLang="en-US" sz="1600">
                <a:solidFill>
                  <a:srgbClr val="002060"/>
                </a:solidFill>
                <a:ea typeface="宋体" pitchFamily="2" charset="-122"/>
              </a:rPr>
              <a:t>数据到价值关键环节</a:t>
            </a:r>
          </a:p>
        </p:txBody>
      </p:sp>
      <p:sp>
        <p:nvSpPr>
          <p:cNvPr id="65551" name="Line 24"/>
          <p:cNvSpPr>
            <a:spLocks noChangeShapeType="1"/>
          </p:cNvSpPr>
          <p:nvPr/>
        </p:nvSpPr>
        <p:spPr bwMode="gray">
          <a:xfrm>
            <a:off x="6573838" y="2952750"/>
            <a:ext cx="0" cy="981075"/>
          </a:xfrm>
          <a:prstGeom prst="line">
            <a:avLst/>
          </a:prstGeom>
          <a:noFill/>
          <a:ln w="28575">
            <a:solidFill>
              <a:srgbClr val="FF66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52" name="Line 25"/>
          <p:cNvSpPr>
            <a:spLocks noChangeShapeType="1"/>
          </p:cNvSpPr>
          <p:nvPr/>
        </p:nvSpPr>
        <p:spPr bwMode="gray">
          <a:xfrm>
            <a:off x="514350" y="2193925"/>
            <a:ext cx="0" cy="906463"/>
          </a:xfrm>
          <a:prstGeom prst="line">
            <a:avLst/>
          </a:prstGeom>
          <a:noFill/>
          <a:ln w="28575">
            <a:solidFill>
              <a:srgbClr val="FF66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 name="Rectangle 26"/>
          <p:cNvSpPr>
            <a:spLocks noChangeArrowheads="1"/>
          </p:cNvSpPr>
          <p:nvPr/>
        </p:nvSpPr>
        <p:spPr bwMode="gray">
          <a:xfrm>
            <a:off x="514350" y="2362200"/>
            <a:ext cx="2922588" cy="363538"/>
          </a:xfrm>
          <a:prstGeom prst="rect">
            <a:avLst/>
          </a:prstGeom>
          <a:noFill/>
          <a:ln w="9525" algn="ctr">
            <a:noFill/>
            <a:miter lim="800000"/>
            <a:headEnd/>
            <a:tailEnd/>
          </a:ln>
        </p:spPr>
        <p:txBody>
          <a:bodyPr>
            <a:spAutoFit/>
          </a:bodyPr>
          <a:lstStyle/>
          <a:p>
            <a:pPr marL="173038" indent="-173038" eaLnBrk="0" hangingPunct="0">
              <a:lnSpc>
                <a:spcPct val="110000"/>
              </a:lnSpc>
              <a:buFont typeface="Arial" panose="020B0604020202020204" pitchFamily="34" charset="0"/>
              <a:buChar char="•"/>
              <a:defRPr/>
            </a:pPr>
            <a:r>
              <a:rPr lang="zh-CN" altLang="en-US" sz="1600" dirty="0">
                <a:solidFill>
                  <a:srgbClr val="002060"/>
                </a:solidFill>
                <a:latin typeface="+mn-ea"/>
              </a:rPr>
              <a:t>数据到价值核心环节</a:t>
            </a:r>
            <a:endParaRPr lang="en-US" altLang="zh-CN" sz="1600" dirty="0">
              <a:solidFill>
                <a:srgbClr val="002060"/>
              </a:solidFill>
              <a:latin typeface="+mn-ea"/>
            </a:endParaRPr>
          </a:p>
        </p:txBody>
      </p:sp>
      <p:sp>
        <p:nvSpPr>
          <p:cNvPr id="65554" name="Line 27"/>
          <p:cNvSpPr>
            <a:spLocks noChangeShapeType="1"/>
          </p:cNvSpPr>
          <p:nvPr/>
        </p:nvSpPr>
        <p:spPr bwMode="gray">
          <a:xfrm>
            <a:off x="3829050" y="4827588"/>
            <a:ext cx="0" cy="977900"/>
          </a:xfrm>
          <a:prstGeom prst="line">
            <a:avLst/>
          </a:prstGeom>
          <a:noFill/>
          <a:ln w="28575">
            <a:solidFill>
              <a:srgbClr val="FF66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5555" name="Rectangle 28"/>
          <p:cNvSpPr>
            <a:spLocks noChangeArrowheads="1"/>
          </p:cNvSpPr>
          <p:nvPr/>
        </p:nvSpPr>
        <p:spPr bwMode="gray">
          <a:xfrm>
            <a:off x="3878263" y="4902200"/>
            <a:ext cx="33321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r>
              <a:rPr lang="zh-CN" altLang="zh-CN" sz="1600">
                <a:solidFill>
                  <a:srgbClr val="7030A0"/>
                </a:solidFill>
                <a:ea typeface="宋体" pitchFamily="2" charset="-122"/>
              </a:rPr>
              <a:t>数据到价值</a:t>
            </a:r>
            <a:r>
              <a:rPr lang="zh-CN" altLang="en-US" sz="1600">
                <a:solidFill>
                  <a:srgbClr val="7030A0"/>
                </a:solidFill>
                <a:ea typeface="宋体" pitchFamily="2" charset="-122"/>
              </a:rPr>
              <a:t>基础</a:t>
            </a:r>
            <a:r>
              <a:rPr lang="zh-CN" altLang="zh-CN" sz="1600">
                <a:solidFill>
                  <a:srgbClr val="7030A0"/>
                </a:solidFill>
                <a:ea typeface="宋体" pitchFamily="2" charset="-122"/>
              </a:rPr>
              <a:t>环节</a:t>
            </a:r>
          </a:p>
        </p:txBody>
      </p:sp>
      <p:grpSp>
        <p:nvGrpSpPr>
          <p:cNvPr id="65556" name="Group 29"/>
          <p:cNvGrpSpPr>
            <a:grpSpLocks/>
          </p:cNvGrpSpPr>
          <p:nvPr/>
        </p:nvGrpSpPr>
        <p:grpSpPr bwMode="auto">
          <a:xfrm rot="291726">
            <a:off x="1684338" y="3248025"/>
            <a:ext cx="1270000" cy="1571625"/>
            <a:chOff x="1971" y="2318"/>
            <a:chExt cx="482" cy="596"/>
          </a:xfrm>
        </p:grpSpPr>
        <p:sp>
          <p:nvSpPr>
            <p:cNvPr id="65572" name="Oval 30"/>
            <p:cNvSpPr>
              <a:spLocks noChangeArrowheads="1"/>
            </p:cNvSpPr>
            <p:nvPr/>
          </p:nvSpPr>
          <p:spPr bwMode="gray">
            <a:xfrm>
              <a:off x="2149" y="2318"/>
              <a:ext cx="126" cy="123"/>
            </a:xfrm>
            <a:prstGeom prst="ellipse">
              <a:avLst/>
            </a:prstGeom>
            <a:solidFill>
              <a:srgbClr val="FEE3AC"/>
            </a:solidFill>
            <a:ln w="9525">
              <a:round/>
              <a:headEnd/>
              <a:tailEnd/>
            </a:ln>
            <a:scene3d>
              <a:camera prst="legacyPerspectiveFront">
                <a:rot lat="20099973" lon="1500000" rev="0"/>
              </a:camera>
              <a:lightRig rig="legacyFlat2" dir="t"/>
            </a:scene3d>
            <a:sp3d extrusionH="87300" prstMaterial="legacyMetal">
              <a:bevelT w="13500" h="13500" prst="angle"/>
              <a:bevelB w="13500" h="13500" prst="angle"/>
              <a:extrusionClr>
                <a:srgbClr val="FFB219"/>
              </a:extrusionClr>
            </a:sp3d>
          </p:spPr>
          <p:txBody>
            <a:bodyPr wrap="none" anchor="ctr">
              <a:flatTx/>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73" name="Freeform 31"/>
            <p:cNvSpPr>
              <a:spLocks/>
            </p:cNvSpPr>
            <p:nvPr/>
          </p:nvSpPr>
          <p:spPr bwMode="gray">
            <a:xfrm>
              <a:off x="1971" y="2336"/>
              <a:ext cx="482" cy="578"/>
            </a:xfrm>
            <a:custGeom>
              <a:avLst/>
              <a:gdLst>
                <a:gd name="T0" fmla="*/ 0 w 3312"/>
                <a:gd name="T1" fmla="*/ 0 h 3962"/>
                <a:gd name="T2" fmla="*/ 0 w 3312"/>
                <a:gd name="T3" fmla="*/ 0 h 3962"/>
                <a:gd name="T4" fmla="*/ 0 w 3312"/>
                <a:gd name="T5" fmla="*/ 0 h 3962"/>
                <a:gd name="T6" fmla="*/ 0 w 3312"/>
                <a:gd name="T7" fmla="*/ 0 h 3962"/>
                <a:gd name="T8" fmla="*/ 0 w 3312"/>
                <a:gd name="T9" fmla="*/ 0 h 3962"/>
                <a:gd name="T10" fmla="*/ 0 w 3312"/>
                <a:gd name="T11" fmla="*/ 0 h 3962"/>
                <a:gd name="T12" fmla="*/ 0 w 3312"/>
                <a:gd name="T13" fmla="*/ 0 h 3962"/>
                <a:gd name="T14" fmla="*/ 0 w 3312"/>
                <a:gd name="T15" fmla="*/ 0 h 3962"/>
                <a:gd name="T16" fmla="*/ 0 w 3312"/>
                <a:gd name="T17" fmla="*/ 0 h 3962"/>
                <a:gd name="T18" fmla="*/ 0 w 3312"/>
                <a:gd name="T19" fmla="*/ 0 h 3962"/>
                <a:gd name="T20" fmla="*/ 0 w 3312"/>
                <a:gd name="T21" fmla="*/ 0 h 3962"/>
                <a:gd name="T22" fmla="*/ 0 w 3312"/>
                <a:gd name="T23" fmla="*/ 0 h 3962"/>
                <a:gd name="T24" fmla="*/ 0 w 3312"/>
                <a:gd name="T25" fmla="*/ 0 h 3962"/>
                <a:gd name="T26" fmla="*/ 0 w 3312"/>
                <a:gd name="T27" fmla="*/ 0 h 3962"/>
                <a:gd name="T28" fmla="*/ 0 w 3312"/>
                <a:gd name="T29" fmla="*/ 0 h 3962"/>
                <a:gd name="T30" fmla="*/ 0 w 3312"/>
                <a:gd name="T31" fmla="*/ 0 h 3962"/>
                <a:gd name="T32" fmla="*/ 0 w 3312"/>
                <a:gd name="T33" fmla="*/ 0 h 3962"/>
                <a:gd name="T34" fmla="*/ 0 w 3312"/>
                <a:gd name="T35" fmla="*/ 0 h 3962"/>
                <a:gd name="T36" fmla="*/ 0 w 3312"/>
                <a:gd name="T37" fmla="*/ 0 h 3962"/>
                <a:gd name="T38" fmla="*/ 0 w 3312"/>
                <a:gd name="T39" fmla="*/ 0 h 3962"/>
                <a:gd name="T40" fmla="*/ 0 w 3312"/>
                <a:gd name="T41" fmla="*/ 0 h 3962"/>
                <a:gd name="T42" fmla="*/ 0 w 3312"/>
                <a:gd name="T43" fmla="*/ 0 h 3962"/>
                <a:gd name="T44" fmla="*/ 0 w 3312"/>
                <a:gd name="T45" fmla="*/ 0 h 3962"/>
                <a:gd name="T46" fmla="*/ 0 w 3312"/>
                <a:gd name="T47" fmla="*/ 0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FEE3AC"/>
            </a:solidFill>
            <a:ln w="9525">
              <a:round/>
              <a:headEnd/>
              <a:tailEnd/>
            </a:ln>
            <a:scene3d>
              <a:camera prst="legacyPerspectiveFront">
                <a:rot lat="20099973" lon="1500000" rev="0"/>
              </a:camera>
              <a:lightRig rig="legacyFlat2" dir="t"/>
            </a:scene3d>
            <a:sp3d extrusionH="87300" prstMaterial="legacyMetal">
              <a:bevelT w="13500" h="13500" prst="angle"/>
              <a:bevelB w="13500" h="13500" prst="angle"/>
              <a:extrusionClr>
                <a:srgbClr val="FFB219"/>
              </a:extrusionClr>
            </a:sp3d>
          </p:spPr>
          <p:txBody>
            <a:bodyPr>
              <a:flatTx/>
            </a:bodyPr>
            <a:lstStyle/>
            <a:p>
              <a:endParaRPr lang="zh-CN" altLang="en-US"/>
            </a:p>
          </p:txBody>
        </p:sp>
      </p:grpSp>
      <p:grpSp>
        <p:nvGrpSpPr>
          <p:cNvPr id="65557" name="Group 32"/>
          <p:cNvGrpSpPr>
            <a:grpSpLocks/>
          </p:cNvGrpSpPr>
          <p:nvPr/>
        </p:nvGrpSpPr>
        <p:grpSpPr bwMode="auto">
          <a:xfrm rot="291726">
            <a:off x="3994150" y="1530350"/>
            <a:ext cx="714375" cy="882650"/>
            <a:chOff x="1971" y="2318"/>
            <a:chExt cx="482" cy="596"/>
          </a:xfrm>
        </p:grpSpPr>
        <p:sp>
          <p:nvSpPr>
            <p:cNvPr id="65570" name="Oval 33"/>
            <p:cNvSpPr>
              <a:spLocks noChangeArrowheads="1"/>
            </p:cNvSpPr>
            <p:nvPr/>
          </p:nvSpPr>
          <p:spPr bwMode="gray">
            <a:xfrm>
              <a:off x="2149" y="2318"/>
              <a:ext cx="126" cy="123"/>
            </a:xfrm>
            <a:prstGeom prst="ellipse">
              <a:avLst/>
            </a:prstGeom>
            <a:solidFill>
              <a:srgbClr val="FFCC00"/>
            </a:solidFill>
            <a:ln w="9525">
              <a:round/>
              <a:headEnd/>
              <a:tailEnd/>
            </a:ln>
            <a:scene3d>
              <a:camera prst="legacyPerspectiveFront">
                <a:rot lat="20099973" lon="1500000" rev="0"/>
              </a:camera>
              <a:lightRig rig="legacyFlat2" dir="t"/>
            </a:scene3d>
            <a:sp3d extrusionH="36500" prstMaterial="legacyMatte">
              <a:bevelT w="13500" h="13500" prst="angle"/>
              <a:bevelB w="13500" h="13500" prst="angle"/>
              <a:extrusionClr>
                <a:srgbClr val="FFB219"/>
              </a:extrusionClr>
            </a:sp3d>
          </p:spPr>
          <p:txBody>
            <a:bodyPr wrap="none" anchor="ctr">
              <a:flatTx/>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71" name="Freeform 34"/>
            <p:cNvSpPr>
              <a:spLocks/>
            </p:cNvSpPr>
            <p:nvPr/>
          </p:nvSpPr>
          <p:spPr bwMode="gray">
            <a:xfrm>
              <a:off x="1971" y="2336"/>
              <a:ext cx="482" cy="578"/>
            </a:xfrm>
            <a:custGeom>
              <a:avLst/>
              <a:gdLst>
                <a:gd name="T0" fmla="*/ 0 w 3312"/>
                <a:gd name="T1" fmla="*/ 0 h 3962"/>
                <a:gd name="T2" fmla="*/ 0 w 3312"/>
                <a:gd name="T3" fmla="*/ 0 h 3962"/>
                <a:gd name="T4" fmla="*/ 0 w 3312"/>
                <a:gd name="T5" fmla="*/ 0 h 3962"/>
                <a:gd name="T6" fmla="*/ 0 w 3312"/>
                <a:gd name="T7" fmla="*/ 0 h 3962"/>
                <a:gd name="T8" fmla="*/ 0 w 3312"/>
                <a:gd name="T9" fmla="*/ 0 h 3962"/>
                <a:gd name="T10" fmla="*/ 0 w 3312"/>
                <a:gd name="T11" fmla="*/ 0 h 3962"/>
                <a:gd name="T12" fmla="*/ 0 w 3312"/>
                <a:gd name="T13" fmla="*/ 0 h 3962"/>
                <a:gd name="T14" fmla="*/ 0 w 3312"/>
                <a:gd name="T15" fmla="*/ 0 h 3962"/>
                <a:gd name="T16" fmla="*/ 0 w 3312"/>
                <a:gd name="T17" fmla="*/ 0 h 3962"/>
                <a:gd name="T18" fmla="*/ 0 w 3312"/>
                <a:gd name="T19" fmla="*/ 0 h 3962"/>
                <a:gd name="T20" fmla="*/ 0 w 3312"/>
                <a:gd name="T21" fmla="*/ 0 h 3962"/>
                <a:gd name="T22" fmla="*/ 0 w 3312"/>
                <a:gd name="T23" fmla="*/ 0 h 3962"/>
                <a:gd name="T24" fmla="*/ 0 w 3312"/>
                <a:gd name="T25" fmla="*/ 0 h 3962"/>
                <a:gd name="T26" fmla="*/ 0 w 3312"/>
                <a:gd name="T27" fmla="*/ 0 h 3962"/>
                <a:gd name="T28" fmla="*/ 0 w 3312"/>
                <a:gd name="T29" fmla="*/ 0 h 3962"/>
                <a:gd name="T30" fmla="*/ 0 w 3312"/>
                <a:gd name="T31" fmla="*/ 0 h 3962"/>
                <a:gd name="T32" fmla="*/ 0 w 3312"/>
                <a:gd name="T33" fmla="*/ 0 h 3962"/>
                <a:gd name="T34" fmla="*/ 0 w 3312"/>
                <a:gd name="T35" fmla="*/ 0 h 3962"/>
                <a:gd name="T36" fmla="*/ 0 w 3312"/>
                <a:gd name="T37" fmla="*/ 0 h 3962"/>
                <a:gd name="T38" fmla="*/ 0 w 3312"/>
                <a:gd name="T39" fmla="*/ 0 h 3962"/>
                <a:gd name="T40" fmla="*/ 0 w 3312"/>
                <a:gd name="T41" fmla="*/ 0 h 3962"/>
                <a:gd name="T42" fmla="*/ 0 w 3312"/>
                <a:gd name="T43" fmla="*/ 0 h 3962"/>
                <a:gd name="T44" fmla="*/ 0 w 3312"/>
                <a:gd name="T45" fmla="*/ 0 h 3962"/>
                <a:gd name="T46" fmla="*/ 0 w 3312"/>
                <a:gd name="T47" fmla="*/ 0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FFCC00"/>
            </a:solidFill>
            <a:ln w="9525">
              <a:round/>
              <a:headEnd/>
              <a:tailEnd/>
            </a:ln>
            <a:scene3d>
              <a:camera prst="legacyPerspectiveFront">
                <a:rot lat="20099973" lon="1500000" rev="0"/>
              </a:camera>
              <a:lightRig rig="legacyFlat2" dir="t"/>
            </a:scene3d>
            <a:sp3d extrusionH="36500" prstMaterial="legacyMatte">
              <a:bevelT w="13500" h="13500" prst="angle"/>
              <a:bevelB w="13500" h="13500" prst="angle"/>
              <a:extrusionClr>
                <a:srgbClr val="FFB219"/>
              </a:extrusionClr>
            </a:sp3d>
          </p:spPr>
          <p:txBody>
            <a:bodyPr>
              <a:flatTx/>
            </a:bodyPr>
            <a:lstStyle/>
            <a:p>
              <a:endParaRPr lang="zh-CN" altLang="en-US"/>
            </a:p>
          </p:txBody>
        </p:sp>
      </p:grpSp>
      <p:sp>
        <p:nvSpPr>
          <p:cNvPr id="65558" name="AutoShape 35"/>
          <p:cNvSpPr>
            <a:spLocks noChangeArrowheads="1"/>
          </p:cNvSpPr>
          <p:nvPr/>
        </p:nvSpPr>
        <p:spPr bwMode="gray">
          <a:xfrm>
            <a:off x="1187450" y="3902075"/>
            <a:ext cx="828675" cy="596900"/>
          </a:xfrm>
          <a:prstGeom prst="curvedRightArrow">
            <a:avLst>
              <a:gd name="adj1" fmla="val 16542"/>
              <a:gd name="adj2" fmla="val 38977"/>
              <a:gd name="adj3" fmla="val 39419"/>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grpSp>
        <p:nvGrpSpPr>
          <p:cNvPr id="65559" name="Group 36"/>
          <p:cNvGrpSpPr>
            <a:grpSpLocks/>
          </p:cNvGrpSpPr>
          <p:nvPr/>
        </p:nvGrpSpPr>
        <p:grpSpPr bwMode="auto">
          <a:xfrm rot="363836">
            <a:off x="6832600" y="1235075"/>
            <a:ext cx="368300" cy="454025"/>
            <a:chOff x="1971" y="2318"/>
            <a:chExt cx="482" cy="596"/>
          </a:xfrm>
        </p:grpSpPr>
        <p:sp>
          <p:nvSpPr>
            <p:cNvPr id="65568" name="Oval 37"/>
            <p:cNvSpPr>
              <a:spLocks noChangeArrowheads="1"/>
            </p:cNvSpPr>
            <p:nvPr/>
          </p:nvSpPr>
          <p:spPr bwMode="gray">
            <a:xfrm>
              <a:off x="2149" y="2318"/>
              <a:ext cx="126" cy="123"/>
            </a:xfrm>
            <a:prstGeom prst="ellipse">
              <a:avLst/>
            </a:prstGeom>
            <a:solidFill>
              <a:srgbClr val="CC9900"/>
            </a:solidFill>
            <a:ln w="9525">
              <a:round/>
              <a:headEnd/>
              <a:tailEnd/>
            </a:ln>
            <a:scene3d>
              <a:camera prst="legacyPerspectiveFront">
                <a:rot lat="20099973" lon="1500000" rev="0"/>
              </a:camera>
              <a:lightRig rig="legacyNormal2" dir="t"/>
            </a:scene3d>
            <a:sp3d extrusionH="11100" prstMaterial="legacyMatte">
              <a:bevelT w="13500" h="13500" prst="angle"/>
              <a:bevelB w="13500" h="13500" prst="angle"/>
              <a:extrusionClr>
                <a:srgbClr val="FFB219"/>
              </a:extrusionClr>
            </a:sp3d>
          </p:spPr>
          <p:txBody>
            <a:bodyPr wrap="none" anchor="ctr">
              <a:flatTx/>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69" name="Freeform 38"/>
            <p:cNvSpPr>
              <a:spLocks/>
            </p:cNvSpPr>
            <p:nvPr/>
          </p:nvSpPr>
          <p:spPr bwMode="gray">
            <a:xfrm>
              <a:off x="1971" y="2336"/>
              <a:ext cx="482" cy="578"/>
            </a:xfrm>
            <a:custGeom>
              <a:avLst/>
              <a:gdLst>
                <a:gd name="T0" fmla="*/ 0 w 3312"/>
                <a:gd name="T1" fmla="*/ 0 h 3962"/>
                <a:gd name="T2" fmla="*/ 0 w 3312"/>
                <a:gd name="T3" fmla="*/ 0 h 3962"/>
                <a:gd name="T4" fmla="*/ 0 w 3312"/>
                <a:gd name="T5" fmla="*/ 0 h 3962"/>
                <a:gd name="T6" fmla="*/ 0 w 3312"/>
                <a:gd name="T7" fmla="*/ 0 h 3962"/>
                <a:gd name="T8" fmla="*/ 0 w 3312"/>
                <a:gd name="T9" fmla="*/ 0 h 3962"/>
                <a:gd name="T10" fmla="*/ 0 w 3312"/>
                <a:gd name="T11" fmla="*/ 0 h 3962"/>
                <a:gd name="T12" fmla="*/ 0 w 3312"/>
                <a:gd name="T13" fmla="*/ 0 h 3962"/>
                <a:gd name="T14" fmla="*/ 0 w 3312"/>
                <a:gd name="T15" fmla="*/ 0 h 3962"/>
                <a:gd name="T16" fmla="*/ 0 w 3312"/>
                <a:gd name="T17" fmla="*/ 0 h 3962"/>
                <a:gd name="T18" fmla="*/ 0 w 3312"/>
                <a:gd name="T19" fmla="*/ 0 h 3962"/>
                <a:gd name="T20" fmla="*/ 0 w 3312"/>
                <a:gd name="T21" fmla="*/ 0 h 3962"/>
                <a:gd name="T22" fmla="*/ 0 w 3312"/>
                <a:gd name="T23" fmla="*/ 0 h 3962"/>
                <a:gd name="T24" fmla="*/ 0 w 3312"/>
                <a:gd name="T25" fmla="*/ 0 h 3962"/>
                <a:gd name="T26" fmla="*/ 0 w 3312"/>
                <a:gd name="T27" fmla="*/ 0 h 3962"/>
                <a:gd name="T28" fmla="*/ 0 w 3312"/>
                <a:gd name="T29" fmla="*/ 0 h 3962"/>
                <a:gd name="T30" fmla="*/ 0 w 3312"/>
                <a:gd name="T31" fmla="*/ 0 h 3962"/>
                <a:gd name="T32" fmla="*/ 0 w 3312"/>
                <a:gd name="T33" fmla="*/ 0 h 3962"/>
                <a:gd name="T34" fmla="*/ 0 w 3312"/>
                <a:gd name="T35" fmla="*/ 0 h 3962"/>
                <a:gd name="T36" fmla="*/ 0 w 3312"/>
                <a:gd name="T37" fmla="*/ 0 h 3962"/>
                <a:gd name="T38" fmla="*/ 0 w 3312"/>
                <a:gd name="T39" fmla="*/ 0 h 3962"/>
                <a:gd name="T40" fmla="*/ 0 w 3312"/>
                <a:gd name="T41" fmla="*/ 0 h 3962"/>
                <a:gd name="T42" fmla="*/ 0 w 3312"/>
                <a:gd name="T43" fmla="*/ 0 h 3962"/>
                <a:gd name="T44" fmla="*/ 0 w 3312"/>
                <a:gd name="T45" fmla="*/ 0 h 3962"/>
                <a:gd name="T46" fmla="*/ 0 w 3312"/>
                <a:gd name="T47" fmla="*/ 0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CC9900"/>
            </a:solidFill>
            <a:ln w="9525">
              <a:round/>
              <a:headEnd/>
              <a:tailEnd/>
            </a:ln>
            <a:scene3d>
              <a:camera prst="legacyPerspectiveFront">
                <a:rot lat="20099973" lon="1500000" rev="0"/>
              </a:camera>
              <a:lightRig rig="legacyNormal2" dir="t"/>
            </a:scene3d>
            <a:sp3d extrusionH="11100" prstMaterial="legacyMatte">
              <a:bevelT w="13500" h="13500" prst="angle"/>
              <a:bevelB w="13500" h="13500" prst="angle"/>
              <a:extrusionClr>
                <a:srgbClr val="FFB219"/>
              </a:extrusionClr>
            </a:sp3d>
          </p:spPr>
          <p:txBody>
            <a:bodyPr>
              <a:flatTx/>
            </a:bodyPr>
            <a:lstStyle/>
            <a:p>
              <a:endParaRPr lang="zh-CN" altLang="en-US"/>
            </a:p>
          </p:txBody>
        </p:sp>
      </p:grpSp>
      <p:grpSp>
        <p:nvGrpSpPr>
          <p:cNvPr id="65560" name="Group 39"/>
          <p:cNvGrpSpPr>
            <a:grpSpLocks/>
          </p:cNvGrpSpPr>
          <p:nvPr/>
        </p:nvGrpSpPr>
        <p:grpSpPr bwMode="auto">
          <a:xfrm>
            <a:off x="3627438" y="1844675"/>
            <a:ext cx="1463675" cy="379413"/>
            <a:chOff x="724" y="2704"/>
            <a:chExt cx="1390" cy="350"/>
          </a:xfrm>
        </p:grpSpPr>
        <p:sp>
          <p:nvSpPr>
            <p:cNvPr id="65566" name="AutoShape 40"/>
            <p:cNvSpPr>
              <a:spLocks noChangeArrowheads="1"/>
            </p:cNvSpPr>
            <p:nvPr/>
          </p:nvSpPr>
          <p:spPr bwMode="gray">
            <a:xfrm flipH="1">
              <a:off x="1592" y="2704"/>
              <a:ext cx="522" cy="341"/>
            </a:xfrm>
            <a:prstGeom prst="curvedRightArrow">
              <a:avLst>
                <a:gd name="adj1" fmla="val 19583"/>
                <a:gd name="adj2" fmla="val 44676"/>
                <a:gd name="adj3" fmla="val 43217"/>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67" name="AutoShape 41"/>
            <p:cNvSpPr>
              <a:spLocks noChangeArrowheads="1"/>
            </p:cNvSpPr>
            <p:nvPr/>
          </p:nvSpPr>
          <p:spPr bwMode="gray">
            <a:xfrm>
              <a:off x="724" y="2713"/>
              <a:ext cx="522" cy="341"/>
            </a:xfrm>
            <a:prstGeom prst="curvedRightArrow">
              <a:avLst>
                <a:gd name="adj1" fmla="val 16542"/>
                <a:gd name="adj2" fmla="val 38977"/>
                <a:gd name="adj3" fmla="val 43465"/>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grpSp>
      <p:grpSp>
        <p:nvGrpSpPr>
          <p:cNvPr id="65561" name="Group 42"/>
          <p:cNvGrpSpPr>
            <a:grpSpLocks/>
          </p:cNvGrpSpPr>
          <p:nvPr/>
        </p:nvGrpSpPr>
        <p:grpSpPr bwMode="auto">
          <a:xfrm>
            <a:off x="6534150" y="1389063"/>
            <a:ext cx="979488" cy="204787"/>
            <a:chOff x="724" y="2704"/>
            <a:chExt cx="1390" cy="350"/>
          </a:xfrm>
        </p:grpSpPr>
        <p:sp>
          <p:nvSpPr>
            <p:cNvPr id="65564" name="AutoShape 43"/>
            <p:cNvSpPr>
              <a:spLocks noChangeArrowheads="1"/>
            </p:cNvSpPr>
            <p:nvPr/>
          </p:nvSpPr>
          <p:spPr bwMode="gray">
            <a:xfrm flipH="1">
              <a:off x="1592" y="2704"/>
              <a:ext cx="522" cy="341"/>
            </a:xfrm>
            <a:prstGeom prst="curvedRightArrow">
              <a:avLst>
                <a:gd name="adj1" fmla="val 19583"/>
                <a:gd name="adj2" fmla="val 44676"/>
                <a:gd name="adj3" fmla="val 43217"/>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sp>
          <p:nvSpPr>
            <p:cNvPr id="65565" name="AutoShape 44"/>
            <p:cNvSpPr>
              <a:spLocks noChangeArrowheads="1"/>
            </p:cNvSpPr>
            <p:nvPr/>
          </p:nvSpPr>
          <p:spPr bwMode="gray">
            <a:xfrm>
              <a:off x="724" y="2713"/>
              <a:ext cx="522" cy="341"/>
            </a:xfrm>
            <a:prstGeom prst="curvedRightArrow">
              <a:avLst>
                <a:gd name="adj1" fmla="val 16542"/>
                <a:gd name="adj2" fmla="val 38977"/>
                <a:gd name="adj3" fmla="val 43465"/>
              </a:avLst>
            </a:prstGeom>
            <a:gradFill rotWithShape="1">
              <a:gsLst>
                <a:gs pos="0">
                  <a:srgbClr val="FFBE93"/>
                </a:gs>
                <a:gs pos="100000">
                  <a:srgbClr val="FF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endParaRPr lang="zh-CN" altLang="en-US" sz="1200">
                <a:solidFill>
                  <a:srgbClr val="000000"/>
                </a:solidFill>
              </a:endParaRPr>
            </a:p>
          </p:txBody>
        </p:sp>
      </p:grpSp>
      <p:sp>
        <p:nvSpPr>
          <p:cNvPr id="65562" name="矩形 85"/>
          <p:cNvSpPr>
            <a:spLocks noChangeArrowheads="1"/>
          </p:cNvSpPr>
          <p:nvPr/>
        </p:nvSpPr>
        <p:spPr bwMode="auto">
          <a:xfrm>
            <a:off x="395288" y="1628775"/>
            <a:ext cx="2351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r>
              <a:rPr lang="zh-CN" altLang="zh-CN" sz="2400" u="none">
                <a:solidFill>
                  <a:srgbClr val="002060"/>
                </a:solidFill>
                <a:latin typeface="黑体" pitchFamily="49" charset="-122"/>
                <a:ea typeface="黑体" pitchFamily="49" charset="-122"/>
              </a:rPr>
              <a:t>数据挖掘工程师</a:t>
            </a:r>
          </a:p>
        </p:txBody>
      </p:sp>
      <p:sp>
        <p:nvSpPr>
          <p:cNvPr id="65563" name="矩形 87"/>
          <p:cNvSpPr>
            <a:spLocks noChangeArrowheads="1"/>
          </p:cNvSpPr>
          <p:nvPr/>
        </p:nvSpPr>
        <p:spPr bwMode="auto">
          <a:xfrm>
            <a:off x="3781425" y="4310063"/>
            <a:ext cx="1731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eaLnBrk="1" hangingPunct="1">
              <a:spcBef>
                <a:spcPct val="0"/>
              </a:spcBef>
              <a:buClrTx/>
              <a:buFontTx/>
              <a:buNone/>
            </a:pPr>
            <a:r>
              <a:rPr lang="zh-CN" altLang="zh-CN" sz="2400" u="none">
                <a:solidFill>
                  <a:srgbClr val="7030A0"/>
                </a:solidFill>
                <a:latin typeface="黑体" pitchFamily="49" charset="-122"/>
                <a:ea typeface="黑体" pitchFamily="49" charset="-122"/>
              </a:rPr>
              <a:t>算法工程师</a:t>
            </a:r>
          </a:p>
        </p:txBody>
      </p:sp>
    </p:spTree>
    <p:extLst>
      <p:ext uri="{BB962C8B-B14F-4D97-AF65-F5344CB8AC3E}">
        <p14:creationId xmlns:p14="http://schemas.microsoft.com/office/powerpoint/2010/main" val="421657301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96963" y="3189759"/>
            <a:ext cx="1041400" cy="1052512"/>
            <a:chOff x="691" y="2077"/>
            <a:chExt cx="656" cy="663"/>
          </a:xfrm>
        </p:grpSpPr>
        <p:pic>
          <p:nvPicPr>
            <p:cNvPr id="91" name="Picture 3" descr="circuler_1"/>
            <p:cNvPicPr>
              <a:picLocks noChangeAspect="1" noChangeArrowheads="1"/>
            </p:cNvPicPr>
            <p:nvPr/>
          </p:nvPicPr>
          <p:blipFill>
            <a:blip r:embed="rId2" cstate="print"/>
            <a:srcRect/>
            <a:stretch>
              <a:fillRect/>
            </a:stretch>
          </p:blipFill>
          <p:spPr bwMode="gray">
            <a:xfrm>
              <a:off x="691" y="2077"/>
              <a:ext cx="656" cy="662"/>
            </a:xfrm>
            <a:prstGeom prst="rect">
              <a:avLst/>
            </a:prstGeom>
            <a:noFill/>
            <a:ln w="9525">
              <a:noFill/>
              <a:miter lim="800000"/>
              <a:headEnd/>
              <a:tailEnd/>
            </a:ln>
          </p:spPr>
        </p:pic>
        <p:sp>
          <p:nvSpPr>
            <p:cNvPr id="92" name="Oval 4"/>
            <p:cNvSpPr>
              <a:spLocks noChangeArrowheads="1"/>
            </p:cNvSpPr>
            <p:nvPr/>
          </p:nvSpPr>
          <p:spPr bwMode="gray">
            <a:xfrm>
              <a:off x="691" y="2077"/>
              <a:ext cx="652" cy="663"/>
            </a:xfrm>
            <a:prstGeom prst="ellipse">
              <a:avLst/>
            </a:prstGeom>
            <a:gradFill rotWithShape="1">
              <a:gsLst>
                <a:gs pos="0">
                  <a:srgbClr val="9999FF"/>
                </a:gs>
                <a:gs pos="50000">
                  <a:srgbClr val="9999FF">
                    <a:gamma/>
                    <a:tint val="22353"/>
                    <a:invGamma/>
                  </a:srgbClr>
                </a:gs>
                <a:gs pos="100000">
                  <a:srgbClr val="9999FF"/>
                </a:gs>
              </a:gsLst>
              <a:lin ang="5400000" scaled="1"/>
            </a:gradFill>
            <a:ln w="9525" algn="ctr">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grpSp>
          <p:nvGrpSpPr>
            <p:cNvPr id="3" name="Group 5"/>
            <p:cNvGrpSpPr>
              <a:grpSpLocks/>
            </p:cNvGrpSpPr>
            <p:nvPr/>
          </p:nvGrpSpPr>
          <p:grpSpPr bwMode="auto">
            <a:xfrm>
              <a:off x="737" y="2609"/>
              <a:ext cx="575" cy="110"/>
              <a:chOff x="3704" y="1872"/>
              <a:chExt cx="827" cy="156"/>
            </a:xfrm>
          </p:grpSpPr>
          <p:grpSp>
            <p:nvGrpSpPr>
              <p:cNvPr id="4" name="Group 6"/>
              <p:cNvGrpSpPr>
                <a:grpSpLocks/>
              </p:cNvGrpSpPr>
              <p:nvPr/>
            </p:nvGrpSpPr>
            <p:grpSpPr bwMode="auto">
              <a:xfrm rot="-1297425" flipH="1" flipV="1">
                <a:off x="3850" y="1872"/>
                <a:ext cx="681" cy="150"/>
                <a:chOff x="1565" y="2568"/>
                <a:chExt cx="1118" cy="279"/>
              </a:xfrm>
            </p:grpSpPr>
            <p:sp>
              <p:nvSpPr>
                <p:cNvPr id="100" name="AutoShape 7"/>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01" name="AutoShape 8"/>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02" name="AutoShape 9"/>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03" name="AutoShape 10"/>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nvGrpSpPr>
              <p:cNvPr id="5" name="Group 11"/>
              <p:cNvGrpSpPr>
                <a:grpSpLocks/>
              </p:cNvGrpSpPr>
              <p:nvPr/>
            </p:nvGrpSpPr>
            <p:grpSpPr bwMode="auto">
              <a:xfrm rot="56115" flipH="1" flipV="1">
                <a:off x="3704" y="1878"/>
                <a:ext cx="681" cy="150"/>
                <a:chOff x="1565" y="2568"/>
                <a:chExt cx="1118" cy="279"/>
              </a:xfrm>
            </p:grpSpPr>
            <p:sp>
              <p:nvSpPr>
                <p:cNvPr id="96" name="AutoShape 12"/>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97" name="AutoShape 13"/>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98" name="AutoShape 14"/>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99" name="AutoShape 15"/>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grpSp>
      <p:grpSp>
        <p:nvGrpSpPr>
          <p:cNvPr id="6" name="Group 16"/>
          <p:cNvGrpSpPr>
            <a:grpSpLocks/>
          </p:cNvGrpSpPr>
          <p:nvPr/>
        </p:nvGrpSpPr>
        <p:grpSpPr bwMode="auto">
          <a:xfrm>
            <a:off x="3060700" y="3181821"/>
            <a:ext cx="1041400" cy="1052513"/>
            <a:chOff x="1928" y="2072"/>
            <a:chExt cx="656" cy="663"/>
          </a:xfrm>
        </p:grpSpPr>
        <p:pic>
          <p:nvPicPr>
            <p:cNvPr id="105" name="Picture 17" descr="circuler_1"/>
            <p:cNvPicPr>
              <a:picLocks noChangeAspect="1" noChangeArrowheads="1"/>
            </p:cNvPicPr>
            <p:nvPr/>
          </p:nvPicPr>
          <p:blipFill>
            <a:blip r:embed="rId2" cstate="print"/>
            <a:srcRect/>
            <a:stretch>
              <a:fillRect/>
            </a:stretch>
          </p:blipFill>
          <p:spPr bwMode="gray">
            <a:xfrm>
              <a:off x="1928" y="2072"/>
              <a:ext cx="656" cy="662"/>
            </a:xfrm>
            <a:prstGeom prst="rect">
              <a:avLst/>
            </a:prstGeom>
            <a:noFill/>
            <a:ln w="9525">
              <a:noFill/>
              <a:miter lim="800000"/>
              <a:headEnd/>
              <a:tailEnd/>
            </a:ln>
          </p:spPr>
        </p:pic>
        <p:sp>
          <p:nvSpPr>
            <p:cNvPr id="106" name="Oval 18"/>
            <p:cNvSpPr>
              <a:spLocks noChangeArrowheads="1"/>
            </p:cNvSpPr>
            <p:nvPr/>
          </p:nvSpPr>
          <p:spPr bwMode="gray">
            <a:xfrm>
              <a:off x="1928" y="2072"/>
              <a:ext cx="652" cy="663"/>
            </a:xfrm>
            <a:prstGeom prst="ellipse">
              <a:avLst/>
            </a:prstGeom>
            <a:gradFill rotWithShape="1">
              <a:gsLst>
                <a:gs pos="0">
                  <a:srgbClr val="93C052"/>
                </a:gs>
                <a:gs pos="50000">
                  <a:srgbClr val="93C052">
                    <a:gamma/>
                    <a:tint val="22353"/>
                    <a:invGamma/>
                  </a:srgbClr>
                </a:gs>
                <a:gs pos="100000">
                  <a:srgbClr val="93C052"/>
                </a:gs>
              </a:gsLst>
              <a:lin ang="5400000" scaled="1"/>
            </a:gradFill>
            <a:ln w="9525" algn="ctr">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grpSp>
          <p:nvGrpSpPr>
            <p:cNvPr id="7" name="Group 19"/>
            <p:cNvGrpSpPr>
              <a:grpSpLocks/>
            </p:cNvGrpSpPr>
            <p:nvPr/>
          </p:nvGrpSpPr>
          <p:grpSpPr bwMode="auto">
            <a:xfrm>
              <a:off x="1974" y="2604"/>
              <a:ext cx="575" cy="110"/>
              <a:chOff x="3704" y="1872"/>
              <a:chExt cx="827" cy="156"/>
            </a:xfrm>
          </p:grpSpPr>
          <p:grpSp>
            <p:nvGrpSpPr>
              <p:cNvPr id="8" name="Group 20"/>
              <p:cNvGrpSpPr>
                <a:grpSpLocks/>
              </p:cNvGrpSpPr>
              <p:nvPr/>
            </p:nvGrpSpPr>
            <p:grpSpPr bwMode="auto">
              <a:xfrm rot="-1297425" flipH="1" flipV="1">
                <a:off x="3850" y="1872"/>
                <a:ext cx="681" cy="150"/>
                <a:chOff x="1565" y="2568"/>
                <a:chExt cx="1118" cy="279"/>
              </a:xfrm>
            </p:grpSpPr>
            <p:sp>
              <p:nvSpPr>
                <p:cNvPr id="114" name="AutoShape 21"/>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5" name="AutoShape 22"/>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6" name="AutoShape 23"/>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7" name="AutoShape 24"/>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nvGrpSpPr>
              <p:cNvPr id="9" name="Group 25"/>
              <p:cNvGrpSpPr>
                <a:grpSpLocks/>
              </p:cNvGrpSpPr>
              <p:nvPr/>
            </p:nvGrpSpPr>
            <p:grpSpPr bwMode="auto">
              <a:xfrm rot="56115" flipH="1" flipV="1">
                <a:off x="3704" y="1878"/>
                <a:ext cx="681" cy="150"/>
                <a:chOff x="1565" y="2568"/>
                <a:chExt cx="1118" cy="279"/>
              </a:xfrm>
            </p:grpSpPr>
            <p:sp>
              <p:nvSpPr>
                <p:cNvPr id="110" name="AutoShape 26"/>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1" name="AutoShape 27"/>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2" name="AutoShape 28"/>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13" name="AutoShape 29"/>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grpSp>
      <p:grpSp>
        <p:nvGrpSpPr>
          <p:cNvPr id="10" name="Group 30"/>
          <p:cNvGrpSpPr>
            <a:grpSpLocks/>
          </p:cNvGrpSpPr>
          <p:nvPr/>
        </p:nvGrpSpPr>
        <p:grpSpPr bwMode="auto">
          <a:xfrm>
            <a:off x="4999038" y="3192934"/>
            <a:ext cx="1041400" cy="1050925"/>
            <a:chOff x="3149" y="2079"/>
            <a:chExt cx="656" cy="662"/>
          </a:xfrm>
        </p:grpSpPr>
        <p:pic>
          <p:nvPicPr>
            <p:cNvPr id="119" name="Picture 31" descr="circuler_1"/>
            <p:cNvPicPr>
              <a:picLocks noChangeAspect="1" noChangeArrowheads="1"/>
            </p:cNvPicPr>
            <p:nvPr/>
          </p:nvPicPr>
          <p:blipFill>
            <a:blip r:embed="rId3" cstate="print"/>
            <a:srcRect/>
            <a:stretch>
              <a:fillRect/>
            </a:stretch>
          </p:blipFill>
          <p:spPr bwMode="gray">
            <a:xfrm>
              <a:off x="3149" y="2079"/>
              <a:ext cx="656" cy="661"/>
            </a:xfrm>
            <a:prstGeom prst="rect">
              <a:avLst/>
            </a:prstGeom>
            <a:noFill/>
            <a:ln w="9525">
              <a:noFill/>
              <a:miter lim="800000"/>
              <a:headEnd/>
              <a:tailEnd/>
            </a:ln>
          </p:spPr>
        </p:pic>
        <p:sp>
          <p:nvSpPr>
            <p:cNvPr id="120" name="Oval 32"/>
            <p:cNvSpPr>
              <a:spLocks noChangeArrowheads="1"/>
            </p:cNvSpPr>
            <p:nvPr/>
          </p:nvSpPr>
          <p:spPr bwMode="gray">
            <a:xfrm>
              <a:off x="3149" y="2079"/>
              <a:ext cx="652" cy="662"/>
            </a:xfrm>
            <a:prstGeom prst="ellipse">
              <a:avLst/>
            </a:prstGeom>
            <a:gradFill rotWithShape="1">
              <a:gsLst>
                <a:gs pos="0">
                  <a:srgbClr val="855ADA"/>
                </a:gs>
                <a:gs pos="50000">
                  <a:srgbClr val="855ADA">
                    <a:gamma/>
                    <a:tint val="22353"/>
                    <a:invGamma/>
                  </a:srgbClr>
                </a:gs>
                <a:gs pos="100000">
                  <a:srgbClr val="855ADA"/>
                </a:gs>
              </a:gsLst>
              <a:lin ang="5400000" scaled="1"/>
            </a:gradFill>
            <a:ln w="9525" algn="ctr">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grpSp>
          <p:nvGrpSpPr>
            <p:cNvPr id="11" name="Group 33"/>
            <p:cNvGrpSpPr>
              <a:grpSpLocks/>
            </p:cNvGrpSpPr>
            <p:nvPr/>
          </p:nvGrpSpPr>
          <p:grpSpPr bwMode="auto">
            <a:xfrm>
              <a:off x="3195" y="2610"/>
              <a:ext cx="575" cy="111"/>
              <a:chOff x="3704" y="1872"/>
              <a:chExt cx="827" cy="156"/>
            </a:xfrm>
          </p:grpSpPr>
          <p:grpSp>
            <p:nvGrpSpPr>
              <p:cNvPr id="12" name="Group 34"/>
              <p:cNvGrpSpPr>
                <a:grpSpLocks/>
              </p:cNvGrpSpPr>
              <p:nvPr/>
            </p:nvGrpSpPr>
            <p:grpSpPr bwMode="auto">
              <a:xfrm rot="-1297425" flipH="1" flipV="1">
                <a:off x="3850" y="1872"/>
                <a:ext cx="681" cy="150"/>
                <a:chOff x="1565" y="2568"/>
                <a:chExt cx="1118" cy="279"/>
              </a:xfrm>
            </p:grpSpPr>
            <p:sp>
              <p:nvSpPr>
                <p:cNvPr id="128" name="AutoShape 35"/>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29" name="AutoShape 36"/>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30" name="AutoShape 37"/>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31" name="AutoShape 38"/>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nvGrpSpPr>
              <p:cNvPr id="13" name="Group 39"/>
              <p:cNvGrpSpPr>
                <a:grpSpLocks/>
              </p:cNvGrpSpPr>
              <p:nvPr/>
            </p:nvGrpSpPr>
            <p:grpSpPr bwMode="auto">
              <a:xfrm rot="56115" flipH="1" flipV="1">
                <a:off x="3704" y="1878"/>
                <a:ext cx="681" cy="150"/>
                <a:chOff x="1565" y="2568"/>
                <a:chExt cx="1118" cy="279"/>
              </a:xfrm>
            </p:grpSpPr>
            <p:sp>
              <p:nvSpPr>
                <p:cNvPr id="124" name="AutoShape 40"/>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25" name="AutoShape 41"/>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26" name="AutoShape 42"/>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27" name="AutoShape 43"/>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grpSp>
      <p:grpSp>
        <p:nvGrpSpPr>
          <p:cNvPr id="14" name="Group 44"/>
          <p:cNvGrpSpPr>
            <a:grpSpLocks/>
          </p:cNvGrpSpPr>
          <p:nvPr/>
        </p:nvGrpSpPr>
        <p:grpSpPr bwMode="auto">
          <a:xfrm>
            <a:off x="6961188" y="3184996"/>
            <a:ext cx="1041400" cy="1050925"/>
            <a:chOff x="4385" y="2074"/>
            <a:chExt cx="656" cy="662"/>
          </a:xfrm>
        </p:grpSpPr>
        <p:pic>
          <p:nvPicPr>
            <p:cNvPr id="133" name="Picture 45" descr="circuler_1"/>
            <p:cNvPicPr>
              <a:picLocks noChangeAspect="1" noChangeArrowheads="1"/>
            </p:cNvPicPr>
            <p:nvPr/>
          </p:nvPicPr>
          <p:blipFill>
            <a:blip r:embed="rId3" cstate="print"/>
            <a:srcRect/>
            <a:stretch>
              <a:fillRect/>
            </a:stretch>
          </p:blipFill>
          <p:spPr bwMode="gray">
            <a:xfrm>
              <a:off x="4385" y="2074"/>
              <a:ext cx="656" cy="661"/>
            </a:xfrm>
            <a:prstGeom prst="rect">
              <a:avLst/>
            </a:prstGeom>
            <a:noFill/>
            <a:ln w="9525">
              <a:noFill/>
              <a:miter lim="800000"/>
              <a:headEnd/>
              <a:tailEnd/>
            </a:ln>
          </p:spPr>
        </p:pic>
        <p:sp>
          <p:nvSpPr>
            <p:cNvPr id="134" name="Oval 46"/>
            <p:cNvSpPr>
              <a:spLocks noChangeArrowheads="1"/>
            </p:cNvSpPr>
            <p:nvPr/>
          </p:nvSpPr>
          <p:spPr bwMode="gray">
            <a:xfrm>
              <a:off x="4385" y="2074"/>
              <a:ext cx="652" cy="662"/>
            </a:xfrm>
            <a:prstGeom prst="ellipse">
              <a:avLst/>
            </a:prstGeom>
            <a:gradFill rotWithShape="1">
              <a:gsLst>
                <a:gs pos="0">
                  <a:srgbClr val="4EA7EA"/>
                </a:gs>
                <a:gs pos="50000">
                  <a:srgbClr val="4EA7EA">
                    <a:gamma/>
                    <a:tint val="22353"/>
                    <a:invGamma/>
                  </a:srgbClr>
                </a:gs>
                <a:gs pos="100000">
                  <a:srgbClr val="4EA7EA"/>
                </a:gs>
              </a:gsLst>
              <a:lin ang="5400000" scaled="1"/>
            </a:gradFill>
            <a:ln w="9525" algn="ctr">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grpSp>
          <p:nvGrpSpPr>
            <p:cNvPr id="15" name="Group 47"/>
            <p:cNvGrpSpPr>
              <a:grpSpLocks/>
            </p:cNvGrpSpPr>
            <p:nvPr/>
          </p:nvGrpSpPr>
          <p:grpSpPr bwMode="auto">
            <a:xfrm>
              <a:off x="4431" y="2605"/>
              <a:ext cx="575" cy="111"/>
              <a:chOff x="3704" y="1872"/>
              <a:chExt cx="827" cy="156"/>
            </a:xfrm>
          </p:grpSpPr>
          <p:grpSp>
            <p:nvGrpSpPr>
              <p:cNvPr id="16" name="Group 48"/>
              <p:cNvGrpSpPr>
                <a:grpSpLocks/>
              </p:cNvGrpSpPr>
              <p:nvPr/>
            </p:nvGrpSpPr>
            <p:grpSpPr bwMode="auto">
              <a:xfrm rot="-1297425" flipH="1" flipV="1">
                <a:off x="3850" y="1872"/>
                <a:ext cx="681" cy="150"/>
                <a:chOff x="1565" y="2568"/>
                <a:chExt cx="1118" cy="279"/>
              </a:xfrm>
            </p:grpSpPr>
            <p:sp>
              <p:nvSpPr>
                <p:cNvPr id="142" name="AutoShape 49"/>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3" name="AutoShape 50"/>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4" name="AutoShape 51"/>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5" name="AutoShape 52"/>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nvGrpSpPr>
              <p:cNvPr id="17" name="Group 53"/>
              <p:cNvGrpSpPr>
                <a:grpSpLocks/>
              </p:cNvGrpSpPr>
              <p:nvPr/>
            </p:nvGrpSpPr>
            <p:grpSpPr bwMode="auto">
              <a:xfrm rot="56115" flipH="1" flipV="1">
                <a:off x="3704" y="1878"/>
                <a:ext cx="681" cy="150"/>
                <a:chOff x="1565" y="2568"/>
                <a:chExt cx="1118" cy="279"/>
              </a:xfrm>
            </p:grpSpPr>
            <p:sp>
              <p:nvSpPr>
                <p:cNvPr id="138" name="AutoShape 54"/>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39" name="AutoShape 55"/>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0" name="AutoShape 56"/>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1" name="AutoShape 57"/>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grpSp>
        </p:grpSp>
      </p:grpSp>
      <p:sp>
        <p:nvSpPr>
          <p:cNvPr id="146" name="Line 58"/>
          <p:cNvSpPr>
            <a:spLocks noChangeShapeType="1"/>
          </p:cNvSpPr>
          <p:nvPr/>
        </p:nvSpPr>
        <p:spPr bwMode="gray">
          <a:xfrm>
            <a:off x="1612900" y="4337521"/>
            <a:ext cx="0" cy="334963"/>
          </a:xfrm>
          <a:prstGeom prst="line">
            <a:avLst/>
          </a:prstGeom>
          <a:noFill/>
          <a:ln w="19050">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7" name="Line 59"/>
          <p:cNvSpPr>
            <a:spLocks noChangeShapeType="1"/>
          </p:cNvSpPr>
          <p:nvPr/>
        </p:nvSpPr>
        <p:spPr bwMode="gray">
          <a:xfrm flipH="1">
            <a:off x="539552" y="4672485"/>
            <a:ext cx="2190947" cy="0"/>
          </a:xfrm>
          <a:prstGeom prst="line">
            <a:avLst/>
          </a:prstGeom>
          <a:noFill/>
          <a:ln w="19050">
            <a:solidFill>
              <a:srgbClr val="000000"/>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48" name="Text Box 60"/>
          <p:cNvSpPr txBox="1">
            <a:spLocks noChangeArrowheads="1"/>
          </p:cNvSpPr>
          <p:nvPr/>
        </p:nvSpPr>
        <p:spPr bwMode="gray">
          <a:xfrm>
            <a:off x="323528" y="4741072"/>
            <a:ext cx="2913642" cy="1815882"/>
          </a:xfrm>
          <a:prstGeom prst="rect">
            <a:avLst/>
          </a:prstGeom>
          <a:noFill/>
          <a:ln w="9525" algn="ctr">
            <a:noFill/>
            <a:miter lim="800000"/>
            <a:headEnd/>
            <a:tailEnd/>
          </a:ln>
        </p:spPr>
        <p:txBody>
          <a:bodyPr wrap="square">
            <a:spAutoFit/>
          </a:bodyPr>
          <a:lstStyle/>
          <a:p>
            <a:pPr marL="285750" lvl="0" indent="-285750">
              <a:buFont typeface="Arial" panose="020B0604020202020204" pitchFamily="34" charset="0"/>
              <a:buChar char="•"/>
            </a:pPr>
            <a:r>
              <a:rPr lang="zh-CN" altLang="zh-CN" sz="1600">
                <a:solidFill>
                  <a:schemeClr val="accent6">
                    <a:lumMod val="50000"/>
                  </a:schemeClr>
                </a:solidFill>
              </a:rPr>
              <a:t>掌握</a:t>
            </a:r>
            <a:r>
              <a:rPr lang="en-US" altLang="zh-CN" sz="1600">
                <a:solidFill>
                  <a:schemeClr val="accent6">
                    <a:lumMod val="50000"/>
                  </a:schemeClr>
                </a:solidFill>
              </a:rPr>
              <a:t>Oracle</a:t>
            </a:r>
            <a:r>
              <a:rPr lang="zh-CN" altLang="zh-CN" sz="1600">
                <a:solidFill>
                  <a:schemeClr val="accent6">
                    <a:lumMod val="50000"/>
                  </a:schemeClr>
                </a:solidFill>
              </a:rPr>
              <a:t>，</a:t>
            </a:r>
            <a:r>
              <a:rPr lang="en-US" altLang="zh-CN" sz="1600">
                <a:solidFill>
                  <a:schemeClr val="accent6">
                    <a:lumMod val="50000"/>
                  </a:schemeClr>
                </a:solidFill>
              </a:rPr>
              <a:t> Hive\SQL</a:t>
            </a:r>
            <a:r>
              <a:rPr lang="zh-CN" altLang="zh-CN" sz="1600">
                <a:solidFill>
                  <a:schemeClr val="accent6">
                    <a:lumMod val="50000"/>
                  </a:schemeClr>
                </a:solidFill>
              </a:rPr>
              <a:t>等数据库管理和使</a:t>
            </a:r>
            <a:r>
              <a:rPr lang="zh-CN" altLang="zh-CN" sz="1600" smtClean="0">
                <a:solidFill>
                  <a:schemeClr val="accent6">
                    <a:lumMod val="50000"/>
                  </a:schemeClr>
                </a:solidFill>
              </a:rPr>
              <a:t>用技术</a:t>
            </a:r>
            <a:endParaRPr lang="en-US" altLang="zh-CN" sz="1600" smtClean="0">
              <a:solidFill>
                <a:schemeClr val="accent6">
                  <a:lumMod val="50000"/>
                </a:schemeClr>
              </a:solidFill>
            </a:endParaRPr>
          </a:p>
          <a:p>
            <a:pPr marL="285750" lvl="0" indent="-285750">
              <a:buFont typeface="Arial" panose="020B0604020202020204" pitchFamily="34" charset="0"/>
              <a:buChar char="•"/>
            </a:pPr>
            <a:r>
              <a:rPr lang="zh-CN" altLang="zh-CN" sz="1600" smtClean="0">
                <a:solidFill>
                  <a:schemeClr val="accent6">
                    <a:lumMod val="50000"/>
                  </a:schemeClr>
                </a:solidFill>
              </a:rPr>
              <a:t>熟</a:t>
            </a:r>
            <a:r>
              <a:rPr lang="zh-CN" altLang="zh-CN" sz="1600">
                <a:solidFill>
                  <a:schemeClr val="accent6">
                    <a:lumMod val="50000"/>
                  </a:schemeClr>
                </a:solidFill>
              </a:rPr>
              <a:t>悉</a:t>
            </a:r>
            <a:r>
              <a:rPr lang="en-US" altLang="zh-CN" sz="1600">
                <a:solidFill>
                  <a:schemeClr val="accent6">
                    <a:lumMod val="50000"/>
                  </a:schemeClr>
                </a:solidFill>
              </a:rPr>
              <a:t>Linux/ Unix</a:t>
            </a:r>
            <a:r>
              <a:rPr lang="zh-CN" altLang="zh-CN" sz="1600">
                <a:solidFill>
                  <a:schemeClr val="accent6">
                    <a:lumMod val="50000"/>
                  </a:schemeClr>
                </a:solidFill>
              </a:rPr>
              <a:t>开发环境，能应用</a:t>
            </a:r>
            <a:r>
              <a:rPr lang="en-US" altLang="zh-CN" sz="1600" smtClean="0">
                <a:solidFill>
                  <a:schemeClr val="accent6">
                    <a:lumMod val="50000"/>
                  </a:schemeClr>
                </a:solidFill>
              </a:rPr>
              <a:t>Shell</a:t>
            </a:r>
            <a:r>
              <a:rPr lang="zh-CN" altLang="en-US" sz="1600" smtClean="0">
                <a:solidFill>
                  <a:schemeClr val="accent6">
                    <a:lumMod val="50000"/>
                  </a:schemeClr>
                </a:solidFill>
              </a:rPr>
              <a:t>、</a:t>
            </a:r>
            <a:r>
              <a:rPr lang="en-US" altLang="zh-CN" sz="1600" smtClean="0">
                <a:solidFill>
                  <a:schemeClr val="accent6">
                    <a:lumMod val="50000"/>
                  </a:schemeClr>
                </a:solidFill>
              </a:rPr>
              <a:t>Python</a:t>
            </a:r>
            <a:r>
              <a:rPr lang="zh-CN" altLang="zh-CN" sz="1600">
                <a:solidFill>
                  <a:schemeClr val="accent6">
                    <a:lumMod val="50000"/>
                  </a:schemeClr>
                </a:solidFill>
              </a:rPr>
              <a:t>，</a:t>
            </a:r>
            <a:r>
              <a:rPr lang="en-US" altLang="zh-CN" sz="1600">
                <a:solidFill>
                  <a:schemeClr val="accent6">
                    <a:lumMod val="50000"/>
                  </a:schemeClr>
                </a:solidFill>
              </a:rPr>
              <a:t>Perl</a:t>
            </a:r>
            <a:r>
              <a:rPr lang="zh-CN" altLang="zh-CN" sz="1600">
                <a:solidFill>
                  <a:schemeClr val="accent6">
                    <a:lumMod val="50000"/>
                  </a:schemeClr>
                </a:solidFill>
              </a:rPr>
              <a:t>等脚本语</a:t>
            </a:r>
            <a:r>
              <a:rPr lang="zh-CN" altLang="zh-CN" sz="1600" smtClean="0">
                <a:solidFill>
                  <a:schemeClr val="accent6">
                    <a:lumMod val="50000"/>
                  </a:schemeClr>
                </a:solidFill>
              </a:rPr>
              <a:t>言</a:t>
            </a:r>
            <a:endParaRPr lang="en-US" altLang="zh-CN" sz="1600" smtClean="0">
              <a:solidFill>
                <a:schemeClr val="accent6">
                  <a:lumMod val="50000"/>
                </a:schemeClr>
              </a:solidFill>
            </a:endParaRPr>
          </a:p>
          <a:p>
            <a:pPr marL="285750" lvl="0" indent="-285750">
              <a:buFont typeface="Arial" panose="020B0604020202020204" pitchFamily="34" charset="0"/>
              <a:buChar char="•"/>
            </a:pPr>
            <a:r>
              <a:rPr lang="zh-CN" altLang="zh-CN" sz="1600" smtClean="0">
                <a:solidFill>
                  <a:schemeClr val="accent6">
                    <a:lumMod val="50000"/>
                  </a:schemeClr>
                </a:solidFill>
              </a:rPr>
              <a:t>熟</a:t>
            </a:r>
            <a:r>
              <a:rPr lang="zh-CN" altLang="zh-CN" sz="1600">
                <a:solidFill>
                  <a:schemeClr val="accent6">
                    <a:lumMod val="50000"/>
                  </a:schemeClr>
                </a:solidFill>
              </a:rPr>
              <a:t>练掌握</a:t>
            </a:r>
            <a:r>
              <a:rPr lang="en-US" altLang="zh-CN" sz="1600" smtClean="0">
                <a:solidFill>
                  <a:schemeClr val="accent6">
                    <a:lumMod val="50000"/>
                  </a:schemeClr>
                </a:solidFill>
              </a:rPr>
              <a:t>Hadoop</a:t>
            </a:r>
            <a:r>
              <a:rPr lang="zh-CN" altLang="zh-CN" sz="1600" smtClean="0">
                <a:solidFill>
                  <a:schemeClr val="accent6">
                    <a:lumMod val="50000"/>
                  </a:schemeClr>
                </a:solidFill>
              </a:rPr>
              <a:t>技</a:t>
            </a:r>
            <a:r>
              <a:rPr lang="zh-CN" altLang="zh-CN" sz="1600">
                <a:solidFill>
                  <a:schemeClr val="accent6">
                    <a:lumMod val="50000"/>
                  </a:schemeClr>
                </a:solidFill>
              </a:rPr>
              <a:t>术和</a:t>
            </a:r>
            <a:r>
              <a:rPr lang="en-US" altLang="zh-CN" sz="1600">
                <a:solidFill>
                  <a:schemeClr val="accent6">
                    <a:lumMod val="50000"/>
                  </a:schemeClr>
                </a:solidFill>
              </a:rPr>
              <a:t>MapReduce</a:t>
            </a:r>
            <a:r>
              <a:rPr lang="zh-CN" altLang="zh-CN" sz="1600">
                <a:solidFill>
                  <a:schemeClr val="accent6">
                    <a:lumMod val="50000"/>
                  </a:schemeClr>
                </a:solidFill>
              </a:rPr>
              <a:t>算</a:t>
            </a:r>
            <a:r>
              <a:rPr lang="zh-CN" altLang="zh-CN" sz="1600" smtClean="0">
                <a:solidFill>
                  <a:schemeClr val="accent6">
                    <a:lumMod val="50000"/>
                  </a:schemeClr>
                </a:solidFill>
              </a:rPr>
              <a:t>法</a:t>
            </a:r>
            <a:endParaRPr lang="zh-CN" altLang="en-US" sz="1600" dirty="0">
              <a:solidFill>
                <a:schemeClr val="accent6">
                  <a:lumMod val="50000"/>
                </a:schemeClr>
              </a:solidFill>
              <a:ea typeface="宋体" pitchFamily="2" charset="-122"/>
            </a:endParaRPr>
          </a:p>
        </p:txBody>
      </p:sp>
      <p:sp>
        <p:nvSpPr>
          <p:cNvPr id="149" name="Text Box 61"/>
          <p:cNvSpPr txBox="1">
            <a:spLocks noChangeArrowheads="1"/>
          </p:cNvSpPr>
          <p:nvPr/>
        </p:nvSpPr>
        <p:spPr bwMode="gray">
          <a:xfrm>
            <a:off x="1093788" y="3408834"/>
            <a:ext cx="1044575" cy="646331"/>
          </a:xfrm>
          <a:prstGeom prst="rect">
            <a:avLst/>
          </a:prstGeom>
          <a:noFill/>
          <a:ln w="9525">
            <a:noFill/>
            <a:miter lim="800000"/>
            <a:headEnd/>
            <a:tailEnd/>
          </a:ln>
        </p:spPr>
        <p:txBody>
          <a:bodyPr>
            <a:spAutoFit/>
          </a:bodyPr>
          <a:lstStyle/>
          <a:p>
            <a:pPr marL="120650" indent="-120650" algn="ctr">
              <a:spcBef>
                <a:spcPct val="50000"/>
              </a:spcBef>
            </a:pPr>
            <a:r>
              <a:rPr lang="zh-CN" altLang="en-US" b="1">
                <a:solidFill>
                  <a:srgbClr val="002060"/>
                </a:solidFill>
                <a:latin typeface="黑体" panose="02010600030101010101" pitchFamily="2" charset="-122"/>
                <a:ea typeface="黑体" panose="02010600030101010101" pitchFamily="2" charset="-122"/>
                <a:cs typeface="HY헤드라인M"/>
              </a:rPr>
              <a:t>计算机技能</a:t>
            </a:r>
            <a:endParaRPr lang="en-US" altLang="zh-CN" b="1">
              <a:solidFill>
                <a:srgbClr val="002060"/>
              </a:solidFill>
              <a:latin typeface="黑体" panose="02010600030101010101" pitchFamily="2" charset="-122"/>
              <a:ea typeface="黑体" panose="02010600030101010101" pitchFamily="2" charset="-122"/>
            </a:endParaRPr>
          </a:p>
        </p:txBody>
      </p:sp>
      <p:sp>
        <p:nvSpPr>
          <p:cNvPr id="150" name="Text Box 62"/>
          <p:cNvSpPr txBox="1">
            <a:spLocks noChangeArrowheads="1"/>
          </p:cNvSpPr>
          <p:nvPr/>
        </p:nvSpPr>
        <p:spPr bwMode="gray">
          <a:xfrm>
            <a:off x="3049588" y="3408834"/>
            <a:ext cx="1044575" cy="646331"/>
          </a:xfrm>
          <a:prstGeom prst="rect">
            <a:avLst/>
          </a:prstGeom>
          <a:noFill/>
          <a:ln w="9525">
            <a:noFill/>
            <a:miter lim="800000"/>
            <a:headEnd/>
            <a:tailEnd/>
          </a:ln>
        </p:spPr>
        <p:txBody>
          <a:bodyPr>
            <a:spAutoFit/>
          </a:bodyPr>
          <a:lstStyle/>
          <a:p>
            <a:pPr algn="ctr" fontAlgn="base">
              <a:spcBef>
                <a:spcPct val="0"/>
              </a:spcBef>
              <a:spcAft>
                <a:spcPct val="0"/>
              </a:spcAft>
            </a:pPr>
            <a:r>
              <a:rPr lang="zh-CN" altLang="en-US" b="1">
                <a:solidFill>
                  <a:srgbClr val="002060"/>
                </a:solidFill>
                <a:latin typeface="黑体" panose="02010600030101010101" pitchFamily="2" charset="-122"/>
                <a:ea typeface="黑体" panose="02010600030101010101" pitchFamily="2" charset="-122"/>
                <a:cs typeface="HY헤드라인M"/>
              </a:rPr>
              <a:t>编</a:t>
            </a:r>
            <a:r>
              <a:rPr lang="zh-CN" altLang="en-US" b="1" smtClean="0">
                <a:solidFill>
                  <a:srgbClr val="002060"/>
                </a:solidFill>
                <a:latin typeface="黑体" panose="02010600030101010101" pitchFamily="2" charset="-122"/>
                <a:ea typeface="黑体" panose="02010600030101010101" pitchFamily="2" charset="-122"/>
                <a:cs typeface="HY헤드라인M"/>
              </a:rPr>
              <a:t>程</a:t>
            </a:r>
            <a:endParaRPr lang="en-US" altLang="zh-CN" b="1" smtClean="0">
              <a:solidFill>
                <a:srgbClr val="002060"/>
              </a:solidFill>
              <a:latin typeface="黑体" panose="02010600030101010101" pitchFamily="2" charset="-122"/>
              <a:ea typeface="黑体" panose="02010600030101010101" pitchFamily="2" charset="-122"/>
              <a:cs typeface="HY헤드라인M"/>
            </a:endParaRPr>
          </a:p>
          <a:p>
            <a:pPr algn="ctr" fontAlgn="base">
              <a:spcBef>
                <a:spcPct val="0"/>
              </a:spcBef>
              <a:spcAft>
                <a:spcPct val="0"/>
              </a:spcAft>
            </a:pPr>
            <a:r>
              <a:rPr lang="zh-CN" altLang="en-US" b="1" smtClean="0">
                <a:solidFill>
                  <a:srgbClr val="002060"/>
                </a:solidFill>
                <a:latin typeface="黑体" panose="02010600030101010101" pitchFamily="2" charset="-122"/>
                <a:ea typeface="黑体" panose="02010600030101010101" pitchFamily="2" charset="-122"/>
                <a:cs typeface="HY헤드라인M"/>
              </a:rPr>
              <a:t>技</a:t>
            </a:r>
            <a:r>
              <a:rPr lang="zh-CN" altLang="en-US" b="1">
                <a:solidFill>
                  <a:srgbClr val="002060"/>
                </a:solidFill>
                <a:latin typeface="黑体" panose="02010600030101010101" pitchFamily="2" charset="-122"/>
                <a:ea typeface="黑体" panose="02010600030101010101" pitchFamily="2" charset="-122"/>
                <a:cs typeface="HY헤드라인M"/>
              </a:rPr>
              <a:t>能</a:t>
            </a:r>
            <a:endParaRPr lang="en-US" altLang="ko-KR" b="1" dirty="0">
              <a:solidFill>
                <a:srgbClr val="002060"/>
              </a:solidFill>
              <a:latin typeface="黑体" panose="02010600030101010101" pitchFamily="2" charset="-122"/>
              <a:ea typeface="黑体" panose="02010600030101010101" pitchFamily="2" charset="-122"/>
              <a:cs typeface="HY헤드라인M"/>
            </a:endParaRPr>
          </a:p>
        </p:txBody>
      </p:sp>
      <p:sp>
        <p:nvSpPr>
          <p:cNvPr id="152" name="Text Box 64"/>
          <p:cNvSpPr txBox="1">
            <a:spLocks noChangeArrowheads="1"/>
          </p:cNvSpPr>
          <p:nvPr/>
        </p:nvSpPr>
        <p:spPr bwMode="gray">
          <a:xfrm>
            <a:off x="6876256" y="3356992"/>
            <a:ext cx="1145382" cy="646331"/>
          </a:xfrm>
          <a:prstGeom prst="rect">
            <a:avLst/>
          </a:prstGeom>
          <a:noFill/>
          <a:ln w="9525">
            <a:noFill/>
            <a:miter lim="800000"/>
            <a:headEnd/>
            <a:tailEnd/>
          </a:ln>
        </p:spPr>
        <p:txBody>
          <a:bodyPr wrap="square">
            <a:spAutoFit/>
          </a:bodyPr>
          <a:lstStyle/>
          <a:p>
            <a:pPr algn="ctr" fontAlgn="base">
              <a:spcBef>
                <a:spcPct val="0"/>
              </a:spcBef>
              <a:spcAft>
                <a:spcPct val="0"/>
              </a:spcAft>
            </a:pPr>
            <a:r>
              <a:rPr lang="zh-CN" altLang="en-US" b="1">
                <a:solidFill>
                  <a:srgbClr val="002060"/>
                </a:solidFill>
                <a:latin typeface="黑体" panose="02010600030101010101" pitchFamily="2" charset="-122"/>
                <a:ea typeface="黑体" panose="02010600030101010101" pitchFamily="2" charset="-122"/>
                <a:cs typeface="HY헤드라인M"/>
              </a:rPr>
              <a:t>业务</a:t>
            </a:r>
            <a:r>
              <a:rPr lang="zh-CN" altLang="en-US" b="1" smtClean="0">
                <a:solidFill>
                  <a:srgbClr val="002060"/>
                </a:solidFill>
                <a:latin typeface="黑体" panose="02010600030101010101" pitchFamily="2" charset="-122"/>
                <a:ea typeface="黑体" panose="02010600030101010101" pitchFamily="2" charset="-122"/>
                <a:cs typeface="HY헤드라인M"/>
              </a:rPr>
              <a:t>和</a:t>
            </a:r>
            <a:endParaRPr lang="en-US" altLang="zh-CN" b="1" smtClean="0">
              <a:solidFill>
                <a:srgbClr val="002060"/>
              </a:solidFill>
              <a:latin typeface="黑体" panose="02010600030101010101" pitchFamily="2" charset="-122"/>
              <a:ea typeface="黑体" panose="02010600030101010101" pitchFamily="2" charset="-122"/>
              <a:cs typeface="HY헤드라인M"/>
            </a:endParaRPr>
          </a:p>
          <a:p>
            <a:pPr algn="ctr" fontAlgn="base">
              <a:spcBef>
                <a:spcPct val="0"/>
              </a:spcBef>
              <a:spcAft>
                <a:spcPct val="0"/>
              </a:spcAft>
            </a:pPr>
            <a:r>
              <a:rPr lang="zh-CN" altLang="en-US" b="1" smtClean="0">
                <a:solidFill>
                  <a:srgbClr val="002060"/>
                </a:solidFill>
                <a:latin typeface="黑体" panose="02010600030101010101" pitchFamily="2" charset="-122"/>
                <a:ea typeface="黑体" panose="02010600030101010101" pitchFamily="2" charset="-122"/>
                <a:cs typeface="HY헤드라인M"/>
              </a:rPr>
              <a:t>管</a:t>
            </a:r>
            <a:r>
              <a:rPr lang="zh-CN" altLang="en-US" b="1">
                <a:solidFill>
                  <a:srgbClr val="002060"/>
                </a:solidFill>
                <a:latin typeface="黑体" panose="02010600030101010101" pitchFamily="2" charset="-122"/>
                <a:ea typeface="黑体" panose="02010600030101010101" pitchFamily="2" charset="-122"/>
                <a:cs typeface="HY헤드라인M"/>
              </a:rPr>
              <a:t>理技能</a:t>
            </a:r>
            <a:endParaRPr lang="en-US" altLang="ko-KR" b="1" dirty="0">
              <a:solidFill>
                <a:srgbClr val="002060"/>
              </a:solidFill>
              <a:latin typeface="黑体" panose="02010600030101010101" pitchFamily="2" charset="-122"/>
              <a:ea typeface="黑体" panose="02010600030101010101" pitchFamily="2" charset="-122"/>
              <a:cs typeface="HY헤드라인M"/>
            </a:endParaRPr>
          </a:p>
        </p:txBody>
      </p:sp>
      <p:sp>
        <p:nvSpPr>
          <p:cNvPr id="153" name="Line 65"/>
          <p:cNvSpPr>
            <a:spLocks noChangeShapeType="1"/>
          </p:cNvSpPr>
          <p:nvPr/>
        </p:nvSpPr>
        <p:spPr bwMode="gray">
          <a:xfrm>
            <a:off x="7480300" y="2762721"/>
            <a:ext cx="0" cy="334963"/>
          </a:xfrm>
          <a:prstGeom prst="line">
            <a:avLst/>
          </a:prstGeom>
          <a:noFill/>
          <a:ln w="19050">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54" name="Line 66"/>
          <p:cNvSpPr>
            <a:spLocks noChangeShapeType="1"/>
          </p:cNvSpPr>
          <p:nvPr/>
        </p:nvSpPr>
        <p:spPr bwMode="gray">
          <a:xfrm flipH="1">
            <a:off x="6616700" y="2761134"/>
            <a:ext cx="1631950" cy="0"/>
          </a:xfrm>
          <a:prstGeom prst="line">
            <a:avLst/>
          </a:prstGeom>
          <a:noFill/>
          <a:ln w="19050">
            <a:solidFill>
              <a:srgbClr val="000000"/>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55" name="Text Box 67"/>
          <p:cNvSpPr txBox="1">
            <a:spLocks noChangeArrowheads="1"/>
          </p:cNvSpPr>
          <p:nvPr/>
        </p:nvSpPr>
        <p:spPr bwMode="gray">
          <a:xfrm>
            <a:off x="6516216" y="1427292"/>
            <a:ext cx="1967707" cy="1569660"/>
          </a:xfrm>
          <a:prstGeom prst="rect">
            <a:avLst/>
          </a:prstGeom>
          <a:noFill/>
          <a:ln w="9525" algn="ctr">
            <a:noFill/>
            <a:miter lim="800000"/>
            <a:headEnd/>
            <a:tailEnd/>
          </a:ln>
        </p:spPr>
        <p:txBody>
          <a:bodyPr wrap="square">
            <a:spAutoFit/>
          </a:bodyPr>
          <a:lstStyle/>
          <a:p>
            <a:pPr lvl="0"/>
            <a:r>
              <a:rPr lang="zh-CN" altLang="zh-CN" sz="1600">
                <a:solidFill>
                  <a:schemeClr val="accent6">
                    <a:lumMod val="50000"/>
                  </a:schemeClr>
                </a:solidFill>
              </a:rPr>
              <a:t>基于大数据挖掘和统计建模结果撰写数据</a:t>
            </a:r>
            <a:r>
              <a:rPr lang="zh-CN" altLang="zh-CN" sz="1600" smtClean="0">
                <a:solidFill>
                  <a:schemeClr val="accent6">
                    <a:lumMod val="50000"/>
                  </a:schemeClr>
                </a:solidFill>
              </a:rPr>
              <a:t>分析</a:t>
            </a:r>
            <a:r>
              <a:rPr lang="zh-CN" altLang="zh-CN" sz="1600">
                <a:solidFill>
                  <a:schemeClr val="accent6">
                    <a:lumMod val="50000"/>
                  </a:schemeClr>
                </a:solidFill>
              </a:rPr>
              <a:t>报告，为其他业务部门提供数据分析支</a:t>
            </a:r>
            <a:r>
              <a:rPr lang="zh-CN" altLang="zh-CN" sz="1600" smtClean="0">
                <a:solidFill>
                  <a:schemeClr val="accent6">
                    <a:lumMod val="50000"/>
                  </a:schemeClr>
                </a:solidFill>
              </a:rPr>
              <a:t>撑</a:t>
            </a:r>
            <a:endParaRPr lang="zh-CN" altLang="zh-CN" sz="1600">
              <a:solidFill>
                <a:schemeClr val="accent6">
                  <a:lumMod val="50000"/>
                </a:schemeClr>
              </a:solidFill>
            </a:endParaRPr>
          </a:p>
          <a:p>
            <a:pPr lvl="0"/>
            <a:endParaRPr lang="zh-CN" altLang="en-US" sz="1600" dirty="0">
              <a:solidFill>
                <a:schemeClr val="accent6">
                  <a:lumMod val="50000"/>
                </a:schemeClr>
              </a:solidFill>
              <a:ea typeface="宋体" pitchFamily="2" charset="-122"/>
            </a:endParaRPr>
          </a:p>
        </p:txBody>
      </p:sp>
      <p:sp>
        <p:nvSpPr>
          <p:cNvPr id="156" name="Line 68"/>
          <p:cNvSpPr>
            <a:spLocks noChangeShapeType="1"/>
          </p:cNvSpPr>
          <p:nvPr/>
        </p:nvSpPr>
        <p:spPr bwMode="gray">
          <a:xfrm>
            <a:off x="3581400" y="2762721"/>
            <a:ext cx="0" cy="334963"/>
          </a:xfrm>
          <a:prstGeom prst="line">
            <a:avLst/>
          </a:prstGeom>
          <a:noFill/>
          <a:ln w="19050">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57" name="Line 69"/>
          <p:cNvSpPr>
            <a:spLocks noChangeShapeType="1"/>
          </p:cNvSpPr>
          <p:nvPr/>
        </p:nvSpPr>
        <p:spPr bwMode="gray">
          <a:xfrm flipH="1">
            <a:off x="2657475" y="2761134"/>
            <a:ext cx="1771650" cy="0"/>
          </a:xfrm>
          <a:prstGeom prst="line">
            <a:avLst/>
          </a:prstGeom>
          <a:noFill/>
          <a:ln w="19050">
            <a:solidFill>
              <a:srgbClr val="000000"/>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58" name="Text Box 70"/>
          <p:cNvSpPr txBox="1">
            <a:spLocks noChangeArrowheads="1"/>
          </p:cNvSpPr>
          <p:nvPr/>
        </p:nvSpPr>
        <p:spPr bwMode="gray">
          <a:xfrm>
            <a:off x="2528047" y="1700808"/>
            <a:ext cx="2259977" cy="1077218"/>
          </a:xfrm>
          <a:prstGeom prst="rect">
            <a:avLst/>
          </a:prstGeom>
          <a:noFill/>
          <a:ln w="9525" algn="ctr">
            <a:noFill/>
            <a:miter lim="800000"/>
            <a:headEnd/>
            <a:tailEnd/>
          </a:ln>
        </p:spPr>
        <p:txBody>
          <a:bodyPr wrap="square">
            <a:spAutoFit/>
          </a:bodyPr>
          <a:lstStyle/>
          <a:p>
            <a:pPr lvl="0"/>
            <a:r>
              <a:rPr lang="zh-CN" altLang="zh-CN" sz="1600" dirty="0">
                <a:solidFill>
                  <a:schemeClr val="accent6">
                    <a:lumMod val="50000"/>
                  </a:schemeClr>
                </a:solidFill>
              </a:rPr>
              <a:t>精通</a:t>
            </a:r>
            <a:r>
              <a:rPr lang="en-US" altLang="zh-CN" sz="1600" dirty="0">
                <a:solidFill>
                  <a:schemeClr val="accent6">
                    <a:lumMod val="50000"/>
                  </a:schemeClr>
                </a:solidFill>
              </a:rPr>
              <a:t>JAVA</a:t>
            </a:r>
            <a:r>
              <a:rPr lang="zh-CN" altLang="zh-CN" sz="1600" dirty="0">
                <a:solidFill>
                  <a:schemeClr val="accent6">
                    <a:lumMod val="50000"/>
                  </a:schemeClr>
                </a:solidFill>
              </a:rPr>
              <a:t>、</a:t>
            </a:r>
            <a:r>
              <a:rPr lang="en-US" altLang="zh-CN" sz="1600" dirty="0">
                <a:solidFill>
                  <a:schemeClr val="accent6">
                    <a:lumMod val="50000"/>
                  </a:schemeClr>
                </a:solidFill>
              </a:rPr>
              <a:t>C++</a:t>
            </a:r>
            <a:r>
              <a:rPr lang="zh-CN" altLang="zh-CN" sz="1600" dirty="0" smtClean="0">
                <a:solidFill>
                  <a:schemeClr val="accent6">
                    <a:lumMod val="50000"/>
                  </a:schemeClr>
                </a:solidFill>
              </a:rPr>
              <a:t>、</a:t>
            </a:r>
            <a:r>
              <a:rPr lang="en-US" altLang="zh-CN" sz="1600" dirty="0" smtClean="0">
                <a:solidFill>
                  <a:schemeClr val="accent6">
                    <a:lumMod val="50000"/>
                  </a:schemeClr>
                </a:solidFill>
              </a:rPr>
              <a:t>SAS</a:t>
            </a:r>
            <a:r>
              <a:rPr lang="zh-CN" altLang="en-US" sz="1600" dirty="0" smtClean="0">
                <a:solidFill>
                  <a:schemeClr val="accent6">
                    <a:lumMod val="50000"/>
                  </a:schemeClr>
                </a:solidFill>
              </a:rPr>
              <a:t>、</a:t>
            </a:r>
            <a:r>
              <a:rPr lang="en-US" altLang="zh-CN" sz="1600" dirty="0" smtClean="0">
                <a:solidFill>
                  <a:schemeClr val="accent6">
                    <a:lumMod val="50000"/>
                  </a:schemeClr>
                </a:solidFill>
              </a:rPr>
              <a:t>R</a:t>
            </a:r>
            <a:r>
              <a:rPr lang="zh-CN" altLang="zh-CN" sz="1600" dirty="0">
                <a:solidFill>
                  <a:schemeClr val="accent6">
                    <a:lumMod val="50000"/>
                  </a:schemeClr>
                </a:solidFill>
              </a:rPr>
              <a:t>、</a:t>
            </a:r>
            <a:r>
              <a:rPr lang="en-US" altLang="zh-CN" sz="1600" dirty="0">
                <a:solidFill>
                  <a:schemeClr val="accent6">
                    <a:lumMod val="50000"/>
                  </a:schemeClr>
                </a:solidFill>
              </a:rPr>
              <a:t>python</a:t>
            </a:r>
            <a:r>
              <a:rPr lang="zh-CN" altLang="zh-CN" sz="1600" dirty="0">
                <a:solidFill>
                  <a:schemeClr val="accent6">
                    <a:lumMod val="50000"/>
                  </a:schemeClr>
                </a:solidFill>
              </a:rPr>
              <a:t>、</a:t>
            </a:r>
            <a:r>
              <a:rPr lang="en-US" altLang="zh-CN" sz="1600" dirty="0">
                <a:solidFill>
                  <a:schemeClr val="accent6">
                    <a:lumMod val="50000"/>
                  </a:schemeClr>
                </a:solidFill>
              </a:rPr>
              <a:t>ruby</a:t>
            </a:r>
            <a:r>
              <a:rPr lang="zh-CN" altLang="zh-CN" sz="1600" dirty="0">
                <a:solidFill>
                  <a:schemeClr val="accent6">
                    <a:lumMod val="50000"/>
                  </a:schemeClr>
                </a:solidFill>
              </a:rPr>
              <a:t>、</a:t>
            </a:r>
            <a:r>
              <a:rPr lang="en-US" altLang="zh-CN" sz="1600" dirty="0" smtClean="0">
                <a:solidFill>
                  <a:schemeClr val="accent6">
                    <a:lumMod val="50000"/>
                  </a:schemeClr>
                </a:solidFill>
              </a:rPr>
              <a:t>spark</a:t>
            </a:r>
            <a:r>
              <a:rPr lang="zh-CN" altLang="zh-CN" sz="1600" dirty="0" smtClean="0">
                <a:solidFill>
                  <a:schemeClr val="accent6">
                    <a:lumMod val="50000"/>
                  </a:schemeClr>
                </a:solidFill>
              </a:rPr>
              <a:t>等</a:t>
            </a:r>
            <a:r>
              <a:rPr lang="zh-CN" altLang="zh-CN" sz="1600" dirty="0">
                <a:solidFill>
                  <a:schemeClr val="accent6">
                    <a:lumMod val="50000"/>
                  </a:schemeClr>
                </a:solidFill>
              </a:rPr>
              <a:t>数据挖掘和统计分析编程语</a:t>
            </a:r>
            <a:r>
              <a:rPr lang="zh-CN" altLang="zh-CN" sz="1600" dirty="0" smtClean="0">
                <a:solidFill>
                  <a:schemeClr val="accent6">
                    <a:lumMod val="50000"/>
                  </a:schemeClr>
                </a:solidFill>
              </a:rPr>
              <a:t>言</a:t>
            </a:r>
            <a:endParaRPr lang="zh-CN" altLang="en-US" sz="1600" dirty="0">
              <a:solidFill>
                <a:schemeClr val="accent6">
                  <a:lumMod val="50000"/>
                </a:schemeClr>
              </a:solidFill>
              <a:ea typeface="宋体" pitchFamily="2" charset="-122"/>
            </a:endParaRPr>
          </a:p>
        </p:txBody>
      </p:sp>
      <p:sp>
        <p:nvSpPr>
          <p:cNvPr id="159" name="Line 71"/>
          <p:cNvSpPr>
            <a:spLocks noChangeShapeType="1"/>
          </p:cNvSpPr>
          <p:nvPr/>
        </p:nvSpPr>
        <p:spPr bwMode="gray">
          <a:xfrm>
            <a:off x="5495925" y="4337521"/>
            <a:ext cx="0" cy="334963"/>
          </a:xfrm>
          <a:prstGeom prst="line">
            <a:avLst/>
          </a:prstGeom>
          <a:noFill/>
          <a:ln w="19050">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60" name="Line 72"/>
          <p:cNvSpPr>
            <a:spLocks noChangeShapeType="1"/>
          </p:cNvSpPr>
          <p:nvPr/>
        </p:nvSpPr>
        <p:spPr bwMode="gray">
          <a:xfrm flipH="1">
            <a:off x="4684713" y="4672484"/>
            <a:ext cx="1587500" cy="0"/>
          </a:xfrm>
          <a:prstGeom prst="line">
            <a:avLst/>
          </a:prstGeom>
          <a:noFill/>
          <a:ln w="19050">
            <a:solidFill>
              <a:srgbClr val="000000"/>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61" name="Text Box 73"/>
          <p:cNvSpPr txBox="1">
            <a:spLocks noChangeArrowheads="1"/>
          </p:cNvSpPr>
          <p:nvPr/>
        </p:nvSpPr>
        <p:spPr bwMode="gray">
          <a:xfrm>
            <a:off x="4499992" y="4735984"/>
            <a:ext cx="2427287" cy="1569660"/>
          </a:xfrm>
          <a:prstGeom prst="rect">
            <a:avLst/>
          </a:prstGeom>
          <a:noFill/>
          <a:ln w="9525" algn="ctr">
            <a:noFill/>
            <a:miter lim="800000"/>
            <a:headEnd/>
            <a:tailEnd/>
          </a:ln>
        </p:spPr>
        <p:txBody>
          <a:bodyPr wrap="square">
            <a:spAutoFit/>
          </a:bodyPr>
          <a:lstStyle/>
          <a:p>
            <a:pPr marL="285750" lvl="0" indent="-285750">
              <a:buFont typeface="Arial" panose="020B0604020202020204" pitchFamily="34" charset="0"/>
              <a:buChar char="•"/>
            </a:pPr>
            <a:r>
              <a:rPr lang="zh-CN" altLang="zh-CN" sz="1600">
                <a:solidFill>
                  <a:schemeClr val="accent6">
                    <a:lumMod val="50000"/>
                  </a:schemeClr>
                </a:solidFill>
              </a:rPr>
              <a:t>熟练掌握统计建模和数据挖掘算法原理和</a:t>
            </a:r>
            <a:r>
              <a:rPr lang="zh-CN" altLang="zh-CN" sz="1600" smtClean="0">
                <a:solidFill>
                  <a:schemeClr val="accent6">
                    <a:lumMod val="50000"/>
                  </a:schemeClr>
                </a:solidFill>
              </a:rPr>
              <a:t>技术</a:t>
            </a:r>
            <a:endParaRPr lang="en-US" altLang="zh-CN" sz="1600" smtClean="0">
              <a:solidFill>
                <a:schemeClr val="accent6">
                  <a:lumMod val="50000"/>
                </a:schemeClr>
              </a:solidFill>
            </a:endParaRPr>
          </a:p>
          <a:p>
            <a:pPr marL="285750" lvl="0" indent="-285750">
              <a:buFont typeface="Arial" panose="020B0604020202020204" pitchFamily="34" charset="0"/>
              <a:buChar char="•"/>
            </a:pPr>
            <a:r>
              <a:rPr lang="zh-CN" altLang="zh-CN" sz="1600" smtClean="0">
                <a:solidFill>
                  <a:schemeClr val="accent6">
                    <a:lumMod val="50000"/>
                  </a:schemeClr>
                </a:solidFill>
              </a:rPr>
              <a:t>协</a:t>
            </a:r>
            <a:r>
              <a:rPr lang="zh-CN" altLang="zh-CN" sz="1600">
                <a:solidFill>
                  <a:schemeClr val="accent6">
                    <a:lumMod val="50000"/>
                  </a:schemeClr>
                </a:solidFill>
              </a:rPr>
              <a:t>助团队进行相应的算法改</a:t>
            </a:r>
            <a:r>
              <a:rPr lang="zh-CN" altLang="zh-CN" sz="1600" smtClean="0">
                <a:solidFill>
                  <a:schemeClr val="accent6">
                    <a:lumMod val="50000"/>
                  </a:schemeClr>
                </a:solidFill>
              </a:rPr>
              <a:t>进</a:t>
            </a:r>
            <a:endParaRPr lang="zh-CN" altLang="zh-CN" sz="1600">
              <a:solidFill>
                <a:schemeClr val="accent6">
                  <a:lumMod val="50000"/>
                </a:schemeClr>
              </a:solidFill>
            </a:endParaRPr>
          </a:p>
          <a:p>
            <a:pPr marL="285750" lvl="0" indent="-285750">
              <a:buFont typeface="Arial" panose="020B0604020202020204" pitchFamily="34" charset="0"/>
              <a:buChar char="•"/>
            </a:pPr>
            <a:endParaRPr lang="zh-CN" altLang="en-US" sz="1600" dirty="0">
              <a:solidFill>
                <a:schemeClr val="accent6">
                  <a:lumMod val="50000"/>
                </a:schemeClr>
              </a:solidFill>
              <a:ea typeface="宋体" pitchFamily="2" charset="-122"/>
            </a:endParaRPr>
          </a:p>
        </p:txBody>
      </p:sp>
      <p:grpSp>
        <p:nvGrpSpPr>
          <p:cNvPr id="18" name="Group 74"/>
          <p:cNvGrpSpPr>
            <a:grpSpLocks/>
          </p:cNvGrpSpPr>
          <p:nvPr/>
        </p:nvGrpSpPr>
        <p:grpSpPr bwMode="auto">
          <a:xfrm>
            <a:off x="0" y="3077046"/>
            <a:ext cx="9144000" cy="1254125"/>
            <a:chOff x="0" y="2006"/>
            <a:chExt cx="5760" cy="790"/>
          </a:xfrm>
        </p:grpSpPr>
        <p:sp>
          <p:nvSpPr>
            <p:cNvPr id="163" name="Line 75"/>
            <p:cNvSpPr>
              <a:spLocks noChangeShapeType="1"/>
            </p:cNvSpPr>
            <p:nvPr/>
          </p:nvSpPr>
          <p:spPr bwMode="gray">
            <a:xfrm flipH="1">
              <a:off x="0" y="2405"/>
              <a:ext cx="652" cy="0"/>
            </a:xfrm>
            <a:prstGeom prst="line">
              <a:avLst/>
            </a:prstGeom>
            <a:noFill/>
            <a:ln w="76200">
              <a:solidFill>
                <a:srgbClr val="656591"/>
              </a:solidFill>
              <a:round/>
              <a:headEnd/>
              <a:tailEnd/>
            </a:ln>
            <a:effectLst>
              <a:outerShdw dist="35921" dir="2700000" algn="ctr" rotWithShape="0">
                <a:srgbClr val="C0C0C0">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4" name="Line 76"/>
            <p:cNvSpPr>
              <a:spLocks noChangeShapeType="1"/>
            </p:cNvSpPr>
            <p:nvPr/>
          </p:nvSpPr>
          <p:spPr bwMode="gray">
            <a:xfrm flipH="1">
              <a:off x="3839" y="2405"/>
              <a:ext cx="510" cy="0"/>
            </a:xfrm>
            <a:prstGeom prst="line">
              <a:avLst/>
            </a:prstGeom>
            <a:noFill/>
            <a:ln w="76200">
              <a:solidFill>
                <a:srgbClr val="656591"/>
              </a:solidFill>
              <a:round/>
              <a:headEnd/>
              <a:tailEnd/>
            </a:ln>
            <a:effectLst>
              <a:outerShdw dist="35921" dir="2700000" algn="ctr" rotWithShape="0">
                <a:srgbClr val="C0C0C0">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5" name="Arc 77"/>
            <p:cNvSpPr>
              <a:spLocks/>
            </p:cNvSpPr>
            <p:nvPr/>
          </p:nvSpPr>
          <p:spPr bwMode="gray">
            <a:xfrm rot="16200000" flipV="1">
              <a:off x="2052" y="1833"/>
              <a:ext cx="412" cy="769"/>
            </a:xfrm>
            <a:custGeom>
              <a:avLst/>
              <a:gdLst>
                <a:gd name="G0" fmla="+- 1194 0 0"/>
                <a:gd name="G1" fmla="+- 21600 0 0"/>
                <a:gd name="G2" fmla="+- 21600 0 0"/>
                <a:gd name="T0" fmla="*/ 750 w 22794"/>
                <a:gd name="T1" fmla="*/ 5 h 43200"/>
                <a:gd name="T2" fmla="*/ 0 w 22794"/>
                <a:gd name="T3" fmla="*/ 43167 h 43200"/>
                <a:gd name="T4" fmla="*/ 1194 w 22794"/>
                <a:gd name="T5" fmla="*/ 21600 h 43200"/>
              </a:gdLst>
              <a:ahLst/>
              <a:cxnLst>
                <a:cxn ang="0">
                  <a:pos x="T0" y="T1"/>
                </a:cxn>
                <a:cxn ang="0">
                  <a:pos x="T2" y="T3"/>
                </a:cxn>
                <a:cxn ang="0">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close/>
                </a:path>
              </a:pathLst>
            </a:custGeom>
            <a:noFill/>
            <a:ln w="76200">
              <a:solidFill>
                <a:srgbClr val="656591"/>
              </a:solidFill>
              <a:round/>
              <a:headEnd/>
              <a:tailEnd/>
            </a:ln>
            <a:effectLst>
              <a:outerShdw dist="35921" dir="2700000" algn="ctr" rotWithShape="0">
                <a:srgbClr val="C0C0C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6" name="Arc 78"/>
            <p:cNvSpPr>
              <a:spLocks/>
            </p:cNvSpPr>
            <p:nvPr/>
          </p:nvSpPr>
          <p:spPr bwMode="gray">
            <a:xfrm rot="16200000" flipV="1">
              <a:off x="4503" y="1832"/>
              <a:ext cx="418" cy="769"/>
            </a:xfrm>
            <a:custGeom>
              <a:avLst/>
              <a:gdLst>
                <a:gd name="G0" fmla="+- 1194 0 0"/>
                <a:gd name="G1" fmla="+- 21600 0 0"/>
                <a:gd name="G2" fmla="+- 21600 0 0"/>
                <a:gd name="T0" fmla="*/ 750 w 22794"/>
                <a:gd name="T1" fmla="*/ 5 h 43200"/>
                <a:gd name="T2" fmla="*/ 0 w 22794"/>
                <a:gd name="T3" fmla="*/ 43167 h 43200"/>
                <a:gd name="T4" fmla="*/ 1194 w 22794"/>
                <a:gd name="T5" fmla="*/ 21600 h 43200"/>
              </a:gdLst>
              <a:ahLst/>
              <a:cxnLst>
                <a:cxn ang="0">
                  <a:pos x="T0" y="T1"/>
                </a:cxn>
                <a:cxn ang="0">
                  <a:pos x="T2" y="T3"/>
                </a:cxn>
                <a:cxn ang="0">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close/>
                </a:path>
              </a:pathLst>
            </a:custGeom>
            <a:noFill/>
            <a:ln w="76200">
              <a:solidFill>
                <a:srgbClr val="656591"/>
              </a:solidFill>
              <a:round/>
              <a:headEnd/>
              <a:tailEnd/>
            </a:ln>
            <a:effectLst>
              <a:outerShdw dist="35921" dir="2700000" algn="ctr" rotWithShape="0">
                <a:srgbClr val="C0C0C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7" name="Line 79"/>
            <p:cNvSpPr>
              <a:spLocks noChangeShapeType="1"/>
            </p:cNvSpPr>
            <p:nvPr/>
          </p:nvSpPr>
          <p:spPr bwMode="gray">
            <a:xfrm flipH="1">
              <a:off x="2619" y="2405"/>
              <a:ext cx="496" cy="0"/>
            </a:xfrm>
            <a:prstGeom prst="line">
              <a:avLst/>
            </a:prstGeom>
            <a:noFill/>
            <a:ln w="76200">
              <a:solidFill>
                <a:srgbClr val="656591"/>
              </a:solidFill>
              <a:round/>
              <a:headEnd/>
              <a:tailEnd/>
            </a:ln>
            <a:effectLst>
              <a:outerShdw dist="35921" dir="2700000" algn="ctr" rotWithShape="0">
                <a:srgbClr val="C0C0C0">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8" name="Arc 80"/>
            <p:cNvSpPr>
              <a:spLocks/>
            </p:cNvSpPr>
            <p:nvPr/>
          </p:nvSpPr>
          <p:spPr bwMode="gray">
            <a:xfrm rot="5400000">
              <a:off x="3278" y="2211"/>
              <a:ext cx="400" cy="769"/>
            </a:xfrm>
            <a:custGeom>
              <a:avLst/>
              <a:gdLst>
                <a:gd name="G0" fmla="+- 1194 0 0"/>
                <a:gd name="G1" fmla="+- 21600 0 0"/>
                <a:gd name="G2" fmla="+- 21600 0 0"/>
                <a:gd name="T0" fmla="*/ 750 w 22794"/>
                <a:gd name="T1" fmla="*/ 5 h 43200"/>
                <a:gd name="T2" fmla="*/ 0 w 22794"/>
                <a:gd name="T3" fmla="*/ 43167 h 43200"/>
                <a:gd name="T4" fmla="*/ 1194 w 22794"/>
                <a:gd name="T5" fmla="*/ 21600 h 43200"/>
              </a:gdLst>
              <a:ahLst/>
              <a:cxnLst>
                <a:cxn ang="0">
                  <a:pos x="T0" y="T1"/>
                </a:cxn>
                <a:cxn ang="0">
                  <a:pos x="T2" y="T3"/>
                </a:cxn>
                <a:cxn ang="0">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close/>
                </a:path>
              </a:pathLst>
            </a:custGeom>
            <a:noFill/>
            <a:ln w="76200">
              <a:solidFill>
                <a:srgbClr val="656591"/>
              </a:solidFill>
              <a:round/>
              <a:headEnd/>
              <a:tailEnd/>
            </a:ln>
            <a:effectLst>
              <a:outerShdw dist="35921" dir="2700000" algn="ctr" rotWithShape="0">
                <a:srgbClr val="C0C0C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69" name="Line 81"/>
            <p:cNvSpPr>
              <a:spLocks noChangeShapeType="1"/>
            </p:cNvSpPr>
            <p:nvPr/>
          </p:nvSpPr>
          <p:spPr bwMode="gray">
            <a:xfrm flipH="1">
              <a:off x="5071" y="2405"/>
              <a:ext cx="689" cy="0"/>
            </a:xfrm>
            <a:prstGeom prst="line">
              <a:avLst/>
            </a:prstGeom>
            <a:noFill/>
            <a:ln w="76200">
              <a:solidFill>
                <a:srgbClr val="656591"/>
              </a:solidFill>
              <a:round/>
              <a:headEnd/>
              <a:tailEnd/>
            </a:ln>
            <a:effectLst>
              <a:outerShdw dist="35921" dir="2700000" algn="ctr" rotWithShape="0">
                <a:srgbClr val="C0C0C0">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70" name="Line 82"/>
            <p:cNvSpPr>
              <a:spLocks noChangeShapeType="1"/>
            </p:cNvSpPr>
            <p:nvPr/>
          </p:nvSpPr>
          <p:spPr bwMode="gray">
            <a:xfrm flipH="1">
              <a:off x="1377" y="2405"/>
              <a:ext cx="523" cy="0"/>
            </a:xfrm>
            <a:prstGeom prst="line">
              <a:avLst/>
            </a:prstGeom>
            <a:noFill/>
            <a:ln w="76200">
              <a:solidFill>
                <a:srgbClr val="656591"/>
              </a:solidFill>
              <a:round/>
              <a:headEnd/>
              <a:tailEnd/>
            </a:ln>
            <a:effectLst>
              <a:outerShdw dist="35921" dir="2700000" algn="ctr" rotWithShape="0">
                <a:srgbClr val="C0C0C0">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sp>
          <p:nvSpPr>
            <p:cNvPr id="171" name="Arc 83"/>
            <p:cNvSpPr>
              <a:spLocks/>
            </p:cNvSpPr>
            <p:nvPr/>
          </p:nvSpPr>
          <p:spPr bwMode="gray">
            <a:xfrm rot="5400000">
              <a:off x="815" y="2211"/>
              <a:ext cx="400" cy="769"/>
            </a:xfrm>
            <a:custGeom>
              <a:avLst/>
              <a:gdLst>
                <a:gd name="G0" fmla="+- 1194 0 0"/>
                <a:gd name="G1" fmla="+- 21600 0 0"/>
                <a:gd name="G2" fmla="+- 21600 0 0"/>
                <a:gd name="T0" fmla="*/ 750 w 22794"/>
                <a:gd name="T1" fmla="*/ 5 h 43200"/>
                <a:gd name="T2" fmla="*/ 0 w 22794"/>
                <a:gd name="T3" fmla="*/ 43167 h 43200"/>
                <a:gd name="T4" fmla="*/ 1194 w 22794"/>
                <a:gd name="T5" fmla="*/ 21600 h 43200"/>
              </a:gdLst>
              <a:ahLst/>
              <a:cxnLst>
                <a:cxn ang="0">
                  <a:pos x="T0" y="T1"/>
                </a:cxn>
                <a:cxn ang="0">
                  <a:pos x="T2" y="T3"/>
                </a:cxn>
                <a:cxn ang="0">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close/>
                </a:path>
              </a:pathLst>
            </a:custGeom>
            <a:noFill/>
            <a:ln w="76200">
              <a:solidFill>
                <a:srgbClr val="656591"/>
              </a:solidFill>
              <a:round/>
              <a:headEnd/>
              <a:tailEnd/>
            </a:ln>
            <a:effectLst>
              <a:outerShdw dist="35921" dir="2700000" algn="ctr" rotWithShape="0">
                <a:srgbClr val="C0C0C0">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ndParaRPr>
            </a:p>
          </p:txBody>
        </p:sp>
      </p:grpSp>
      <p:pic>
        <p:nvPicPr>
          <p:cNvPr id="172" name="Picture 84" descr="Picture1"/>
          <p:cNvPicPr>
            <a:picLocks noChangeAspect="1" noChangeArrowheads="1"/>
          </p:cNvPicPr>
          <p:nvPr/>
        </p:nvPicPr>
        <p:blipFill>
          <a:blip r:embed="rId4" cstate="print"/>
          <a:srcRect/>
          <a:stretch>
            <a:fillRect/>
          </a:stretch>
        </p:blipFill>
        <p:spPr bwMode="auto">
          <a:xfrm>
            <a:off x="1204913" y="3200871"/>
            <a:ext cx="825500" cy="377825"/>
          </a:xfrm>
          <a:prstGeom prst="rect">
            <a:avLst/>
          </a:prstGeom>
          <a:noFill/>
          <a:ln w="9525">
            <a:noFill/>
            <a:miter lim="800000"/>
            <a:headEnd/>
            <a:tailEnd/>
          </a:ln>
        </p:spPr>
      </p:pic>
      <p:pic>
        <p:nvPicPr>
          <p:cNvPr id="173" name="Picture 85" descr="Picture1"/>
          <p:cNvPicPr>
            <a:picLocks noChangeAspect="1" noChangeArrowheads="1"/>
          </p:cNvPicPr>
          <p:nvPr/>
        </p:nvPicPr>
        <p:blipFill>
          <a:blip r:embed="rId4" cstate="print"/>
          <a:srcRect/>
          <a:stretch>
            <a:fillRect/>
          </a:stretch>
        </p:blipFill>
        <p:spPr bwMode="auto">
          <a:xfrm>
            <a:off x="3181350" y="3191346"/>
            <a:ext cx="825500" cy="377825"/>
          </a:xfrm>
          <a:prstGeom prst="rect">
            <a:avLst/>
          </a:prstGeom>
          <a:noFill/>
          <a:ln w="9525">
            <a:noFill/>
            <a:miter lim="800000"/>
            <a:headEnd/>
            <a:tailEnd/>
          </a:ln>
        </p:spPr>
      </p:pic>
      <p:pic>
        <p:nvPicPr>
          <p:cNvPr id="174" name="Picture 86" descr="Picture1"/>
          <p:cNvPicPr>
            <a:picLocks noChangeAspect="1" noChangeArrowheads="1"/>
          </p:cNvPicPr>
          <p:nvPr/>
        </p:nvPicPr>
        <p:blipFill>
          <a:blip r:embed="rId4" cstate="print"/>
          <a:srcRect/>
          <a:stretch>
            <a:fillRect/>
          </a:stretch>
        </p:blipFill>
        <p:spPr bwMode="auto">
          <a:xfrm>
            <a:off x="5114925" y="3210396"/>
            <a:ext cx="825500" cy="377825"/>
          </a:xfrm>
          <a:prstGeom prst="rect">
            <a:avLst/>
          </a:prstGeom>
          <a:noFill/>
          <a:ln w="9525">
            <a:noFill/>
            <a:miter lim="800000"/>
            <a:headEnd/>
            <a:tailEnd/>
          </a:ln>
        </p:spPr>
      </p:pic>
      <p:pic>
        <p:nvPicPr>
          <p:cNvPr id="175" name="Picture 87" descr="Picture1"/>
          <p:cNvPicPr>
            <a:picLocks noChangeAspect="1" noChangeArrowheads="1"/>
          </p:cNvPicPr>
          <p:nvPr/>
        </p:nvPicPr>
        <p:blipFill>
          <a:blip r:embed="rId4" cstate="print"/>
          <a:srcRect/>
          <a:stretch>
            <a:fillRect/>
          </a:stretch>
        </p:blipFill>
        <p:spPr bwMode="auto">
          <a:xfrm>
            <a:off x="7077075" y="3200871"/>
            <a:ext cx="825500" cy="377825"/>
          </a:xfrm>
          <a:prstGeom prst="rect">
            <a:avLst/>
          </a:prstGeom>
          <a:noFill/>
          <a:ln w="9525">
            <a:noFill/>
            <a:miter lim="800000"/>
            <a:headEnd/>
            <a:tailEnd/>
          </a:ln>
        </p:spPr>
      </p:pic>
      <p:sp>
        <p:nvSpPr>
          <p:cNvPr id="176" name="Text Box 5"/>
          <p:cNvSpPr txBox="1">
            <a:spLocks noChangeArrowheads="1"/>
          </p:cNvSpPr>
          <p:nvPr/>
        </p:nvSpPr>
        <p:spPr bwMode="gray">
          <a:xfrm>
            <a:off x="539552" y="548680"/>
            <a:ext cx="4752889" cy="646331"/>
          </a:xfrm>
          <a:prstGeom prst="rect">
            <a:avLst/>
          </a:prstGeom>
          <a:noFill/>
          <a:ln w="9525" algn="ctr">
            <a:noFill/>
            <a:miter lim="800000"/>
            <a:headEnd/>
            <a:tailEnd/>
          </a:ln>
        </p:spPr>
        <p:txBody>
          <a:bodyPr wrap="square">
            <a:spAutoFit/>
          </a:bodyPr>
          <a:lstStyle/>
          <a:p>
            <a:pPr fontAlgn="base">
              <a:spcAft>
                <a:spcPct val="0"/>
              </a:spcAft>
            </a:pPr>
            <a:r>
              <a:rPr lang="zh-CN" altLang="en-US" sz="3600" b="1" dirty="0" smtClean="0">
                <a:solidFill>
                  <a:srgbClr val="CC0066"/>
                </a:solidFill>
                <a:latin typeface="黑体" panose="02010600030101010101" pitchFamily="2" charset="-122"/>
                <a:ea typeface="黑体" panose="02010600030101010101" pitchFamily="2" charset="-122"/>
              </a:rPr>
              <a:t>大数据挖掘工程师</a:t>
            </a:r>
            <a:endParaRPr lang="en-US" altLang="zh-CN" sz="3600" b="1" dirty="0">
              <a:solidFill>
                <a:srgbClr val="CC0066"/>
              </a:solidFill>
              <a:latin typeface="黑体" panose="02010600030101010101" pitchFamily="2" charset="-122"/>
              <a:ea typeface="黑体" panose="02010600030101010101" pitchFamily="2" charset="-122"/>
            </a:endParaRPr>
          </a:p>
        </p:txBody>
      </p:sp>
      <p:sp>
        <p:nvSpPr>
          <p:cNvPr id="151" name="Text Box 63"/>
          <p:cNvSpPr txBox="1">
            <a:spLocks noChangeArrowheads="1"/>
          </p:cNvSpPr>
          <p:nvPr/>
        </p:nvSpPr>
        <p:spPr bwMode="gray">
          <a:xfrm>
            <a:off x="4953421" y="3212976"/>
            <a:ext cx="1274763" cy="923330"/>
          </a:xfrm>
          <a:prstGeom prst="rect">
            <a:avLst/>
          </a:prstGeom>
          <a:noFill/>
          <a:ln w="9525">
            <a:noFill/>
            <a:miter lim="800000"/>
            <a:headEnd/>
            <a:tailEnd/>
          </a:ln>
        </p:spPr>
        <p:txBody>
          <a:bodyPr wrap="square">
            <a:spAutoFit/>
          </a:bodyPr>
          <a:lstStyle/>
          <a:p>
            <a:pPr fontAlgn="base">
              <a:spcBef>
                <a:spcPct val="0"/>
              </a:spcBef>
              <a:spcAft>
                <a:spcPct val="0"/>
              </a:spcAft>
            </a:pPr>
            <a:r>
              <a:rPr lang="zh-CN" altLang="en-US" b="1">
                <a:solidFill>
                  <a:srgbClr val="002060"/>
                </a:solidFill>
                <a:latin typeface="黑体" panose="02010600030101010101" pitchFamily="2" charset="-122"/>
                <a:ea typeface="黑体" panose="02010600030101010101" pitchFamily="2" charset="-122"/>
                <a:cs typeface="HY헤드라인M"/>
              </a:rPr>
              <a:t>大数据挖</a:t>
            </a:r>
            <a:r>
              <a:rPr lang="zh-CN" altLang="en-US" b="1" smtClean="0">
                <a:solidFill>
                  <a:srgbClr val="002060"/>
                </a:solidFill>
                <a:latin typeface="黑体" panose="02010600030101010101" pitchFamily="2" charset="-122"/>
                <a:ea typeface="黑体" panose="02010600030101010101" pitchFamily="2" charset="-122"/>
                <a:cs typeface="HY헤드라인M"/>
              </a:rPr>
              <a:t>掘和</a:t>
            </a:r>
            <a:r>
              <a:rPr lang="zh-CN" altLang="en-US" b="1">
                <a:solidFill>
                  <a:srgbClr val="002060"/>
                </a:solidFill>
                <a:latin typeface="黑体" panose="02010600030101010101" pitchFamily="2" charset="-122"/>
                <a:ea typeface="黑体" panose="02010600030101010101" pitchFamily="2" charset="-122"/>
                <a:cs typeface="HY헤드라인M"/>
              </a:rPr>
              <a:t>统计建模技能</a:t>
            </a:r>
            <a:endParaRPr lang="en-US" altLang="ko-KR" b="1" dirty="0">
              <a:solidFill>
                <a:srgbClr val="002060"/>
              </a:solidFill>
              <a:latin typeface="黑体" panose="02010600030101010101" pitchFamily="2" charset="-122"/>
              <a:ea typeface="黑体" panose="02010600030101010101" pitchFamily="2" charset="-122"/>
              <a:cs typeface="HY헤드라인M"/>
            </a:endParaRPr>
          </a:p>
        </p:txBody>
      </p:sp>
    </p:spTree>
    <p:extLst>
      <p:ext uri="{BB962C8B-B14F-4D97-AF65-F5344CB8AC3E}">
        <p14:creationId xmlns:p14="http://schemas.microsoft.com/office/powerpoint/2010/main" val="84667082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9" name="AutoShape 4"/>
          <p:cNvSpPr>
            <a:spLocks noChangeArrowheads="1"/>
          </p:cNvSpPr>
          <p:nvPr/>
        </p:nvSpPr>
        <p:spPr bwMode="auto">
          <a:xfrm>
            <a:off x="3730625" y="1589172"/>
            <a:ext cx="4956175" cy="4645025"/>
          </a:xfrm>
          <a:prstGeom prst="roundRect">
            <a:avLst>
              <a:gd name="adj" fmla="val 3560"/>
            </a:avLst>
          </a:prstGeom>
          <a:gradFill rotWithShape="1">
            <a:gsLst>
              <a:gs pos="0">
                <a:srgbClr val="2B66BD">
                  <a:alpha val="28998"/>
                </a:srgbClr>
              </a:gs>
              <a:gs pos="100000">
                <a:srgbClr val="1A3E72">
                  <a:alpha val="32999"/>
                </a:srgbClr>
              </a:gs>
            </a:gsLst>
            <a:lin ang="5400000" scaled="1"/>
          </a:gradFill>
          <a:ln w="28575" algn="ctr">
            <a:noFill/>
            <a:round/>
            <a:headEnd/>
            <a:tailEnd/>
          </a:ln>
        </p:spPr>
        <p:txBody>
          <a:bodyPr wrap="none" anchor="ctr"/>
          <a:lstStyle/>
          <a:p>
            <a:pPr algn="ctr" latinLnBrk="1"/>
            <a:endParaRPr kumimoji="1" lang="zh-CN" altLang="zh-CN">
              <a:solidFill>
                <a:srgbClr val="FFFF00"/>
              </a:solidFill>
              <a:latin typeface="HY헤드라인M"/>
              <a:ea typeface="HY헤드라인M"/>
              <a:cs typeface="HY헤드라인M"/>
            </a:endParaRPr>
          </a:p>
        </p:txBody>
      </p:sp>
      <p:sp>
        <p:nvSpPr>
          <p:cNvPr id="720900" name="AutoShape 5"/>
          <p:cNvSpPr>
            <a:spLocks noChangeArrowheads="1"/>
          </p:cNvSpPr>
          <p:nvPr/>
        </p:nvSpPr>
        <p:spPr bwMode="auto">
          <a:xfrm>
            <a:off x="2079625" y="1589172"/>
            <a:ext cx="1587500" cy="4645025"/>
          </a:xfrm>
          <a:prstGeom prst="roundRect">
            <a:avLst>
              <a:gd name="adj" fmla="val 10509"/>
            </a:avLst>
          </a:prstGeom>
          <a:solidFill>
            <a:srgbClr val="D0B118">
              <a:alpha val="29019"/>
            </a:srgbClr>
          </a:solidFill>
          <a:ln w="28575">
            <a:noFill/>
            <a:round/>
            <a:headEnd/>
            <a:tailEnd/>
          </a:ln>
        </p:spPr>
        <p:txBody>
          <a:bodyPr wrap="none" anchor="ctr"/>
          <a:lstStyle/>
          <a:p>
            <a:endParaRPr lang="zh-CN" altLang="en-US"/>
          </a:p>
        </p:txBody>
      </p:sp>
      <p:sp>
        <p:nvSpPr>
          <p:cNvPr id="720901" name="AutoShape 6"/>
          <p:cNvSpPr>
            <a:spLocks noChangeArrowheads="1"/>
          </p:cNvSpPr>
          <p:nvPr/>
        </p:nvSpPr>
        <p:spPr bwMode="auto">
          <a:xfrm>
            <a:off x="539750" y="1703472"/>
            <a:ext cx="8255000" cy="1003300"/>
          </a:xfrm>
          <a:prstGeom prst="roundRect">
            <a:avLst>
              <a:gd name="adj" fmla="val 10088"/>
            </a:avLst>
          </a:prstGeom>
          <a:solidFill>
            <a:schemeClr val="bg1">
              <a:alpha val="79999"/>
            </a:schemeClr>
          </a:solidFill>
          <a:ln w="12700">
            <a:solidFill>
              <a:srgbClr val="2B66BD"/>
            </a:solidFill>
            <a:prstDash val="sysDot"/>
            <a:round/>
            <a:headEnd/>
            <a:tailEnd/>
          </a:ln>
        </p:spPr>
        <p:txBody>
          <a:bodyPr wrap="none" anchor="ctr"/>
          <a:lstStyle/>
          <a:p>
            <a:endParaRPr lang="zh-CN" altLang="en-US"/>
          </a:p>
        </p:txBody>
      </p:sp>
      <p:sp>
        <p:nvSpPr>
          <p:cNvPr id="720902" name="AutoShape 7"/>
          <p:cNvSpPr>
            <a:spLocks noChangeArrowheads="1"/>
          </p:cNvSpPr>
          <p:nvPr/>
        </p:nvSpPr>
        <p:spPr bwMode="auto">
          <a:xfrm>
            <a:off x="539750" y="2851235"/>
            <a:ext cx="8255000" cy="1003300"/>
          </a:xfrm>
          <a:prstGeom prst="roundRect">
            <a:avLst>
              <a:gd name="adj" fmla="val 10088"/>
            </a:avLst>
          </a:prstGeom>
          <a:solidFill>
            <a:schemeClr val="bg1">
              <a:alpha val="79999"/>
            </a:schemeClr>
          </a:solidFill>
          <a:ln w="12700">
            <a:solidFill>
              <a:srgbClr val="2B66BD"/>
            </a:solidFill>
            <a:prstDash val="sysDot"/>
            <a:round/>
            <a:headEnd/>
            <a:tailEnd/>
          </a:ln>
        </p:spPr>
        <p:txBody>
          <a:bodyPr wrap="none" anchor="ctr"/>
          <a:lstStyle/>
          <a:p>
            <a:pPr>
              <a:lnSpc>
                <a:spcPct val="140000"/>
              </a:lnSpc>
            </a:pPr>
            <a:endParaRPr lang="zh-CN" altLang="en-US" dirty="0"/>
          </a:p>
        </p:txBody>
      </p:sp>
      <p:sp>
        <p:nvSpPr>
          <p:cNvPr id="720903" name="AutoShape 8"/>
          <p:cNvSpPr>
            <a:spLocks noChangeArrowheads="1"/>
          </p:cNvSpPr>
          <p:nvPr/>
        </p:nvSpPr>
        <p:spPr bwMode="auto">
          <a:xfrm>
            <a:off x="539750" y="3998997"/>
            <a:ext cx="8255000" cy="1003300"/>
          </a:xfrm>
          <a:prstGeom prst="roundRect">
            <a:avLst>
              <a:gd name="adj" fmla="val 10088"/>
            </a:avLst>
          </a:prstGeom>
          <a:solidFill>
            <a:schemeClr val="bg1">
              <a:alpha val="79999"/>
            </a:schemeClr>
          </a:solidFill>
          <a:ln w="12700">
            <a:solidFill>
              <a:srgbClr val="2B66BD"/>
            </a:solidFill>
            <a:prstDash val="sysDot"/>
            <a:round/>
            <a:headEnd/>
            <a:tailEnd/>
          </a:ln>
        </p:spPr>
        <p:txBody>
          <a:bodyPr wrap="none" anchor="ctr"/>
          <a:lstStyle/>
          <a:p>
            <a:endParaRPr lang="zh-CN" altLang="en-US"/>
          </a:p>
        </p:txBody>
      </p:sp>
      <p:sp>
        <p:nvSpPr>
          <p:cNvPr id="720904" name="AutoShape 9"/>
          <p:cNvSpPr>
            <a:spLocks noChangeArrowheads="1"/>
          </p:cNvSpPr>
          <p:nvPr/>
        </p:nvSpPr>
        <p:spPr bwMode="auto">
          <a:xfrm>
            <a:off x="539750" y="5148347"/>
            <a:ext cx="8255000" cy="1003300"/>
          </a:xfrm>
          <a:prstGeom prst="roundRect">
            <a:avLst>
              <a:gd name="adj" fmla="val 10088"/>
            </a:avLst>
          </a:prstGeom>
          <a:solidFill>
            <a:schemeClr val="bg1">
              <a:alpha val="79999"/>
            </a:schemeClr>
          </a:solidFill>
          <a:ln w="12700">
            <a:solidFill>
              <a:srgbClr val="2B66BD"/>
            </a:solidFill>
            <a:prstDash val="sysDot"/>
            <a:round/>
            <a:headEnd/>
            <a:tailEnd/>
          </a:ln>
        </p:spPr>
        <p:txBody>
          <a:bodyPr wrap="none" anchor="ctr"/>
          <a:lstStyle/>
          <a:p>
            <a:endParaRPr lang="zh-CN" altLang="en-US"/>
          </a:p>
        </p:txBody>
      </p:sp>
      <p:sp>
        <p:nvSpPr>
          <p:cNvPr id="720905" name="Oval 22"/>
          <p:cNvSpPr>
            <a:spLocks noChangeArrowheads="1"/>
          </p:cNvSpPr>
          <p:nvPr/>
        </p:nvSpPr>
        <p:spPr bwMode="auto">
          <a:xfrm>
            <a:off x="750888" y="2287672"/>
            <a:ext cx="1162050" cy="260350"/>
          </a:xfrm>
          <a:prstGeom prst="ellipse">
            <a:avLst/>
          </a:prstGeom>
          <a:solidFill>
            <a:srgbClr val="ADE4FF"/>
          </a:solidFill>
          <a:ln w="9525">
            <a:round/>
            <a:headEnd/>
            <a:tailEnd/>
          </a:ln>
          <a:scene3d>
            <a:camera prst="legacyObliqueBottom"/>
            <a:lightRig rig="legacyFlat3" dir="r"/>
          </a:scene3d>
          <a:sp3d extrusionH="163500" prstMaterial="legacyMatte">
            <a:bevelT w="13500" h="13500" prst="angle"/>
            <a:bevelB w="13500" h="13500" prst="angle"/>
            <a:extrusionClr>
              <a:srgbClr val="ADE4FF"/>
            </a:extrusionClr>
          </a:sp3d>
        </p:spPr>
        <p:txBody>
          <a:bodyPr wrap="none" anchor="ctr">
            <a:flatTx/>
          </a:bodyPr>
          <a:lstStyle/>
          <a:p>
            <a:endParaRPr lang="zh-CN" altLang="en-US"/>
          </a:p>
        </p:txBody>
      </p:sp>
      <p:sp>
        <p:nvSpPr>
          <p:cNvPr id="720906" name="Oval 23"/>
          <p:cNvSpPr>
            <a:spLocks noChangeArrowheads="1"/>
          </p:cNvSpPr>
          <p:nvPr/>
        </p:nvSpPr>
        <p:spPr bwMode="auto">
          <a:xfrm>
            <a:off x="750888" y="3440197"/>
            <a:ext cx="1162050" cy="260350"/>
          </a:xfrm>
          <a:prstGeom prst="ellipse">
            <a:avLst/>
          </a:prstGeom>
          <a:solidFill>
            <a:srgbClr val="ADE4FF"/>
          </a:solidFill>
          <a:ln w="9525">
            <a:round/>
            <a:headEnd/>
            <a:tailEnd/>
          </a:ln>
          <a:scene3d>
            <a:camera prst="legacyObliqueBottom"/>
            <a:lightRig rig="legacyFlat3" dir="r"/>
          </a:scene3d>
          <a:sp3d extrusionH="163500" prstMaterial="legacyMatte">
            <a:bevelT w="13500" h="13500" prst="angle"/>
            <a:bevelB w="13500" h="13500" prst="angle"/>
            <a:extrusionClr>
              <a:srgbClr val="ADE4FF"/>
            </a:extrusionClr>
          </a:sp3d>
        </p:spPr>
        <p:txBody>
          <a:bodyPr wrap="none" anchor="ctr">
            <a:flatTx/>
          </a:bodyPr>
          <a:lstStyle/>
          <a:p>
            <a:endParaRPr lang="zh-CN" altLang="en-US"/>
          </a:p>
        </p:txBody>
      </p:sp>
      <p:sp>
        <p:nvSpPr>
          <p:cNvPr id="720907" name="Oval 24"/>
          <p:cNvSpPr>
            <a:spLocks noChangeArrowheads="1"/>
          </p:cNvSpPr>
          <p:nvPr/>
        </p:nvSpPr>
        <p:spPr bwMode="auto">
          <a:xfrm>
            <a:off x="750888" y="4592722"/>
            <a:ext cx="1162050" cy="260350"/>
          </a:xfrm>
          <a:prstGeom prst="ellipse">
            <a:avLst/>
          </a:prstGeom>
          <a:solidFill>
            <a:srgbClr val="ADE4FF"/>
          </a:solidFill>
          <a:ln w="9525">
            <a:round/>
            <a:headEnd/>
            <a:tailEnd/>
          </a:ln>
          <a:scene3d>
            <a:camera prst="legacyObliqueBottom"/>
            <a:lightRig rig="legacyFlat3" dir="r"/>
          </a:scene3d>
          <a:sp3d extrusionH="163500" prstMaterial="legacyMatte">
            <a:bevelT w="13500" h="13500" prst="angle"/>
            <a:bevelB w="13500" h="13500" prst="angle"/>
            <a:extrusionClr>
              <a:srgbClr val="ADE4FF"/>
            </a:extrusionClr>
          </a:sp3d>
        </p:spPr>
        <p:txBody>
          <a:bodyPr wrap="none" anchor="ctr">
            <a:flatTx/>
          </a:bodyPr>
          <a:lstStyle/>
          <a:p>
            <a:endParaRPr lang="zh-CN" altLang="en-US"/>
          </a:p>
        </p:txBody>
      </p:sp>
      <p:sp>
        <p:nvSpPr>
          <p:cNvPr id="720908" name="Oval 25"/>
          <p:cNvSpPr>
            <a:spLocks noChangeArrowheads="1"/>
          </p:cNvSpPr>
          <p:nvPr/>
        </p:nvSpPr>
        <p:spPr bwMode="auto">
          <a:xfrm>
            <a:off x="750888" y="5745247"/>
            <a:ext cx="1162050" cy="260350"/>
          </a:xfrm>
          <a:prstGeom prst="ellipse">
            <a:avLst/>
          </a:prstGeom>
          <a:solidFill>
            <a:srgbClr val="ADE4FF"/>
          </a:solidFill>
          <a:ln w="9525">
            <a:round/>
            <a:headEnd/>
            <a:tailEnd/>
          </a:ln>
          <a:scene3d>
            <a:camera prst="legacyObliqueBottom"/>
            <a:lightRig rig="legacyFlat3" dir="r"/>
          </a:scene3d>
          <a:sp3d extrusionH="163500" prstMaterial="legacyMatte">
            <a:bevelT w="13500" h="13500" prst="angle"/>
            <a:bevelB w="13500" h="13500" prst="angle"/>
            <a:extrusionClr>
              <a:srgbClr val="ADE4FF"/>
            </a:extrusionClr>
          </a:sp3d>
        </p:spPr>
        <p:txBody>
          <a:bodyPr wrap="none" anchor="ctr">
            <a:flatTx/>
          </a:bodyPr>
          <a:lstStyle/>
          <a:p>
            <a:endParaRPr lang="zh-CN" altLang="en-US"/>
          </a:p>
        </p:txBody>
      </p:sp>
      <p:sp>
        <p:nvSpPr>
          <p:cNvPr id="720915" name="Rectangle 34"/>
          <p:cNvSpPr>
            <a:spLocks noChangeArrowheads="1"/>
          </p:cNvSpPr>
          <p:nvPr/>
        </p:nvSpPr>
        <p:spPr bwMode="auto">
          <a:xfrm>
            <a:off x="3768725" y="1805915"/>
            <a:ext cx="4918075" cy="830997"/>
          </a:xfrm>
          <a:prstGeom prst="rect">
            <a:avLst/>
          </a:prstGeom>
          <a:noFill/>
          <a:ln w="9525">
            <a:noFill/>
            <a:miter lim="800000"/>
            <a:headEnd/>
            <a:tailEnd/>
          </a:ln>
        </p:spPr>
        <p:txBody>
          <a:bodyPr wrap="square" anchor="ctr">
            <a:spAutoFit/>
          </a:bodyPr>
          <a:lstStyle/>
          <a:p>
            <a:pPr marL="285750" lvl="0" indent="-285750">
              <a:buFont typeface="Wingdings" panose="05000000000000000000" pitchFamily="2" charset="2"/>
              <a:buChar char="l"/>
            </a:pPr>
            <a:r>
              <a:rPr lang="zh-CN" altLang="en-US" sz="1600" b="1" dirty="0">
                <a:solidFill>
                  <a:schemeClr val="accent6">
                    <a:lumMod val="50000"/>
                  </a:schemeClr>
                </a:solidFill>
              </a:rPr>
              <a:t>基本的数据库管理、网络信息获取技</a:t>
            </a:r>
            <a:r>
              <a:rPr lang="zh-CN" altLang="en-US" sz="1600" b="1" dirty="0" smtClean="0">
                <a:solidFill>
                  <a:schemeClr val="accent6">
                    <a:lumMod val="50000"/>
                  </a:schemeClr>
                </a:solidFill>
              </a:rPr>
              <a:t>能</a:t>
            </a:r>
            <a:endParaRPr lang="en-US" altLang="zh-CN" sz="1600" b="1" dirty="0">
              <a:solidFill>
                <a:schemeClr val="accent6">
                  <a:lumMod val="50000"/>
                </a:schemeClr>
              </a:solidFill>
            </a:endParaRPr>
          </a:p>
          <a:p>
            <a:pPr marL="285750" lvl="0" indent="-285750">
              <a:buFont typeface="Wingdings" panose="05000000000000000000" pitchFamily="2" charset="2"/>
              <a:buChar char="l"/>
            </a:pPr>
            <a:r>
              <a:rPr lang="zh-CN" altLang="en-US" sz="1600" b="1" dirty="0" smtClean="0">
                <a:solidFill>
                  <a:schemeClr val="accent6">
                    <a:lumMod val="50000"/>
                  </a:schemeClr>
                </a:solidFill>
              </a:rPr>
              <a:t>熟</a:t>
            </a:r>
            <a:r>
              <a:rPr lang="zh-CN" altLang="en-US" sz="1600" b="1" dirty="0">
                <a:solidFill>
                  <a:schemeClr val="accent6">
                    <a:lumMod val="50000"/>
                  </a:schemeClr>
                </a:solidFill>
              </a:rPr>
              <a:t>悉</a:t>
            </a:r>
            <a:r>
              <a:rPr lang="en-US" altLang="zh-CN" sz="1600" b="1" dirty="0">
                <a:solidFill>
                  <a:schemeClr val="accent6">
                    <a:lumMod val="50000"/>
                  </a:schemeClr>
                </a:solidFill>
              </a:rPr>
              <a:t>Linux/ Unix</a:t>
            </a:r>
            <a:r>
              <a:rPr lang="zh-CN" altLang="en-US" sz="1600" b="1" dirty="0">
                <a:solidFill>
                  <a:schemeClr val="accent6">
                    <a:lumMod val="50000"/>
                  </a:schemeClr>
                </a:solidFill>
              </a:rPr>
              <a:t>操作系统了解分布式计</a:t>
            </a:r>
            <a:r>
              <a:rPr lang="zh-CN" altLang="en-US" sz="1600" b="1" dirty="0" smtClean="0">
                <a:solidFill>
                  <a:schemeClr val="accent6">
                    <a:lumMod val="50000"/>
                  </a:schemeClr>
                </a:solidFill>
              </a:rPr>
              <a:t>算原理</a:t>
            </a:r>
            <a:endParaRPr lang="en-US" altLang="zh-CN" sz="1600" b="1" dirty="0" smtClean="0">
              <a:solidFill>
                <a:schemeClr val="accent6">
                  <a:lumMod val="50000"/>
                </a:schemeClr>
              </a:solidFill>
            </a:endParaRPr>
          </a:p>
          <a:p>
            <a:pPr marL="285750" lvl="0" indent="-285750">
              <a:buFont typeface="Wingdings" panose="05000000000000000000" pitchFamily="2" charset="2"/>
              <a:buChar char="l"/>
            </a:pPr>
            <a:r>
              <a:rPr lang="zh-CN" altLang="en-US" sz="1600" b="1" dirty="0" smtClean="0">
                <a:solidFill>
                  <a:schemeClr val="accent6">
                    <a:lumMod val="50000"/>
                  </a:schemeClr>
                </a:solidFill>
              </a:rPr>
              <a:t>熟</a:t>
            </a:r>
            <a:r>
              <a:rPr lang="zh-CN" altLang="en-US" sz="1600" b="1" dirty="0">
                <a:solidFill>
                  <a:schemeClr val="accent6">
                    <a:lumMod val="50000"/>
                  </a:schemeClr>
                </a:solidFill>
              </a:rPr>
              <a:t>悉</a:t>
            </a:r>
            <a:r>
              <a:rPr lang="en-US" altLang="zh-CN" sz="1600" b="1" dirty="0" err="1">
                <a:solidFill>
                  <a:schemeClr val="accent6">
                    <a:lumMod val="50000"/>
                  </a:schemeClr>
                </a:solidFill>
              </a:rPr>
              <a:t>Hadoop</a:t>
            </a:r>
            <a:r>
              <a:rPr lang="zh-CN" altLang="en-US" sz="1600" b="1" dirty="0">
                <a:solidFill>
                  <a:schemeClr val="accent6">
                    <a:lumMod val="50000"/>
                  </a:schemeClr>
                </a:solidFill>
              </a:rPr>
              <a:t>技术和</a:t>
            </a:r>
            <a:r>
              <a:rPr lang="en-US" altLang="zh-CN" sz="1600" b="1" dirty="0" err="1">
                <a:solidFill>
                  <a:schemeClr val="accent6">
                    <a:lumMod val="50000"/>
                  </a:schemeClr>
                </a:solidFill>
              </a:rPr>
              <a:t>MapReduce</a:t>
            </a:r>
            <a:r>
              <a:rPr lang="zh-CN" altLang="en-US" sz="1600" b="1" dirty="0" smtClean="0">
                <a:solidFill>
                  <a:schemeClr val="accent6">
                    <a:lumMod val="50000"/>
                  </a:schemeClr>
                </a:solidFill>
              </a:rPr>
              <a:t>算法</a:t>
            </a:r>
            <a:r>
              <a:rPr lang="zh-CN" altLang="en-US" sz="1600" b="1" dirty="0">
                <a:solidFill>
                  <a:schemeClr val="accent6">
                    <a:lumMod val="50000"/>
                  </a:schemeClr>
                </a:solidFill>
              </a:rPr>
              <a:t>原</a:t>
            </a:r>
            <a:r>
              <a:rPr lang="zh-CN" altLang="en-US" sz="1600" b="1" dirty="0" smtClean="0">
                <a:solidFill>
                  <a:schemeClr val="accent6">
                    <a:lumMod val="50000"/>
                  </a:schemeClr>
                </a:solidFill>
              </a:rPr>
              <a:t>理</a:t>
            </a:r>
            <a:endParaRPr lang="zh-CN" altLang="en-US" sz="1600" b="1" dirty="0">
              <a:solidFill>
                <a:schemeClr val="accent6">
                  <a:lumMod val="50000"/>
                </a:schemeClr>
              </a:solidFill>
            </a:endParaRPr>
          </a:p>
        </p:txBody>
      </p:sp>
      <p:sp>
        <p:nvSpPr>
          <p:cNvPr id="720916" name="Rectangle 35"/>
          <p:cNvSpPr>
            <a:spLocks noChangeArrowheads="1"/>
          </p:cNvSpPr>
          <p:nvPr/>
        </p:nvSpPr>
        <p:spPr bwMode="auto">
          <a:xfrm>
            <a:off x="3768725" y="3183218"/>
            <a:ext cx="4887913" cy="313932"/>
          </a:xfrm>
          <a:prstGeom prst="rect">
            <a:avLst/>
          </a:prstGeom>
          <a:noFill/>
          <a:ln w="9525">
            <a:noFill/>
            <a:miter lim="800000"/>
            <a:headEnd/>
            <a:tailEnd/>
          </a:ln>
        </p:spPr>
        <p:txBody>
          <a:bodyPr anchor="ctr">
            <a:spAutoFit/>
          </a:bodyPr>
          <a:lstStyle/>
          <a:p>
            <a:pPr marL="285750" indent="-285750">
              <a:lnSpc>
                <a:spcPct val="90000"/>
              </a:lnSpc>
              <a:buFont typeface="Wingdings" panose="05000000000000000000" pitchFamily="2" charset="2"/>
              <a:buChar char="l"/>
            </a:pPr>
            <a:r>
              <a:rPr lang="zh-CN" altLang="zh-CN" sz="1600" b="1" dirty="0" smtClean="0">
                <a:solidFill>
                  <a:schemeClr val="accent6">
                    <a:lumMod val="50000"/>
                  </a:schemeClr>
                </a:solidFill>
              </a:rPr>
              <a:t>掌握</a:t>
            </a:r>
            <a:r>
              <a:rPr lang="en-US" altLang="zh-CN" sz="1600" b="1" dirty="0" smtClean="0">
                <a:solidFill>
                  <a:schemeClr val="accent6">
                    <a:lumMod val="50000"/>
                  </a:schemeClr>
                </a:solidFill>
              </a:rPr>
              <a:t>SAS</a:t>
            </a:r>
            <a:r>
              <a:rPr lang="zh-CN" altLang="en-US" sz="1600" b="1" dirty="0" smtClean="0">
                <a:solidFill>
                  <a:schemeClr val="accent6">
                    <a:lumMod val="50000"/>
                  </a:schemeClr>
                </a:solidFill>
              </a:rPr>
              <a:t>、</a:t>
            </a:r>
            <a:r>
              <a:rPr lang="en-US" altLang="zh-CN" sz="1600" b="1" dirty="0" smtClean="0">
                <a:solidFill>
                  <a:schemeClr val="accent6">
                    <a:lumMod val="50000"/>
                  </a:schemeClr>
                </a:solidFill>
              </a:rPr>
              <a:t>R</a:t>
            </a:r>
            <a:r>
              <a:rPr lang="zh-CN" altLang="zh-CN" sz="1600" b="1" dirty="0" smtClean="0">
                <a:solidFill>
                  <a:schemeClr val="accent6">
                    <a:lumMod val="50000"/>
                  </a:schemeClr>
                </a:solidFill>
              </a:rPr>
              <a:t>等</a:t>
            </a:r>
            <a:r>
              <a:rPr lang="zh-CN" altLang="zh-CN" sz="1600" b="1" dirty="0">
                <a:solidFill>
                  <a:schemeClr val="accent6">
                    <a:lumMod val="50000"/>
                  </a:schemeClr>
                </a:solidFill>
              </a:rPr>
              <a:t>数据挖</a:t>
            </a:r>
            <a:r>
              <a:rPr lang="zh-CN" altLang="zh-CN" sz="1600" b="1" dirty="0" smtClean="0">
                <a:solidFill>
                  <a:schemeClr val="accent6">
                    <a:lumMod val="50000"/>
                  </a:schemeClr>
                </a:solidFill>
              </a:rPr>
              <a:t>掘</a:t>
            </a:r>
            <a:r>
              <a:rPr lang="zh-CN" altLang="en-US" sz="1600" b="1" dirty="0">
                <a:solidFill>
                  <a:schemeClr val="accent6">
                    <a:lumMod val="50000"/>
                  </a:schemeClr>
                </a:solidFill>
              </a:rPr>
              <a:t>和</a:t>
            </a:r>
            <a:r>
              <a:rPr lang="zh-CN" altLang="zh-CN" sz="1600" b="1" dirty="0" smtClean="0">
                <a:solidFill>
                  <a:schemeClr val="accent6">
                    <a:lumMod val="50000"/>
                  </a:schemeClr>
                </a:solidFill>
              </a:rPr>
              <a:t>统</a:t>
            </a:r>
            <a:r>
              <a:rPr lang="zh-CN" altLang="zh-CN" sz="1600" b="1" dirty="0">
                <a:solidFill>
                  <a:schemeClr val="accent6">
                    <a:lumMod val="50000"/>
                  </a:schemeClr>
                </a:solidFill>
              </a:rPr>
              <a:t>计分</a:t>
            </a:r>
            <a:r>
              <a:rPr lang="zh-CN" altLang="zh-CN" sz="1600" b="1" dirty="0" smtClean="0">
                <a:solidFill>
                  <a:schemeClr val="accent6">
                    <a:lumMod val="50000"/>
                  </a:schemeClr>
                </a:solidFill>
              </a:rPr>
              <a:t>析编</a:t>
            </a:r>
            <a:r>
              <a:rPr lang="zh-CN" altLang="zh-CN" sz="1600" b="1" dirty="0">
                <a:solidFill>
                  <a:schemeClr val="accent6">
                    <a:lumMod val="50000"/>
                  </a:schemeClr>
                </a:solidFill>
              </a:rPr>
              <a:t>程语言</a:t>
            </a:r>
            <a:endParaRPr lang="en-US" altLang="ko-KR" sz="1600" b="1" dirty="0">
              <a:solidFill>
                <a:schemeClr val="accent6">
                  <a:lumMod val="50000"/>
                </a:schemeClr>
              </a:solidFill>
            </a:endParaRPr>
          </a:p>
        </p:txBody>
      </p:sp>
      <p:sp>
        <p:nvSpPr>
          <p:cNvPr id="720917" name="Rectangle 36"/>
          <p:cNvSpPr>
            <a:spLocks noChangeArrowheads="1"/>
          </p:cNvSpPr>
          <p:nvPr/>
        </p:nvSpPr>
        <p:spPr bwMode="auto">
          <a:xfrm>
            <a:off x="3768725" y="3996995"/>
            <a:ext cx="4887913" cy="978729"/>
          </a:xfrm>
          <a:prstGeom prst="rect">
            <a:avLst/>
          </a:prstGeom>
          <a:noFill/>
          <a:ln w="9525">
            <a:noFill/>
            <a:miter lim="800000"/>
            <a:headEnd/>
            <a:tailEnd/>
          </a:ln>
        </p:spPr>
        <p:txBody>
          <a:bodyPr anchor="ctr">
            <a:spAutoFit/>
          </a:bodyPr>
          <a:lstStyle/>
          <a:p>
            <a:pPr marL="285750" indent="-285750">
              <a:lnSpc>
                <a:spcPct val="90000"/>
              </a:lnSpc>
              <a:buFont typeface="Wingdings" panose="05000000000000000000" pitchFamily="2" charset="2"/>
              <a:buChar char="l"/>
            </a:pPr>
            <a:r>
              <a:rPr lang="zh-CN" altLang="en-US" sz="1600" b="1" dirty="0">
                <a:solidFill>
                  <a:schemeClr val="accent6">
                    <a:lumMod val="50000"/>
                  </a:schemeClr>
                </a:solidFill>
              </a:rPr>
              <a:t>精通</a:t>
            </a:r>
            <a:r>
              <a:rPr lang="zh-CN" altLang="zh-CN" sz="1600" b="1" dirty="0">
                <a:solidFill>
                  <a:schemeClr val="accent6">
                    <a:lumMod val="50000"/>
                  </a:schemeClr>
                </a:solidFill>
              </a:rPr>
              <a:t>关联规则、聚类分析、判别分析</a:t>
            </a:r>
            <a:r>
              <a:rPr lang="zh-CN" altLang="zh-CN" sz="1600" b="1" dirty="0" smtClean="0">
                <a:solidFill>
                  <a:schemeClr val="accent6">
                    <a:lumMod val="50000"/>
                  </a:schemeClr>
                </a:solidFill>
              </a:rPr>
              <a:t>、数</a:t>
            </a:r>
            <a:r>
              <a:rPr lang="zh-CN" altLang="zh-CN" sz="1600" b="1" dirty="0">
                <a:solidFill>
                  <a:schemeClr val="accent6">
                    <a:lumMod val="50000"/>
                  </a:schemeClr>
                </a:solidFill>
              </a:rPr>
              <a:t>据清洗、数据降维、决策树、数据</a:t>
            </a:r>
            <a:r>
              <a:rPr lang="zh-CN" altLang="zh-CN" sz="1600" b="1" dirty="0" smtClean="0">
                <a:solidFill>
                  <a:schemeClr val="accent6">
                    <a:lumMod val="50000"/>
                  </a:schemeClr>
                </a:solidFill>
              </a:rPr>
              <a:t>流挖</a:t>
            </a:r>
            <a:r>
              <a:rPr lang="zh-CN" altLang="zh-CN" sz="1600" b="1" dirty="0">
                <a:solidFill>
                  <a:schemeClr val="accent6">
                    <a:lumMod val="50000"/>
                  </a:schemeClr>
                </a:solidFill>
              </a:rPr>
              <a:t>掘、文本挖掘、社交网络、神经网络</a:t>
            </a:r>
            <a:r>
              <a:rPr lang="zh-CN" altLang="zh-CN" sz="1600" b="1" dirty="0" smtClean="0">
                <a:solidFill>
                  <a:schemeClr val="accent6">
                    <a:lumMod val="50000"/>
                  </a:schemeClr>
                </a:solidFill>
              </a:rPr>
              <a:t>、支</a:t>
            </a:r>
            <a:r>
              <a:rPr lang="zh-CN" altLang="zh-CN" sz="1600" b="1" dirty="0">
                <a:solidFill>
                  <a:schemeClr val="accent6">
                    <a:lumMod val="50000"/>
                  </a:schemeClr>
                </a:solidFill>
              </a:rPr>
              <a:t>撑向量机</a:t>
            </a:r>
            <a:r>
              <a:rPr lang="zh-CN" altLang="en-US" sz="1600" b="1" dirty="0">
                <a:solidFill>
                  <a:schemeClr val="accent6">
                    <a:lumMod val="50000"/>
                  </a:schemeClr>
                </a:solidFill>
              </a:rPr>
              <a:t>等</a:t>
            </a:r>
            <a:r>
              <a:rPr lang="zh-CN" altLang="zh-CN" sz="1600" b="1" dirty="0">
                <a:solidFill>
                  <a:schemeClr val="accent6">
                    <a:lumMod val="50000"/>
                  </a:schemeClr>
                </a:solidFill>
              </a:rPr>
              <a:t>大数据挖掘技术和统计</a:t>
            </a:r>
            <a:r>
              <a:rPr lang="zh-CN" altLang="zh-CN" sz="1600" b="1" dirty="0" smtClean="0">
                <a:solidFill>
                  <a:schemeClr val="accent6">
                    <a:lumMod val="50000"/>
                  </a:schemeClr>
                </a:solidFill>
              </a:rPr>
              <a:t>建模</a:t>
            </a:r>
            <a:r>
              <a:rPr lang="zh-CN" altLang="zh-CN" sz="1600" b="1" dirty="0">
                <a:solidFill>
                  <a:schemeClr val="accent6">
                    <a:lumMod val="50000"/>
                  </a:schemeClr>
                </a:solidFill>
              </a:rPr>
              <a:t>技能</a:t>
            </a:r>
            <a:r>
              <a:rPr lang="zh-CN" altLang="en-US" sz="1600" b="1" dirty="0">
                <a:solidFill>
                  <a:schemeClr val="accent6">
                    <a:lumMod val="50000"/>
                  </a:schemeClr>
                </a:solidFill>
              </a:rPr>
              <a:t>和相关算</a:t>
            </a:r>
            <a:r>
              <a:rPr lang="zh-CN" altLang="en-US" sz="1600" b="1" dirty="0" smtClean="0">
                <a:solidFill>
                  <a:schemeClr val="accent6">
                    <a:lumMod val="50000"/>
                  </a:schemeClr>
                </a:solidFill>
              </a:rPr>
              <a:t>法</a:t>
            </a:r>
            <a:endParaRPr lang="zh-CN" altLang="en-US" sz="1600" b="1" dirty="0">
              <a:solidFill>
                <a:schemeClr val="accent6">
                  <a:lumMod val="50000"/>
                </a:schemeClr>
              </a:solidFill>
            </a:endParaRPr>
          </a:p>
        </p:txBody>
      </p:sp>
      <p:sp>
        <p:nvSpPr>
          <p:cNvPr id="720918" name="Rectangle 37"/>
          <p:cNvSpPr>
            <a:spLocks noChangeArrowheads="1"/>
          </p:cNvSpPr>
          <p:nvPr/>
        </p:nvSpPr>
        <p:spPr bwMode="auto">
          <a:xfrm>
            <a:off x="3768725" y="5106626"/>
            <a:ext cx="4911725" cy="1077218"/>
          </a:xfrm>
          <a:prstGeom prst="rect">
            <a:avLst/>
          </a:prstGeom>
          <a:noFill/>
          <a:ln w="9525">
            <a:noFill/>
            <a:miter lim="800000"/>
            <a:headEnd/>
            <a:tailEnd/>
          </a:ln>
        </p:spPr>
        <p:txBody>
          <a:bodyPr anchor="ctr">
            <a:spAutoFit/>
          </a:bodyPr>
          <a:lstStyle/>
          <a:p>
            <a:pPr marL="285750" lvl="0" indent="-285750">
              <a:buFont typeface="Wingdings" panose="05000000000000000000" pitchFamily="2" charset="2"/>
              <a:buChar char="l"/>
            </a:pPr>
            <a:r>
              <a:rPr lang="zh-CN" altLang="zh-CN" sz="1600" b="1">
                <a:solidFill>
                  <a:schemeClr val="accent6">
                    <a:lumMod val="50000"/>
                  </a:schemeClr>
                </a:solidFill>
              </a:rPr>
              <a:t>从海量数据中发现对企业的潜在价值</a:t>
            </a:r>
            <a:r>
              <a:rPr lang="zh-CN" altLang="zh-CN" sz="1600" b="1" smtClean="0">
                <a:solidFill>
                  <a:schemeClr val="accent6">
                    <a:lumMod val="50000"/>
                  </a:schemeClr>
                </a:solidFill>
              </a:rPr>
              <a:t>，提</a:t>
            </a:r>
            <a:r>
              <a:rPr lang="zh-CN" altLang="zh-CN" sz="1600" b="1">
                <a:solidFill>
                  <a:schemeClr val="accent6">
                    <a:lumMod val="50000"/>
                  </a:schemeClr>
                </a:solidFill>
              </a:rPr>
              <a:t>炼出具体统计问题，并上升为具体业</a:t>
            </a:r>
            <a:r>
              <a:rPr lang="zh-CN" altLang="zh-CN" sz="1600" b="1" smtClean="0">
                <a:solidFill>
                  <a:schemeClr val="accent6">
                    <a:lumMod val="50000"/>
                  </a:schemeClr>
                </a:solidFill>
              </a:rPr>
              <a:t>务</a:t>
            </a:r>
            <a:endParaRPr lang="en-US" altLang="zh-CN" sz="1600" b="1" smtClean="0">
              <a:solidFill>
                <a:schemeClr val="accent6">
                  <a:lumMod val="50000"/>
                </a:schemeClr>
              </a:solidFill>
            </a:endParaRPr>
          </a:p>
          <a:p>
            <a:pPr marL="285750" lvl="0" indent="-285750">
              <a:buFont typeface="Wingdings" panose="05000000000000000000" pitchFamily="2" charset="2"/>
              <a:buChar char="l"/>
            </a:pPr>
            <a:r>
              <a:rPr lang="zh-CN" altLang="zh-CN" sz="1600" b="1" smtClean="0">
                <a:solidFill>
                  <a:schemeClr val="accent6">
                    <a:lumMod val="50000"/>
                  </a:schemeClr>
                </a:solidFill>
              </a:rPr>
              <a:t>撰</a:t>
            </a:r>
            <a:r>
              <a:rPr lang="zh-CN" altLang="zh-CN" sz="1600" b="1">
                <a:solidFill>
                  <a:schemeClr val="accent6">
                    <a:lumMod val="50000"/>
                  </a:schemeClr>
                </a:solidFill>
              </a:rPr>
              <a:t>写数据分析报告，为企业运</a:t>
            </a:r>
            <a:r>
              <a:rPr lang="zh-CN" altLang="zh-CN" sz="1600" b="1" smtClean="0">
                <a:solidFill>
                  <a:schemeClr val="accent6">
                    <a:lumMod val="50000"/>
                  </a:schemeClr>
                </a:solidFill>
              </a:rPr>
              <a:t>营</a:t>
            </a:r>
            <a:r>
              <a:rPr lang="zh-CN" altLang="en-US" sz="1600" b="1" smtClean="0">
                <a:solidFill>
                  <a:schemeClr val="accent6">
                    <a:lumMod val="50000"/>
                  </a:schemeClr>
                </a:solidFill>
              </a:rPr>
              <a:t>、</a:t>
            </a:r>
            <a:r>
              <a:rPr lang="zh-CN" altLang="zh-CN" sz="1600" b="1" smtClean="0">
                <a:solidFill>
                  <a:schemeClr val="accent6">
                    <a:lumMod val="50000"/>
                  </a:schemeClr>
                </a:solidFill>
              </a:rPr>
              <a:t>产品</a:t>
            </a:r>
            <a:r>
              <a:rPr lang="zh-CN" altLang="en-US" sz="1600" b="1" smtClean="0">
                <a:solidFill>
                  <a:schemeClr val="accent6">
                    <a:lumMod val="50000"/>
                  </a:schemeClr>
                </a:solidFill>
              </a:rPr>
              <a:t>、</a:t>
            </a:r>
            <a:r>
              <a:rPr lang="zh-CN" altLang="zh-CN" sz="1600" b="1" smtClean="0">
                <a:solidFill>
                  <a:schemeClr val="accent6">
                    <a:lumMod val="50000"/>
                  </a:schemeClr>
                </a:solidFill>
              </a:rPr>
              <a:t>研</a:t>
            </a:r>
            <a:r>
              <a:rPr lang="zh-CN" altLang="zh-CN" sz="1600" b="1">
                <a:solidFill>
                  <a:schemeClr val="accent6">
                    <a:lumMod val="50000"/>
                  </a:schemeClr>
                </a:solidFill>
              </a:rPr>
              <a:t>发和销售提供决策支</a:t>
            </a:r>
            <a:r>
              <a:rPr lang="zh-CN" altLang="zh-CN" sz="1600" b="1" smtClean="0">
                <a:solidFill>
                  <a:schemeClr val="accent6">
                    <a:lumMod val="50000"/>
                  </a:schemeClr>
                </a:solidFill>
              </a:rPr>
              <a:t>持</a:t>
            </a:r>
            <a:endParaRPr lang="zh-CN" altLang="zh-CN" sz="1600" b="1" dirty="0">
              <a:solidFill>
                <a:schemeClr val="accent6">
                  <a:lumMod val="50000"/>
                </a:schemeClr>
              </a:solidFill>
            </a:endParaRPr>
          </a:p>
        </p:txBody>
      </p:sp>
      <p:sp>
        <p:nvSpPr>
          <p:cNvPr id="720919" name="Text Box 38"/>
          <p:cNvSpPr txBox="1">
            <a:spLocks noChangeArrowheads="1"/>
          </p:cNvSpPr>
          <p:nvPr/>
        </p:nvSpPr>
        <p:spPr bwMode="auto">
          <a:xfrm>
            <a:off x="2192015" y="1975689"/>
            <a:ext cx="1346844" cy="369332"/>
          </a:xfrm>
          <a:prstGeom prst="rect">
            <a:avLst/>
          </a:prstGeom>
          <a:noFill/>
          <a:ln w="9525">
            <a:noFill/>
            <a:miter lim="800000"/>
            <a:headEnd/>
            <a:tailEnd/>
          </a:ln>
        </p:spPr>
        <p:txBody>
          <a:bodyPr wrap="none">
            <a:spAutoFit/>
          </a:bodyPr>
          <a:lstStyle/>
          <a:p>
            <a:pPr algn="ctr" fontAlgn="base">
              <a:spcBef>
                <a:spcPct val="0"/>
              </a:spcBef>
              <a:spcAft>
                <a:spcPct val="0"/>
              </a:spcAft>
            </a:pPr>
            <a:r>
              <a:rPr lang="zh-CN" altLang="en-US" b="1">
                <a:solidFill>
                  <a:srgbClr val="333333"/>
                </a:solidFill>
                <a:latin typeface="黑体" panose="02010600030101010101" pitchFamily="2" charset="-122"/>
                <a:ea typeface="黑体" panose="02010600030101010101" pitchFamily="2" charset="-122"/>
                <a:cs typeface="HY헤드라인M"/>
              </a:rPr>
              <a:t>计算机技能</a:t>
            </a:r>
            <a:endParaRPr lang="en-US" altLang="ko-KR" b="1" dirty="0">
              <a:solidFill>
                <a:srgbClr val="333333"/>
              </a:solidFill>
              <a:latin typeface="黑体" panose="02010600030101010101" pitchFamily="2" charset="-122"/>
              <a:ea typeface="黑体" panose="02010600030101010101" pitchFamily="2" charset="-122"/>
              <a:cs typeface="HY헤드라인M"/>
            </a:endParaRPr>
          </a:p>
        </p:txBody>
      </p:sp>
      <p:sp>
        <p:nvSpPr>
          <p:cNvPr id="720920" name="Text Box 39"/>
          <p:cNvSpPr txBox="1">
            <a:spLocks noChangeArrowheads="1"/>
          </p:cNvSpPr>
          <p:nvPr/>
        </p:nvSpPr>
        <p:spPr bwMode="auto">
          <a:xfrm>
            <a:off x="2308233" y="3125039"/>
            <a:ext cx="1114408" cy="369332"/>
          </a:xfrm>
          <a:prstGeom prst="rect">
            <a:avLst/>
          </a:prstGeom>
          <a:noFill/>
          <a:ln w="9525">
            <a:noFill/>
            <a:miter lim="800000"/>
            <a:headEnd/>
            <a:tailEnd/>
          </a:ln>
        </p:spPr>
        <p:txBody>
          <a:bodyPr wrap="none">
            <a:spAutoFit/>
          </a:bodyPr>
          <a:lstStyle/>
          <a:p>
            <a:pPr algn="ctr" fontAlgn="base">
              <a:spcBef>
                <a:spcPct val="0"/>
              </a:spcBef>
              <a:spcAft>
                <a:spcPct val="0"/>
              </a:spcAft>
            </a:pPr>
            <a:r>
              <a:rPr lang="zh-CN" altLang="en-US" b="1">
                <a:solidFill>
                  <a:srgbClr val="333333"/>
                </a:solidFill>
                <a:latin typeface="黑体" panose="02010600030101010101" pitchFamily="2" charset="-122"/>
                <a:ea typeface="黑体" panose="02010600030101010101" pitchFamily="2" charset="-122"/>
                <a:cs typeface="HY헤드라인M"/>
              </a:rPr>
              <a:t>编程技能</a:t>
            </a:r>
            <a:endParaRPr lang="en-US" altLang="ko-KR" b="1" dirty="0">
              <a:solidFill>
                <a:srgbClr val="333333"/>
              </a:solidFill>
              <a:latin typeface="黑体" panose="02010600030101010101" pitchFamily="2" charset="-122"/>
              <a:ea typeface="黑体" panose="02010600030101010101" pitchFamily="2" charset="-122"/>
              <a:cs typeface="HY헤드라인M"/>
            </a:endParaRPr>
          </a:p>
        </p:txBody>
      </p:sp>
      <p:sp>
        <p:nvSpPr>
          <p:cNvPr id="720921" name="Text Box 40"/>
          <p:cNvSpPr txBox="1">
            <a:spLocks noChangeArrowheads="1"/>
          </p:cNvSpPr>
          <p:nvPr/>
        </p:nvSpPr>
        <p:spPr bwMode="auto">
          <a:xfrm>
            <a:off x="2348275" y="4089846"/>
            <a:ext cx="1218603" cy="861774"/>
          </a:xfrm>
          <a:prstGeom prst="rect">
            <a:avLst/>
          </a:prstGeom>
          <a:noFill/>
          <a:ln w="9525">
            <a:noFill/>
            <a:miter lim="800000"/>
            <a:headEnd/>
            <a:tailEnd/>
          </a:ln>
        </p:spPr>
        <p:txBody>
          <a:bodyPr wrap="none">
            <a:spAutoFit/>
          </a:bodyPr>
          <a:lstStyle/>
          <a:p>
            <a:pPr algn="ctr" fontAlgn="base">
              <a:spcBef>
                <a:spcPct val="0"/>
              </a:spcBef>
              <a:spcAft>
                <a:spcPct val="0"/>
              </a:spcAft>
            </a:pPr>
            <a:r>
              <a:rPr lang="zh-CN" altLang="en-US" sz="1600" b="1">
                <a:solidFill>
                  <a:srgbClr val="333333"/>
                </a:solidFill>
                <a:latin typeface="黑体" panose="02010600030101010101" pitchFamily="2" charset="-122"/>
                <a:ea typeface="黑体" panose="02010600030101010101" pitchFamily="2" charset="-122"/>
                <a:cs typeface="HY헤드라인M"/>
              </a:rPr>
              <a:t>大数据挖掘</a:t>
            </a:r>
            <a:endParaRPr lang="en-US" altLang="zh-CN" sz="1600" b="1">
              <a:solidFill>
                <a:srgbClr val="333333"/>
              </a:solidFill>
              <a:latin typeface="黑体" panose="02010600030101010101" pitchFamily="2" charset="-122"/>
              <a:ea typeface="黑体" panose="02010600030101010101" pitchFamily="2" charset="-122"/>
              <a:cs typeface="HY헤드라인M"/>
            </a:endParaRPr>
          </a:p>
          <a:p>
            <a:pPr algn="ctr" fontAlgn="base">
              <a:spcBef>
                <a:spcPct val="0"/>
              </a:spcBef>
              <a:spcAft>
                <a:spcPct val="0"/>
              </a:spcAft>
            </a:pPr>
            <a:r>
              <a:rPr lang="zh-CN" altLang="en-US" sz="1600" b="1">
                <a:solidFill>
                  <a:srgbClr val="333333"/>
                </a:solidFill>
                <a:latin typeface="黑体" panose="02010600030101010101" pitchFamily="2" charset="-122"/>
                <a:ea typeface="黑体" panose="02010600030101010101" pitchFamily="2" charset="-122"/>
                <a:cs typeface="HY헤드라인M"/>
              </a:rPr>
              <a:t>和统计建</a:t>
            </a:r>
            <a:r>
              <a:rPr lang="zh-CN" altLang="en-US" sz="1600" b="1" smtClean="0">
                <a:solidFill>
                  <a:srgbClr val="333333"/>
                </a:solidFill>
                <a:latin typeface="黑体" panose="02010600030101010101" pitchFamily="2" charset="-122"/>
                <a:ea typeface="黑体" panose="02010600030101010101" pitchFamily="2" charset="-122"/>
                <a:cs typeface="HY헤드라인M"/>
              </a:rPr>
              <a:t>模</a:t>
            </a:r>
            <a:endParaRPr lang="en-US" altLang="zh-CN" sz="1600" b="1" smtClean="0">
              <a:solidFill>
                <a:srgbClr val="333333"/>
              </a:solidFill>
              <a:latin typeface="黑体" panose="02010600030101010101" pitchFamily="2" charset="-122"/>
              <a:ea typeface="黑体" panose="02010600030101010101" pitchFamily="2" charset="-122"/>
              <a:cs typeface="HY헤드라인M"/>
            </a:endParaRPr>
          </a:p>
          <a:p>
            <a:pPr algn="ctr" fontAlgn="base">
              <a:spcBef>
                <a:spcPct val="0"/>
              </a:spcBef>
              <a:spcAft>
                <a:spcPct val="0"/>
              </a:spcAft>
            </a:pPr>
            <a:r>
              <a:rPr lang="zh-CN" altLang="en-US" sz="1600" b="1" smtClean="0">
                <a:solidFill>
                  <a:srgbClr val="333333"/>
                </a:solidFill>
                <a:latin typeface="黑体" panose="02010600030101010101" pitchFamily="2" charset="-122"/>
                <a:ea typeface="黑体" panose="02010600030101010101" pitchFamily="2" charset="-122"/>
                <a:cs typeface="HY헤드라인M"/>
              </a:rPr>
              <a:t>技</a:t>
            </a:r>
            <a:r>
              <a:rPr lang="zh-CN" altLang="en-US" sz="1600" b="1">
                <a:solidFill>
                  <a:srgbClr val="333333"/>
                </a:solidFill>
                <a:latin typeface="黑体" panose="02010600030101010101" pitchFamily="2" charset="-122"/>
                <a:ea typeface="黑体" panose="02010600030101010101" pitchFamily="2" charset="-122"/>
                <a:cs typeface="HY헤드라인M"/>
              </a:rPr>
              <a:t>能</a:t>
            </a:r>
            <a:endParaRPr lang="en-US" altLang="ko-KR" sz="1600" b="1" dirty="0">
              <a:solidFill>
                <a:srgbClr val="333333"/>
              </a:solidFill>
              <a:latin typeface="黑体" panose="02010600030101010101" pitchFamily="2" charset="-122"/>
              <a:ea typeface="黑体" panose="02010600030101010101" pitchFamily="2" charset="-122"/>
              <a:cs typeface="HY헤드라인M"/>
            </a:endParaRPr>
          </a:p>
        </p:txBody>
      </p:sp>
      <p:sp>
        <p:nvSpPr>
          <p:cNvPr id="720922" name="Text Box 41"/>
          <p:cNvSpPr txBox="1">
            <a:spLocks noChangeArrowheads="1"/>
          </p:cNvSpPr>
          <p:nvPr/>
        </p:nvSpPr>
        <p:spPr bwMode="auto">
          <a:xfrm>
            <a:off x="2309822" y="5306594"/>
            <a:ext cx="1114408" cy="646331"/>
          </a:xfrm>
          <a:prstGeom prst="rect">
            <a:avLst/>
          </a:prstGeom>
          <a:noFill/>
          <a:ln w="9525">
            <a:noFill/>
            <a:miter lim="800000"/>
            <a:headEnd/>
            <a:tailEnd/>
          </a:ln>
        </p:spPr>
        <p:txBody>
          <a:bodyPr wrap="none">
            <a:spAutoFit/>
          </a:bodyPr>
          <a:lstStyle/>
          <a:p>
            <a:pPr algn="ctr" fontAlgn="base">
              <a:spcBef>
                <a:spcPct val="0"/>
              </a:spcBef>
              <a:spcAft>
                <a:spcPct val="0"/>
              </a:spcAft>
            </a:pPr>
            <a:r>
              <a:rPr lang="zh-CN" altLang="en-US" b="1">
                <a:solidFill>
                  <a:srgbClr val="333333"/>
                </a:solidFill>
                <a:latin typeface="黑体" panose="02010600030101010101" pitchFamily="2" charset="-122"/>
                <a:ea typeface="黑体" panose="02010600030101010101" pitchFamily="2" charset="-122"/>
                <a:cs typeface="HY헤드라인M"/>
              </a:rPr>
              <a:t>业务</a:t>
            </a:r>
            <a:r>
              <a:rPr lang="zh-CN" altLang="en-US" b="1" smtClean="0">
                <a:solidFill>
                  <a:srgbClr val="333333"/>
                </a:solidFill>
                <a:latin typeface="黑体" panose="02010600030101010101" pitchFamily="2" charset="-122"/>
                <a:ea typeface="黑体" panose="02010600030101010101" pitchFamily="2" charset="-122"/>
                <a:cs typeface="HY헤드라인M"/>
              </a:rPr>
              <a:t>和</a:t>
            </a:r>
            <a:endParaRPr lang="en-US" altLang="zh-CN" b="1" smtClean="0">
              <a:solidFill>
                <a:srgbClr val="333333"/>
              </a:solidFill>
              <a:latin typeface="黑体" panose="02010600030101010101" pitchFamily="2" charset="-122"/>
              <a:ea typeface="黑体" panose="02010600030101010101" pitchFamily="2" charset="-122"/>
              <a:cs typeface="HY헤드라인M"/>
            </a:endParaRPr>
          </a:p>
          <a:p>
            <a:pPr algn="ctr" fontAlgn="base">
              <a:spcBef>
                <a:spcPct val="0"/>
              </a:spcBef>
              <a:spcAft>
                <a:spcPct val="0"/>
              </a:spcAft>
            </a:pPr>
            <a:r>
              <a:rPr lang="zh-CN" altLang="en-US" b="1" smtClean="0">
                <a:solidFill>
                  <a:srgbClr val="333333"/>
                </a:solidFill>
                <a:latin typeface="黑体" panose="02010600030101010101" pitchFamily="2" charset="-122"/>
                <a:ea typeface="黑体" panose="02010600030101010101" pitchFamily="2" charset="-122"/>
                <a:cs typeface="HY헤드라인M"/>
              </a:rPr>
              <a:t>管</a:t>
            </a:r>
            <a:r>
              <a:rPr lang="zh-CN" altLang="en-US" b="1">
                <a:solidFill>
                  <a:srgbClr val="333333"/>
                </a:solidFill>
                <a:latin typeface="黑体" panose="02010600030101010101" pitchFamily="2" charset="-122"/>
                <a:ea typeface="黑体" panose="02010600030101010101" pitchFamily="2" charset="-122"/>
                <a:cs typeface="HY헤드라인M"/>
              </a:rPr>
              <a:t>理技能</a:t>
            </a:r>
            <a:endParaRPr lang="en-US" altLang="ko-KR" b="1" dirty="0">
              <a:solidFill>
                <a:srgbClr val="333333"/>
              </a:solidFill>
              <a:latin typeface="黑体" panose="02010600030101010101" pitchFamily="2" charset="-122"/>
              <a:ea typeface="黑体" panose="02010600030101010101" pitchFamily="2" charset="-122"/>
              <a:cs typeface="HY헤드라인M"/>
            </a:endParaRPr>
          </a:p>
        </p:txBody>
      </p:sp>
      <p:pic>
        <p:nvPicPr>
          <p:cNvPr id="4110" name="Picture 14" descr="http://edu.emuch.net/attachment/70/c2/579844_1309580488_411.png"/>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54910" b="95190" l="9687" r="89866"/>
                    </a14:imgEffect>
                  </a14:imgLayer>
                </a14:imgProps>
              </a:ext>
              <a:ext uri="{28A0092B-C50C-407E-A947-70E740481C1C}">
                <a14:useLocalDpi xmlns:a14="http://schemas.microsoft.com/office/drawing/2010/main" val="0"/>
              </a:ext>
            </a:extLst>
          </a:blip>
          <a:srcRect l="24350" t="53482" r="26075"/>
          <a:stretch/>
        </p:blipFill>
        <p:spPr bwMode="auto">
          <a:xfrm>
            <a:off x="845058" y="5259074"/>
            <a:ext cx="1117739" cy="77996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http://www.hyqb.sh.cn/Portals/7/images/clip_image001%286%29.jpg"/>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100000" l="2318" r="100000"/>
                    </a14:imgEffect>
                  </a14:imgLayer>
                </a14:imgProps>
              </a:ext>
              <a:ext uri="{28A0092B-C50C-407E-A947-70E740481C1C}">
                <a14:useLocalDpi xmlns:a14="http://schemas.microsoft.com/office/drawing/2010/main" val="0"/>
              </a:ext>
            </a:extLst>
          </a:blip>
          <a:srcRect/>
          <a:stretch>
            <a:fillRect/>
          </a:stretch>
        </p:blipFill>
        <p:spPr bwMode="auto">
          <a:xfrm>
            <a:off x="822849" y="1813621"/>
            <a:ext cx="1082781" cy="724245"/>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5"/>
          <p:cNvSpPr txBox="1">
            <a:spLocks noChangeArrowheads="1"/>
          </p:cNvSpPr>
          <p:nvPr/>
        </p:nvSpPr>
        <p:spPr bwMode="gray">
          <a:xfrm>
            <a:off x="539552" y="548680"/>
            <a:ext cx="2867359" cy="646331"/>
          </a:xfrm>
          <a:prstGeom prst="rect">
            <a:avLst/>
          </a:prstGeom>
          <a:noFill/>
          <a:ln w="9525" algn="ctr">
            <a:noFill/>
            <a:miter lim="800000"/>
            <a:headEnd/>
            <a:tailEnd/>
          </a:ln>
        </p:spPr>
        <p:txBody>
          <a:bodyPr wrap="square">
            <a:spAutoFit/>
          </a:bodyPr>
          <a:lstStyle/>
          <a:p>
            <a:pPr fontAlgn="base">
              <a:spcAft>
                <a:spcPct val="0"/>
              </a:spcAft>
            </a:pPr>
            <a:r>
              <a:rPr lang="zh-CN" altLang="en-US" sz="3600" b="1" smtClean="0">
                <a:solidFill>
                  <a:srgbClr val="008000"/>
                </a:solidFill>
                <a:latin typeface="黑体" panose="02010600030101010101" pitchFamily="2" charset="-122"/>
                <a:ea typeface="黑体" panose="02010600030101010101" pitchFamily="2" charset="-122"/>
              </a:rPr>
              <a:t>数据分析师</a:t>
            </a:r>
            <a:endParaRPr lang="en-US" altLang="zh-CN" sz="3600" b="1">
              <a:solidFill>
                <a:srgbClr val="008000"/>
              </a:solidFill>
              <a:latin typeface="黑体" panose="02010600030101010101" pitchFamily="2" charset="-122"/>
              <a:ea typeface="黑体" panose="02010600030101010101" pitchFamily="2" charset="-122"/>
            </a:endParaRPr>
          </a:p>
        </p:txBody>
      </p:sp>
      <p:pic>
        <p:nvPicPr>
          <p:cNvPr id="15366" name="Picture 6" descr="D:\工作以后\2014年\2项目\大数据协同创新体\大数据相关材料\第四次汇报-ppt\图片\大数据\ONF380U093GH.jpg"/>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2610" y="4257534"/>
            <a:ext cx="1035311" cy="52639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717236" y="3163708"/>
            <a:ext cx="1242648" cy="461665"/>
          </a:xfrm>
          <a:prstGeom prst="rect">
            <a:avLst/>
          </a:prstGeom>
          <a:noFill/>
        </p:spPr>
        <p:txBody>
          <a:bodyPr wrap="none" lIns="91440" tIns="45720" rIns="91440" bIns="45720">
            <a:spAutoFit/>
          </a:bodyPr>
          <a:lstStyle/>
          <a:p>
            <a:pPr algn="ctr"/>
            <a:r>
              <a:rPr lang="en-US" altLang="zh-CN" sz="2400" b="1" cap="none" spc="0" dirty="0" smtClean="0">
                <a:ln w="6600">
                  <a:solidFill>
                    <a:schemeClr val="accent2"/>
                  </a:solidFill>
                  <a:prstDash val="solid"/>
                </a:ln>
                <a:effectLst>
                  <a:outerShdw dist="38100" dir="2700000" algn="tl" rotWithShape="0">
                    <a:schemeClr val="accent2"/>
                  </a:outerShdw>
                </a:effectLst>
              </a:rPr>
              <a:t>Coding</a:t>
            </a:r>
            <a:endParaRPr lang="zh-CN" altLang="en-US" sz="2400" b="1" cap="none" spc="0" dirty="0">
              <a:ln w="6600">
                <a:solidFill>
                  <a:schemeClr val="accent2"/>
                </a:solidFill>
                <a:prstDash val="solid"/>
              </a:ln>
              <a:effectLst>
                <a:outerShdw dist="38100" dir="2700000" algn="tl" rotWithShape="0">
                  <a:schemeClr val="accent2"/>
                </a:outerShdw>
              </a:effectLst>
            </a:endParaRPr>
          </a:p>
        </p:txBody>
      </p:sp>
    </p:spTree>
    <p:extLst>
      <p:ext uri="{BB962C8B-B14F-4D97-AF65-F5344CB8AC3E}">
        <p14:creationId xmlns:p14="http://schemas.microsoft.com/office/powerpoint/2010/main" val="66469864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a:xfrm>
            <a:off x="603250" y="0"/>
            <a:ext cx="8540750" cy="1143000"/>
          </a:xfrm>
        </p:spPr>
        <p:txBody>
          <a:bodyPr/>
          <a:lstStyle/>
          <a:p>
            <a:endParaRPr lang="zh-CN" altLang="en-US" dirty="0" smtClean="0"/>
          </a:p>
        </p:txBody>
      </p:sp>
      <p:sp>
        <p:nvSpPr>
          <p:cNvPr id="63491" name="内容占位符 2"/>
          <p:cNvSpPr>
            <a:spLocks noGrp="1"/>
          </p:cNvSpPr>
          <p:nvPr>
            <p:ph idx="1"/>
          </p:nvPr>
        </p:nvSpPr>
        <p:spPr/>
        <p:txBody>
          <a:bodyPr/>
          <a:lstStyle/>
          <a:p>
            <a:endParaRPr lang="zh-CN" altLang="en-US" smtClean="0"/>
          </a:p>
        </p:txBody>
      </p:sp>
      <p:pic>
        <p:nvPicPr>
          <p:cNvPr id="63492" name="Picture 2" descr="C:\Users\Yuan Wei\Desktop\360截图201307091443569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
            <a:ext cx="9251950" cy="436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3" descr="C:\Users\Yuan Wei\Desktop\360截图201307091444231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65625"/>
            <a:ext cx="9144000"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06378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396626" y="1916585"/>
            <a:ext cx="4103688" cy="2196000"/>
          </a:xfrm>
          <a:prstGeom prst="rect">
            <a:avLst/>
          </a:prstGeom>
          <a:solidFill>
            <a:srgbClr val="AC9983"/>
          </a:solidFill>
          <a:ln w="9525">
            <a:noFill/>
            <a:miter lim="800000"/>
            <a:headEnd/>
            <a:tailEnd/>
          </a:ln>
          <a:effectLst>
            <a:prstShdw prst="shdw17" dist="17961" dir="2700000">
              <a:srgbClr val="675C4F"/>
            </a:prstShdw>
          </a:effectLst>
        </p:spPr>
        <p:txBody>
          <a:bodyPr wrap="none" anchor="ctr"/>
          <a:lstStyle/>
          <a:p>
            <a:endParaRPr lang="zh-CN" altLang="en-US"/>
          </a:p>
        </p:txBody>
      </p:sp>
      <p:sp>
        <p:nvSpPr>
          <p:cNvPr id="5" name="Rectangle 5"/>
          <p:cNvSpPr>
            <a:spLocks noChangeArrowheads="1"/>
          </p:cNvSpPr>
          <p:nvPr/>
        </p:nvSpPr>
        <p:spPr bwMode="auto">
          <a:xfrm>
            <a:off x="396626" y="4256800"/>
            <a:ext cx="4103688" cy="2196000"/>
          </a:xfrm>
          <a:prstGeom prst="rect">
            <a:avLst/>
          </a:prstGeom>
          <a:solidFill>
            <a:srgbClr val="B0AD7F"/>
          </a:solidFill>
          <a:ln w="9525">
            <a:noFill/>
            <a:miter lim="800000"/>
            <a:headEnd/>
            <a:tailEnd/>
          </a:ln>
          <a:effectLst>
            <a:prstShdw prst="shdw17" dist="17961" dir="2700000">
              <a:srgbClr val="6A684C"/>
            </a:prstShdw>
          </a:effectLst>
        </p:spPr>
        <p:txBody>
          <a:bodyPr wrap="none" anchor="ctr"/>
          <a:lstStyle/>
          <a:p>
            <a:endParaRPr lang="zh-CN" altLang="en-US"/>
          </a:p>
        </p:txBody>
      </p:sp>
      <p:sp>
        <p:nvSpPr>
          <p:cNvPr id="6" name="Rectangle 6"/>
          <p:cNvSpPr>
            <a:spLocks noChangeArrowheads="1"/>
          </p:cNvSpPr>
          <p:nvPr/>
        </p:nvSpPr>
        <p:spPr bwMode="auto">
          <a:xfrm>
            <a:off x="4644776" y="4256800"/>
            <a:ext cx="4103688" cy="2196000"/>
          </a:xfrm>
          <a:prstGeom prst="rect">
            <a:avLst/>
          </a:prstGeom>
          <a:solidFill>
            <a:srgbClr val="AC8388"/>
          </a:solidFill>
          <a:ln w="9525">
            <a:noFill/>
            <a:miter lim="800000"/>
            <a:headEnd/>
            <a:tailEnd/>
          </a:ln>
          <a:effectLst>
            <a:prstShdw prst="shdw17" dist="17961" dir="2700000">
              <a:srgbClr val="674F52"/>
            </a:prstShdw>
          </a:effectLst>
        </p:spPr>
        <p:txBody>
          <a:bodyPr wrap="none" anchor="ctr"/>
          <a:lstStyle/>
          <a:p>
            <a:endParaRPr lang="zh-CN" altLang="en-US"/>
          </a:p>
        </p:txBody>
      </p:sp>
      <p:sp>
        <p:nvSpPr>
          <p:cNvPr id="7" name="Rectangle 7"/>
          <p:cNvSpPr>
            <a:spLocks noChangeArrowheads="1"/>
          </p:cNvSpPr>
          <p:nvPr/>
        </p:nvSpPr>
        <p:spPr bwMode="auto">
          <a:xfrm>
            <a:off x="4644776" y="1916585"/>
            <a:ext cx="4103688" cy="2196000"/>
          </a:xfrm>
          <a:prstGeom prst="rect">
            <a:avLst/>
          </a:prstGeom>
          <a:solidFill>
            <a:srgbClr val="83ACA9"/>
          </a:solidFill>
          <a:ln w="9525">
            <a:noFill/>
            <a:miter lim="800000"/>
            <a:headEnd/>
            <a:tailEnd/>
          </a:ln>
          <a:effectLst>
            <a:prstShdw prst="shdw17" dist="17961" dir="2700000">
              <a:srgbClr val="4F6765"/>
            </a:prstShdw>
          </a:effectLst>
        </p:spPr>
        <p:txBody>
          <a:bodyPr wrap="none" anchor="ctr"/>
          <a:lstStyle/>
          <a:p>
            <a:endParaRPr lang="zh-CN" altLang="en-US"/>
          </a:p>
        </p:txBody>
      </p:sp>
      <p:sp>
        <p:nvSpPr>
          <p:cNvPr id="8" name="Rectangle 8"/>
          <p:cNvSpPr>
            <a:spLocks noChangeArrowheads="1"/>
          </p:cNvSpPr>
          <p:nvPr/>
        </p:nvSpPr>
        <p:spPr bwMode="auto">
          <a:xfrm>
            <a:off x="480764" y="1916584"/>
            <a:ext cx="3951287" cy="1780755"/>
          </a:xfrm>
          <a:prstGeom prst="rect">
            <a:avLst/>
          </a:prstGeom>
          <a:solidFill>
            <a:schemeClr val="bg1"/>
          </a:solidFill>
          <a:ln w="9525">
            <a:noFill/>
            <a:miter lim="800000"/>
            <a:headEnd/>
            <a:tailEnd/>
          </a:ln>
        </p:spPr>
        <p:txBody>
          <a:bodyPr wrap="none" anchor="ctr"/>
          <a:lstStyle/>
          <a:p>
            <a:endParaRPr lang="zh-CN" altLang="en-US"/>
          </a:p>
        </p:txBody>
      </p:sp>
      <p:sp>
        <p:nvSpPr>
          <p:cNvPr id="9" name="Rectangle 9"/>
          <p:cNvSpPr>
            <a:spLocks noChangeArrowheads="1"/>
          </p:cNvSpPr>
          <p:nvPr/>
        </p:nvSpPr>
        <p:spPr bwMode="auto">
          <a:xfrm>
            <a:off x="480764" y="4329825"/>
            <a:ext cx="3951287" cy="2015008"/>
          </a:xfrm>
          <a:prstGeom prst="rect">
            <a:avLst/>
          </a:prstGeom>
          <a:solidFill>
            <a:schemeClr val="bg1"/>
          </a:solidFill>
          <a:ln w="9525">
            <a:noFill/>
            <a:miter lim="800000"/>
            <a:headEnd/>
            <a:tailEnd/>
          </a:ln>
        </p:spPr>
        <p:txBody>
          <a:bodyPr wrap="none" anchor="ctr"/>
          <a:lstStyle/>
          <a:p>
            <a:endParaRPr lang="zh-CN" altLang="en-US"/>
          </a:p>
        </p:txBody>
      </p:sp>
      <p:sp>
        <p:nvSpPr>
          <p:cNvPr id="10" name="Rectangle 10"/>
          <p:cNvSpPr>
            <a:spLocks noChangeArrowheads="1"/>
          </p:cNvSpPr>
          <p:nvPr/>
        </p:nvSpPr>
        <p:spPr bwMode="auto">
          <a:xfrm>
            <a:off x="4728914" y="4329825"/>
            <a:ext cx="3951287" cy="2015009"/>
          </a:xfrm>
          <a:prstGeom prst="rect">
            <a:avLst/>
          </a:prstGeom>
          <a:solidFill>
            <a:schemeClr val="bg1"/>
          </a:solidFill>
          <a:ln w="9525">
            <a:noFill/>
            <a:miter lim="800000"/>
            <a:headEnd/>
            <a:tailEnd/>
          </a:ln>
        </p:spPr>
        <p:txBody>
          <a:bodyPr wrap="none" anchor="ctr"/>
          <a:lstStyle/>
          <a:p>
            <a:endParaRPr lang="zh-CN" altLang="en-US"/>
          </a:p>
        </p:txBody>
      </p:sp>
      <p:sp>
        <p:nvSpPr>
          <p:cNvPr id="11" name="Rectangle 11"/>
          <p:cNvSpPr>
            <a:spLocks noChangeArrowheads="1"/>
          </p:cNvSpPr>
          <p:nvPr/>
        </p:nvSpPr>
        <p:spPr bwMode="auto">
          <a:xfrm>
            <a:off x="4716214" y="1988577"/>
            <a:ext cx="3951287" cy="2069785"/>
          </a:xfrm>
          <a:prstGeom prst="rect">
            <a:avLst/>
          </a:prstGeom>
          <a:solidFill>
            <a:schemeClr val="bg1"/>
          </a:solidFill>
          <a:ln w="9525">
            <a:noFill/>
            <a:miter lim="800000"/>
            <a:headEnd/>
            <a:tailEnd/>
          </a:ln>
        </p:spPr>
        <p:txBody>
          <a:bodyPr wrap="none" anchor="ctr"/>
          <a:lstStyle/>
          <a:p>
            <a:endParaRPr lang="zh-CN" altLang="en-US"/>
          </a:p>
        </p:txBody>
      </p:sp>
      <p:pic>
        <p:nvPicPr>
          <p:cNvPr id="12" name="Picture 12" descr="04장_05-1"/>
          <p:cNvPicPr>
            <a:picLocks noChangeAspect="1" noChangeArrowheads="1"/>
          </p:cNvPicPr>
          <p:nvPr/>
        </p:nvPicPr>
        <p:blipFill>
          <a:blip r:embed="rId2" cstate="print"/>
          <a:srcRect/>
          <a:stretch>
            <a:fillRect/>
          </a:stretch>
        </p:blipFill>
        <p:spPr bwMode="auto">
          <a:xfrm>
            <a:off x="482351" y="4328609"/>
            <a:ext cx="3949700" cy="1262062"/>
          </a:xfrm>
          <a:prstGeom prst="rect">
            <a:avLst/>
          </a:prstGeom>
          <a:noFill/>
          <a:ln w="9525">
            <a:noFill/>
            <a:miter lim="800000"/>
            <a:headEnd/>
            <a:tailEnd/>
          </a:ln>
        </p:spPr>
      </p:pic>
      <p:pic>
        <p:nvPicPr>
          <p:cNvPr id="13" name="Picture 13" descr="04장_05-3"/>
          <p:cNvPicPr>
            <a:picLocks noChangeAspect="1" noChangeArrowheads="1"/>
          </p:cNvPicPr>
          <p:nvPr/>
        </p:nvPicPr>
        <p:blipFill>
          <a:blip r:embed="rId3" cstate="print"/>
          <a:srcRect/>
          <a:stretch>
            <a:fillRect/>
          </a:stretch>
        </p:blipFill>
        <p:spPr bwMode="auto">
          <a:xfrm>
            <a:off x="4727524" y="4329825"/>
            <a:ext cx="3949700" cy="1262062"/>
          </a:xfrm>
          <a:prstGeom prst="rect">
            <a:avLst/>
          </a:prstGeom>
          <a:noFill/>
          <a:ln w="9525">
            <a:noFill/>
            <a:miter lim="800000"/>
            <a:headEnd/>
            <a:tailEnd/>
          </a:ln>
        </p:spPr>
      </p:pic>
      <p:sp>
        <p:nvSpPr>
          <p:cNvPr id="14" name="AutoShape 32"/>
          <p:cNvSpPr>
            <a:spLocks noChangeArrowheads="1"/>
          </p:cNvSpPr>
          <p:nvPr/>
        </p:nvSpPr>
        <p:spPr bwMode="auto">
          <a:xfrm>
            <a:off x="4728914" y="2964575"/>
            <a:ext cx="2598737" cy="1093787"/>
          </a:xfrm>
          <a:prstGeom prst="rtTriangle">
            <a:avLst/>
          </a:prstGeom>
          <a:solidFill>
            <a:srgbClr val="7E8376">
              <a:alpha val="74901"/>
            </a:srgbClr>
          </a:solidFill>
          <a:ln w="9525" algn="ctr">
            <a:noFill/>
            <a:miter lim="800000"/>
            <a:headEnd/>
            <a:tailEnd/>
          </a:ln>
        </p:spPr>
        <p:txBody>
          <a:bodyPr wrap="none" anchor="ctr"/>
          <a:lstStyle/>
          <a:p>
            <a:endParaRPr lang="zh-CN" altLang="en-US"/>
          </a:p>
        </p:txBody>
      </p:sp>
      <p:sp>
        <p:nvSpPr>
          <p:cNvPr id="15" name="AutoShape 33"/>
          <p:cNvSpPr>
            <a:spLocks noChangeArrowheads="1"/>
          </p:cNvSpPr>
          <p:nvPr/>
        </p:nvSpPr>
        <p:spPr bwMode="auto">
          <a:xfrm flipH="1">
            <a:off x="1830139" y="2964575"/>
            <a:ext cx="2598737" cy="1093787"/>
          </a:xfrm>
          <a:prstGeom prst="rtTriangle">
            <a:avLst/>
          </a:prstGeom>
          <a:solidFill>
            <a:srgbClr val="7E8376">
              <a:alpha val="74901"/>
            </a:srgbClr>
          </a:solidFill>
          <a:ln w="9525" algn="ctr">
            <a:noFill/>
            <a:miter lim="800000"/>
            <a:headEnd/>
            <a:tailEnd/>
          </a:ln>
        </p:spPr>
        <p:txBody>
          <a:bodyPr wrap="none" anchor="ctr"/>
          <a:lstStyle/>
          <a:p>
            <a:endParaRPr lang="zh-CN" altLang="en-US"/>
          </a:p>
        </p:txBody>
      </p:sp>
      <p:sp>
        <p:nvSpPr>
          <p:cNvPr id="16" name="Line 40"/>
          <p:cNvSpPr>
            <a:spLocks noChangeShapeType="1"/>
          </p:cNvSpPr>
          <p:nvPr/>
        </p:nvSpPr>
        <p:spPr bwMode="auto">
          <a:xfrm>
            <a:off x="479176" y="4328237"/>
            <a:ext cx="3951288" cy="0"/>
          </a:xfrm>
          <a:prstGeom prst="line">
            <a:avLst/>
          </a:prstGeom>
          <a:noFill/>
          <a:ln w="9525">
            <a:solidFill>
              <a:srgbClr val="FFFFFF">
                <a:alpha val="85097"/>
              </a:srgbClr>
            </a:solidFill>
            <a:round/>
            <a:headEnd/>
            <a:tailEnd/>
          </a:ln>
        </p:spPr>
        <p:txBody>
          <a:bodyPr wrap="none" anchor="ctr"/>
          <a:lstStyle/>
          <a:p>
            <a:endParaRPr lang="zh-CN" altLang="en-US"/>
          </a:p>
        </p:txBody>
      </p:sp>
      <p:sp>
        <p:nvSpPr>
          <p:cNvPr id="17" name="Line 41"/>
          <p:cNvSpPr>
            <a:spLocks noChangeShapeType="1"/>
          </p:cNvSpPr>
          <p:nvPr/>
        </p:nvSpPr>
        <p:spPr bwMode="auto">
          <a:xfrm>
            <a:off x="4735264" y="4328237"/>
            <a:ext cx="3951287" cy="0"/>
          </a:xfrm>
          <a:prstGeom prst="line">
            <a:avLst/>
          </a:prstGeom>
          <a:noFill/>
          <a:ln w="9525">
            <a:solidFill>
              <a:srgbClr val="FFFFFF">
                <a:alpha val="85097"/>
              </a:srgbClr>
            </a:solidFill>
            <a:round/>
            <a:headEnd/>
            <a:tailEnd/>
          </a:ln>
        </p:spPr>
        <p:txBody>
          <a:bodyPr wrap="none" anchor="ctr"/>
          <a:lstStyle/>
          <a:p>
            <a:endParaRPr lang="zh-CN" altLang="en-US"/>
          </a:p>
        </p:txBody>
      </p:sp>
      <p:sp>
        <p:nvSpPr>
          <p:cNvPr id="18" name="Line 42"/>
          <p:cNvSpPr>
            <a:spLocks noChangeShapeType="1"/>
          </p:cNvSpPr>
          <p:nvPr/>
        </p:nvSpPr>
        <p:spPr bwMode="auto">
          <a:xfrm>
            <a:off x="479176" y="4058362"/>
            <a:ext cx="3951288" cy="0"/>
          </a:xfrm>
          <a:prstGeom prst="line">
            <a:avLst/>
          </a:prstGeom>
          <a:noFill/>
          <a:ln w="9525">
            <a:solidFill>
              <a:srgbClr val="FFFFFF">
                <a:alpha val="85097"/>
              </a:srgbClr>
            </a:solidFill>
            <a:round/>
            <a:headEnd/>
            <a:tailEnd/>
          </a:ln>
        </p:spPr>
        <p:txBody>
          <a:bodyPr wrap="none" anchor="ctr"/>
          <a:lstStyle/>
          <a:p>
            <a:endParaRPr lang="zh-CN" altLang="en-US"/>
          </a:p>
        </p:txBody>
      </p:sp>
      <p:sp>
        <p:nvSpPr>
          <p:cNvPr id="19" name="Line 43"/>
          <p:cNvSpPr>
            <a:spLocks noChangeShapeType="1"/>
          </p:cNvSpPr>
          <p:nvPr/>
        </p:nvSpPr>
        <p:spPr bwMode="auto">
          <a:xfrm>
            <a:off x="4735264" y="4058362"/>
            <a:ext cx="3951287" cy="0"/>
          </a:xfrm>
          <a:prstGeom prst="line">
            <a:avLst/>
          </a:prstGeom>
          <a:noFill/>
          <a:ln w="9525">
            <a:solidFill>
              <a:srgbClr val="FFFFFF">
                <a:alpha val="85097"/>
              </a:srgbClr>
            </a:solidFill>
            <a:round/>
            <a:headEnd/>
            <a:tailEnd/>
          </a:ln>
        </p:spPr>
        <p:txBody>
          <a:bodyPr wrap="none" anchor="ctr"/>
          <a:lstStyle/>
          <a:p>
            <a:endParaRPr lang="zh-CN" altLang="en-US"/>
          </a:p>
        </p:txBody>
      </p:sp>
      <p:sp>
        <p:nvSpPr>
          <p:cNvPr id="20" name="Rectangle 49"/>
          <p:cNvSpPr>
            <a:spLocks noChangeArrowheads="1"/>
          </p:cNvSpPr>
          <p:nvPr/>
        </p:nvSpPr>
        <p:spPr bwMode="auto">
          <a:xfrm>
            <a:off x="482351" y="5489865"/>
            <a:ext cx="3911600" cy="1143000"/>
          </a:xfrm>
          <a:prstGeom prst="rect">
            <a:avLst/>
          </a:prstGeom>
          <a:noFill/>
          <a:ln w="9525">
            <a:noFill/>
            <a:miter lim="800000"/>
            <a:headEnd/>
            <a:tailEnd/>
          </a:ln>
        </p:spPr>
        <p:txBody>
          <a:bodyPr wrap="none" anchor="ctr"/>
          <a:lstStyle/>
          <a:p>
            <a:pPr latinLnBrk="1">
              <a:lnSpc>
                <a:spcPct val="130000"/>
              </a:lnSpc>
              <a:buFont typeface="HY헤드라인M"/>
              <a:buNone/>
            </a:pPr>
            <a:r>
              <a:rPr lang="en-US" altLang="zh-CN" sz="2400" b="1" i="1" u="sng">
                <a:solidFill>
                  <a:srgbClr val="7030A0"/>
                </a:solidFill>
                <a:latin typeface="黑体" panose="02010600030101010101" pitchFamily="2" charset="-122"/>
                <a:ea typeface="黑体" panose="02010600030101010101" pitchFamily="2" charset="-122"/>
              </a:rPr>
              <a:t>MBA</a:t>
            </a:r>
            <a:endParaRPr lang="ko-KR" altLang="en-US" sz="2400" b="1" i="1" u="sng">
              <a:solidFill>
                <a:srgbClr val="7030A0"/>
              </a:solidFill>
              <a:latin typeface="黑体" panose="02010600030101010101" pitchFamily="2" charset="-122"/>
              <a:ea typeface="黑体" panose="02010600030101010101" pitchFamily="2" charset="-122"/>
            </a:endParaRPr>
          </a:p>
        </p:txBody>
      </p:sp>
      <p:sp>
        <p:nvSpPr>
          <p:cNvPr id="21" name="Rectangle 50"/>
          <p:cNvSpPr>
            <a:spLocks noChangeArrowheads="1"/>
          </p:cNvSpPr>
          <p:nvPr/>
        </p:nvSpPr>
        <p:spPr bwMode="auto">
          <a:xfrm>
            <a:off x="483939" y="1712112"/>
            <a:ext cx="3911600" cy="1176337"/>
          </a:xfrm>
          <a:prstGeom prst="rect">
            <a:avLst/>
          </a:prstGeom>
          <a:noFill/>
          <a:ln w="9525">
            <a:noFill/>
            <a:miter lim="800000"/>
            <a:headEnd/>
            <a:tailEnd/>
          </a:ln>
        </p:spPr>
        <p:txBody>
          <a:bodyPr wrap="none" anchor="ctr"/>
          <a:lstStyle/>
          <a:p>
            <a:pPr latinLnBrk="1">
              <a:lnSpc>
                <a:spcPct val="130000"/>
              </a:lnSpc>
              <a:buFont typeface="HY헤드라인M"/>
              <a:buNone/>
            </a:pPr>
            <a:r>
              <a:rPr lang="zh-CN" altLang="zh-CN" sz="2400" b="1" i="1" u="sng">
                <a:solidFill>
                  <a:srgbClr val="7030A0"/>
                </a:solidFill>
                <a:latin typeface="黑体" panose="02010600030101010101" pitchFamily="2" charset="-122"/>
                <a:ea typeface="黑体" panose="02010600030101010101" pitchFamily="2" charset="-122"/>
              </a:rPr>
              <a:t>计算</a:t>
            </a:r>
            <a:r>
              <a:rPr lang="zh-CN" altLang="zh-CN" sz="2400" b="1" i="1" u="sng" smtClean="0">
                <a:solidFill>
                  <a:srgbClr val="7030A0"/>
                </a:solidFill>
                <a:latin typeface="黑体" panose="02010600030101010101" pitchFamily="2" charset="-122"/>
                <a:ea typeface="黑体" panose="02010600030101010101" pitchFamily="2" charset="-122"/>
              </a:rPr>
              <a:t>机</a:t>
            </a:r>
            <a:endParaRPr kumimoji="1" lang="ko-KR" altLang="en-US" sz="2400" b="1" i="1" u="sng">
              <a:solidFill>
                <a:srgbClr val="7030A0"/>
              </a:solidFill>
              <a:latin typeface="黑体" panose="02010600030101010101" pitchFamily="2" charset="-122"/>
            </a:endParaRPr>
          </a:p>
        </p:txBody>
      </p:sp>
      <p:sp>
        <p:nvSpPr>
          <p:cNvPr id="22" name="Rectangle 51"/>
          <p:cNvSpPr>
            <a:spLocks noChangeArrowheads="1"/>
          </p:cNvSpPr>
          <p:nvPr/>
        </p:nvSpPr>
        <p:spPr bwMode="auto">
          <a:xfrm>
            <a:off x="4765624" y="1669249"/>
            <a:ext cx="3911600" cy="1219200"/>
          </a:xfrm>
          <a:prstGeom prst="rect">
            <a:avLst/>
          </a:prstGeom>
          <a:noFill/>
          <a:ln w="9525">
            <a:noFill/>
            <a:miter lim="800000"/>
            <a:headEnd/>
            <a:tailEnd/>
          </a:ln>
        </p:spPr>
        <p:txBody>
          <a:bodyPr wrap="none" anchor="ctr"/>
          <a:lstStyle/>
          <a:p>
            <a:pPr latinLnBrk="1">
              <a:lnSpc>
                <a:spcPct val="130000"/>
              </a:lnSpc>
            </a:pPr>
            <a:r>
              <a:rPr lang="zh-CN" altLang="zh-CN" sz="2400" b="1" i="1" u="sng" dirty="0">
                <a:solidFill>
                  <a:srgbClr val="7030A0"/>
                </a:solidFill>
                <a:latin typeface="黑体" panose="02010600030101010101" pitchFamily="2" charset="-122"/>
                <a:ea typeface="黑体" panose="02010600030101010101" pitchFamily="2" charset="-122"/>
              </a:rPr>
              <a:t>统计与运筹学</a:t>
            </a:r>
            <a:endParaRPr lang="ko-KR" altLang="en-US" sz="2400" b="1" i="1" u="sng" dirty="0">
              <a:solidFill>
                <a:srgbClr val="7030A0"/>
              </a:solidFill>
              <a:latin typeface="黑体" panose="02010600030101010101" pitchFamily="2" charset="-122"/>
              <a:ea typeface="黑体" panose="02010600030101010101" pitchFamily="2" charset="-122"/>
            </a:endParaRPr>
          </a:p>
        </p:txBody>
      </p:sp>
      <p:sp>
        <p:nvSpPr>
          <p:cNvPr id="23" name="Rectangle 52"/>
          <p:cNvSpPr>
            <a:spLocks noChangeArrowheads="1"/>
          </p:cNvSpPr>
          <p:nvPr/>
        </p:nvSpPr>
        <p:spPr bwMode="auto">
          <a:xfrm>
            <a:off x="4763839" y="5489865"/>
            <a:ext cx="3911600" cy="1143000"/>
          </a:xfrm>
          <a:prstGeom prst="rect">
            <a:avLst/>
          </a:prstGeom>
          <a:noFill/>
          <a:ln w="9525">
            <a:noFill/>
            <a:miter lim="800000"/>
            <a:headEnd/>
            <a:tailEnd/>
          </a:ln>
        </p:spPr>
        <p:txBody>
          <a:bodyPr wrap="none" anchor="ctr"/>
          <a:lstStyle/>
          <a:p>
            <a:pPr latinLnBrk="1">
              <a:lnSpc>
                <a:spcPct val="130000"/>
              </a:lnSpc>
            </a:pPr>
            <a:r>
              <a:rPr lang="zh-CN" altLang="zh-CN" sz="2000" b="1" i="1" u="sng" dirty="0">
                <a:solidFill>
                  <a:srgbClr val="7030A0"/>
                </a:solidFill>
                <a:latin typeface="黑体" panose="02010600030101010101" pitchFamily="2" charset="-122"/>
                <a:ea typeface="黑体" panose="02010600030101010101" pitchFamily="2" charset="-122"/>
              </a:rPr>
              <a:t>商学（市场营销、电子商务等）</a:t>
            </a:r>
            <a:endParaRPr lang="ko-KR" altLang="en-US" sz="2000" b="1" i="1" u="sng" dirty="0">
              <a:solidFill>
                <a:srgbClr val="7030A0"/>
              </a:solidFill>
              <a:latin typeface="黑体" panose="02010600030101010101" pitchFamily="2" charset="-122"/>
              <a:ea typeface="黑体" panose="02010600030101010101" pitchFamily="2" charset="-122"/>
            </a:endParaRPr>
          </a:p>
        </p:txBody>
      </p:sp>
      <p:pic>
        <p:nvPicPr>
          <p:cNvPr id="24" name="Picture 2" descr="C:\Documents and Settings\ThinkPad\桌面\图片\计算机.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50000"/>
          <a:stretch/>
        </p:blipFill>
        <p:spPr bwMode="auto">
          <a:xfrm>
            <a:off x="418727" y="2698609"/>
            <a:ext cx="4010025" cy="134196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D:\工作以后\2014年\2项目\大数据协同创新体\大数据相关材料\第四次汇报-ppt\图片\大数据\104544CR-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0664" b="42888"/>
          <a:stretch/>
        </p:blipFill>
        <p:spPr bwMode="auto">
          <a:xfrm>
            <a:off x="4712343" y="2671340"/>
            <a:ext cx="3959027" cy="1359753"/>
          </a:xfrm>
          <a:prstGeom prst="rect">
            <a:avLst/>
          </a:prstGeom>
          <a:noFill/>
          <a:extLst>
            <a:ext uri="{909E8E84-426E-40DD-AFC4-6F175D3DCCD1}">
              <a14:hiddenFill xmlns:a14="http://schemas.microsoft.com/office/drawing/2010/main">
                <a:solidFill>
                  <a:srgbClr val="FFFFFF"/>
                </a:solidFill>
              </a14:hiddenFill>
            </a:ext>
          </a:extLst>
        </p:spPr>
      </p:pic>
      <p:sp>
        <p:nvSpPr>
          <p:cNvPr id="26" name="椭圆 25"/>
          <p:cNvSpPr/>
          <p:nvPr/>
        </p:nvSpPr>
        <p:spPr>
          <a:xfrm>
            <a:off x="2627784" y="3369593"/>
            <a:ext cx="3955121" cy="175110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696965" y="3317159"/>
            <a:ext cx="3744416" cy="1590852"/>
          </a:xfrm>
          <a:prstGeom prst="ellipse">
            <a:avLst/>
          </a:prstGeom>
          <a:solidFill>
            <a:srgbClr val="F8F8F8">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987824" y="3685473"/>
            <a:ext cx="3312368" cy="1198854"/>
          </a:xfrm>
          <a:prstGeom prst="rect">
            <a:avLst/>
          </a:prstGeom>
        </p:spPr>
        <p:txBody>
          <a:bodyPr wrap="square">
            <a:spAutoFit/>
          </a:bodyPr>
          <a:lstStyle/>
          <a:p>
            <a:pPr algn="ctr">
              <a:lnSpc>
                <a:spcPct val="150000"/>
              </a:lnSpc>
            </a:pPr>
            <a:r>
              <a:rPr lang="zh-CN" altLang="zh-CN" sz="2600" b="1" dirty="0">
                <a:solidFill>
                  <a:schemeClr val="bg1"/>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在大数据环境下处理、分析数据的能力</a:t>
            </a:r>
          </a:p>
        </p:txBody>
      </p:sp>
      <p:sp>
        <p:nvSpPr>
          <p:cNvPr id="30" name="Text Box 3"/>
          <p:cNvSpPr txBox="1">
            <a:spLocks noChangeArrowheads="1"/>
          </p:cNvSpPr>
          <p:nvPr/>
        </p:nvSpPr>
        <p:spPr bwMode="auto">
          <a:xfrm>
            <a:off x="2270125" y="6533746"/>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endParaRPr lang="zh-CN" altLang="zh-CN" smtClean="0">
              <a:solidFill>
                <a:srgbClr val="000000"/>
              </a:solidFill>
            </a:endParaRPr>
          </a:p>
        </p:txBody>
      </p:sp>
      <p:pic>
        <p:nvPicPr>
          <p:cNvPr id="31" name="Picture 5" descr="InformationWeek: Connecting The Business Technology Community"/>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r="36291"/>
          <a:stretch/>
        </p:blipFill>
        <p:spPr bwMode="auto">
          <a:xfrm>
            <a:off x="2987824" y="6504129"/>
            <a:ext cx="2448000" cy="290259"/>
          </a:xfrm>
          <a:prstGeom prst="rect">
            <a:avLst/>
          </a:prstGeom>
          <a:noFill/>
          <a:extLst>
            <a:ext uri="{909E8E84-426E-40DD-AFC4-6F175D3DCCD1}">
              <a14:hiddenFill xmlns:a14="http://schemas.microsoft.com/office/drawing/2010/main">
                <a:solidFill>
                  <a:srgbClr val="FFFFFF"/>
                </a:solidFill>
              </a14:hiddenFill>
            </a:ext>
          </a:extLst>
        </p:spPr>
      </p:pic>
      <p:sp>
        <p:nvSpPr>
          <p:cNvPr id="32" name="矩形 31"/>
          <p:cNvSpPr/>
          <p:nvPr/>
        </p:nvSpPr>
        <p:spPr>
          <a:xfrm>
            <a:off x="5325326" y="6158669"/>
            <a:ext cx="3818674" cy="698268"/>
          </a:xfrm>
          <a:prstGeom prst="rect">
            <a:avLst/>
          </a:prstGeom>
        </p:spPr>
        <p:txBody>
          <a:bodyPr wrap="none">
            <a:spAutoFit/>
          </a:bodyPr>
          <a:lstStyle/>
          <a:p>
            <a:pPr>
              <a:lnSpc>
                <a:spcPct val="200000"/>
              </a:lnSpc>
            </a:pPr>
            <a:r>
              <a:rPr lang="zh-CN" altLang="zh-CN" sz="1200" b="1" dirty="0" smtClean="0">
                <a:solidFill>
                  <a:schemeClr val="bg1">
                    <a:lumMod val="50000"/>
                  </a:schemeClr>
                </a:solidFill>
                <a:latin typeface="黑体" panose="02010600030101010101" pitchFamily="2" charset="-122"/>
                <a:ea typeface="黑体" panose="02010600030101010101" pitchFamily="2" charset="-122"/>
              </a:rPr>
              <a:t>遴选出的</a:t>
            </a:r>
            <a:r>
              <a:rPr lang="en-US" altLang="zh-CN" sz="2400" b="1" dirty="0" smtClean="0">
                <a:solidFill>
                  <a:srgbClr val="008000"/>
                </a:solidFill>
                <a:latin typeface="黑体" panose="02010600030101010101" pitchFamily="2" charset="-122"/>
                <a:ea typeface="黑体" panose="02010600030101010101" pitchFamily="2" charset="-122"/>
              </a:rPr>
              <a:t>20</a:t>
            </a:r>
            <a:r>
              <a:rPr lang="zh-CN" altLang="zh-CN" sz="1200" b="1" dirty="0" smtClean="0">
                <a:solidFill>
                  <a:schemeClr val="bg1">
                    <a:lumMod val="50000"/>
                  </a:schemeClr>
                </a:solidFill>
                <a:latin typeface="黑体" panose="02010600030101010101" pitchFamily="2" charset="-122"/>
                <a:ea typeface="黑体" panose="02010600030101010101" pitchFamily="2" charset="-122"/>
              </a:rPr>
              <a:t>个最顶尖</a:t>
            </a:r>
            <a:r>
              <a:rPr lang="zh-CN" altLang="zh-CN" b="1" dirty="0" smtClean="0">
                <a:solidFill>
                  <a:srgbClr val="CC0066"/>
                </a:solidFill>
                <a:latin typeface="黑体" panose="02010600030101010101" pitchFamily="2" charset="-122"/>
                <a:ea typeface="黑体" panose="02010600030101010101" pitchFamily="2" charset="-122"/>
              </a:rPr>
              <a:t>大数据分析硕士项目</a:t>
            </a:r>
            <a:endParaRPr lang="en-US" altLang="zh-CN" b="1" dirty="0" smtClean="0">
              <a:solidFill>
                <a:srgbClr val="CC0066"/>
              </a:solidFill>
              <a:latin typeface="黑体" panose="02010600030101010101" pitchFamily="2" charset="-122"/>
              <a:ea typeface="黑体" panose="02010600030101010101" pitchFamily="2" charset="-122"/>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1707580" y="5982161"/>
            <a:ext cx="52228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13"/>
          <p:cNvSpPr txBox="1">
            <a:spLocks noChangeArrowheads="1"/>
          </p:cNvSpPr>
          <p:nvPr/>
        </p:nvSpPr>
        <p:spPr bwMode="gray">
          <a:xfrm>
            <a:off x="6782246" y="2879586"/>
            <a:ext cx="19662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marL="84138" indent="-84138" defTabSz="914400">
              <a:spcAft>
                <a:spcPct val="40000"/>
              </a:spcAft>
              <a:buFont typeface="Arial" panose="020B0604020202020204" pitchFamily="34" charset="0"/>
              <a:buChar char="•"/>
            </a:pPr>
            <a:r>
              <a:rPr lang="en-US" altLang="zh-CN" sz="1500">
                <a:latin typeface="+mn-lt"/>
              </a:rPr>
              <a:t>Data Analytics Capstone </a:t>
            </a:r>
            <a:r>
              <a:rPr lang="en-US" altLang="zh-CN" sz="1500" smtClean="0">
                <a:latin typeface="+mn-lt"/>
              </a:rPr>
              <a:t>Project</a:t>
            </a:r>
          </a:p>
          <a:p>
            <a:pPr marL="84138" indent="-84138" defTabSz="914400">
              <a:spcAft>
                <a:spcPct val="40000"/>
              </a:spcAft>
              <a:buFont typeface="Arial" panose="020B0604020202020204" pitchFamily="34" charset="0"/>
              <a:buChar char="•"/>
            </a:pPr>
            <a:r>
              <a:rPr lang="en-US" altLang="zh-CN" sz="1500" smtClean="0">
                <a:latin typeface="+mn-lt"/>
              </a:rPr>
              <a:t>Advanced </a:t>
            </a:r>
            <a:r>
              <a:rPr lang="en-US" altLang="zh-CN" sz="1500">
                <a:latin typeface="+mn-lt"/>
              </a:rPr>
              <a:t>Business Analytics</a:t>
            </a:r>
            <a:endParaRPr lang="en-GB" altLang="zh-TW" sz="1500" noProof="1">
              <a:latin typeface="+mn-lt"/>
            </a:endParaRPr>
          </a:p>
        </p:txBody>
      </p:sp>
      <p:sp>
        <p:nvSpPr>
          <p:cNvPr id="24583" name="Text Box 13"/>
          <p:cNvSpPr txBox="1">
            <a:spLocks noChangeArrowheads="1"/>
          </p:cNvSpPr>
          <p:nvPr/>
        </p:nvSpPr>
        <p:spPr bwMode="gray">
          <a:xfrm>
            <a:off x="779612" y="4519860"/>
            <a:ext cx="2208212" cy="20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marL="84138" indent="-84138" defTabSz="914400">
              <a:buFont typeface="Arial" panose="020B0604020202020204" pitchFamily="34" charset="0"/>
              <a:buChar char="•"/>
            </a:pPr>
            <a:r>
              <a:rPr lang="en-US" altLang="zh-CN" sz="1500">
                <a:latin typeface="+mn-lt"/>
              </a:rPr>
              <a:t>Organizational Design </a:t>
            </a:r>
            <a:r>
              <a:rPr lang="en-US" altLang="zh-CN" sz="1500" smtClean="0">
                <a:latin typeface="+mn-lt"/>
              </a:rPr>
              <a:t>and Implementation</a:t>
            </a:r>
          </a:p>
          <a:p>
            <a:pPr marL="84138" indent="-84138" defTabSz="914400">
              <a:buFont typeface="Arial" panose="020B0604020202020204" pitchFamily="34" charset="0"/>
              <a:buChar char="•"/>
            </a:pPr>
            <a:r>
              <a:rPr lang="en-US" altLang="zh-CN" sz="1500" smtClean="0">
                <a:latin typeface="+mn-lt"/>
              </a:rPr>
              <a:t>Economic Analysis</a:t>
            </a:r>
          </a:p>
          <a:p>
            <a:pPr marL="84138" indent="-84138" defTabSz="914400">
              <a:buFont typeface="Arial" panose="020B0604020202020204" pitchFamily="34" charset="0"/>
              <a:buChar char="•"/>
            </a:pPr>
            <a:r>
              <a:rPr lang="en-US" altLang="zh-CN" sz="1500" smtClean="0">
                <a:latin typeface="+mn-lt"/>
              </a:rPr>
              <a:t>Financial Accounting</a:t>
            </a:r>
          </a:p>
          <a:p>
            <a:pPr marL="84138" indent="-84138" defTabSz="914400">
              <a:buFont typeface="Arial" panose="020B0604020202020204" pitchFamily="34" charset="0"/>
              <a:buChar char="•"/>
            </a:pPr>
            <a:r>
              <a:rPr lang="en-US" altLang="zh-CN" sz="1500" smtClean="0">
                <a:latin typeface="+mn-lt"/>
              </a:rPr>
              <a:t>Principles </a:t>
            </a:r>
            <a:r>
              <a:rPr lang="en-US" altLang="zh-CN" sz="1500">
                <a:latin typeface="+mn-lt"/>
              </a:rPr>
              <a:t>of </a:t>
            </a:r>
            <a:r>
              <a:rPr lang="en-US" altLang="zh-CN" sz="1500" smtClean="0">
                <a:latin typeface="+mn-lt"/>
              </a:rPr>
              <a:t>Finance</a:t>
            </a:r>
          </a:p>
          <a:p>
            <a:pPr marL="84138" indent="-84138" defTabSz="914400">
              <a:buFont typeface="Arial" panose="020B0604020202020204" pitchFamily="34" charset="0"/>
              <a:buChar char="•"/>
            </a:pPr>
            <a:r>
              <a:rPr lang="en-US" altLang="zh-CN" sz="1500" smtClean="0">
                <a:latin typeface="+mn-lt"/>
              </a:rPr>
              <a:t>Decision </a:t>
            </a:r>
            <a:r>
              <a:rPr lang="en-US" altLang="zh-CN" sz="1500">
                <a:latin typeface="+mn-lt"/>
              </a:rPr>
              <a:t>Making Under </a:t>
            </a:r>
            <a:r>
              <a:rPr lang="en-US" altLang="zh-CN" sz="1500" smtClean="0">
                <a:latin typeface="+mn-lt"/>
              </a:rPr>
              <a:t>Uncertainty</a:t>
            </a:r>
          </a:p>
          <a:p>
            <a:pPr marL="84138" indent="-84138" defTabSz="914400">
              <a:buFont typeface="Arial" panose="020B0604020202020204" pitchFamily="34" charset="0"/>
              <a:buChar char="•"/>
            </a:pPr>
            <a:r>
              <a:rPr lang="en-US" altLang="zh-CN" sz="1500" smtClean="0">
                <a:latin typeface="+mn-lt"/>
              </a:rPr>
              <a:t>Statistics </a:t>
            </a:r>
            <a:r>
              <a:rPr lang="en-US" altLang="zh-CN" sz="1500">
                <a:latin typeface="+mn-lt"/>
              </a:rPr>
              <a:t>for IT </a:t>
            </a:r>
            <a:r>
              <a:rPr lang="en-US" altLang="zh-CN" sz="1500" smtClean="0">
                <a:latin typeface="+mn-lt"/>
              </a:rPr>
              <a:t>Managers</a:t>
            </a:r>
          </a:p>
          <a:p>
            <a:pPr marL="84138" indent="-84138" defTabSz="914400">
              <a:buFont typeface="Arial" panose="020B0604020202020204" pitchFamily="34" charset="0"/>
              <a:buChar char="•"/>
            </a:pPr>
            <a:r>
              <a:rPr lang="en-US" altLang="zh-CN" sz="1500" smtClean="0">
                <a:latin typeface="+mn-lt"/>
              </a:rPr>
              <a:t>Professional </a:t>
            </a:r>
            <a:r>
              <a:rPr lang="en-US" altLang="zh-CN" sz="1500">
                <a:latin typeface="+mn-lt"/>
              </a:rPr>
              <a:t>Writing</a:t>
            </a:r>
            <a:endParaRPr lang="zh-CN" altLang="zh-CN" sz="1500">
              <a:latin typeface="+mn-lt"/>
            </a:endParaRPr>
          </a:p>
        </p:txBody>
      </p:sp>
      <p:sp>
        <p:nvSpPr>
          <p:cNvPr id="24584" name="Text Box 13"/>
          <p:cNvSpPr txBox="1">
            <a:spLocks noChangeArrowheads="1"/>
          </p:cNvSpPr>
          <p:nvPr/>
        </p:nvSpPr>
        <p:spPr bwMode="gray">
          <a:xfrm>
            <a:off x="6732240" y="5191739"/>
            <a:ext cx="246278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marL="84138" indent="-84138" defTabSz="914400">
              <a:buFont typeface="Arial" panose="020B0604020202020204" pitchFamily="34" charset="0"/>
              <a:buChar char="•"/>
            </a:pPr>
            <a:r>
              <a:rPr lang="en-US" altLang="zh-CN" sz="1500">
                <a:latin typeface="+mn-lt"/>
              </a:rPr>
              <a:t>Measuring </a:t>
            </a:r>
            <a:r>
              <a:rPr lang="en-US" altLang="zh-CN" sz="1500" smtClean="0">
                <a:latin typeface="+mn-lt"/>
              </a:rPr>
              <a:t>Social</a:t>
            </a:r>
          </a:p>
          <a:p>
            <a:pPr marL="84138" indent="-84138" defTabSz="914400">
              <a:buFont typeface="Arial" panose="020B0604020202020204" pitchFamily="34" charset="0"/>
              <a:buChar char="•"/>
            </a:pPr>
            <a:r>
              <a:rPr lang="en-US" altLang="zh-CN" sz="1500" smtClean="0">
                <a:latin typeface="+mn-lt"/>
              </a:rPr>
              <a:t>Applied Econometrics</a:t>
            </a:r>
          </a:p>
          <a:p>
            <a:pPr marL="84138" indent="-84138" defTabSz="914400">
              <a:buFont typeface="Arial" panose="020B0604020202020204" pitchFamily="34" charset="0"/>
              <a:buChar char="•"/>
            </a:pPr>
            <a:r>
              <a:rPr lang="en-US" altLang="zh-CN" sz="1500" smtClean="0">
                <a:latin typeface="+mn-lt"/>
              </a:rPr>
              <a:t>Data </a:t>
            </a:r>
            <a:r>
              <a:rPr lang="en-US" altLang="zh-CN" sz="1500">
                <a:latin typeface="+mn-lt"/>
              </a:rPr>
              <a:t>Analysis in </a:t>
            </a:r>
            <a:r>
              <a:rPr lang="en-US" altLang="zh-CN" sz="1500" smtClean="0">
                <a:latin typeface="+mn-lt"/>
              </a:rPr>
              <a:t>Health Fields</a:t>
            </a:r>
          </a:p>
          <a:p>
            <a:pPr marL="84138" indent="-84138" defTabSz="914400">
              <a:buFont typeface="Arial" panose="020B0604020202020204" pitchFamily="34" charset="0"/>
              <a:buChar char="•"/>
            </a:pPr>
            <a:r>
              <a:rPr lang="en-US" altLang="zh-CN" sz="1500" smtClean="0">
                <a:latin typeface="+mn-lt"/>
              </a:rPr>
              <a:t>Business </a:t>
            </a:r>
            <a:r>
              <a:rPr lang="en-US" altLang="zh-CN" sz="1500">
                <a:latin typeface="+mn-lt"/>
              </a:rPr>
              <a:t>Process </a:t>
            </a:r>
            <a:r>
              <a:rPr lang="en-US" altLang="zh-CN" sz="1500" smtClean="0">
                <a:latin typeface="+mn-lt"/>
              </a:rPr>
              <a:t>Modeling</a:t>
            </a:r>
          </a:p>
          <a:p>
            <a:pPr marL="84138" indent="-84138" defTabSz="914400">
              <a:buFont typeface="Arial" panose="020B0604020202020204" pitchFamily="34" charset="0"/>
              <a:buChar char="•"/>
            </a:pPr>
            <a:r>
              <a:rPr lang="en-US" altLang="zh-CN" sz="1500" smtClean="0">
                <a:latin typeface="+mn-lt"/>
              </a:rPr>
              <a:t>Large </a:t>
            </a:r>
            <a:r>
              <a:rPr lang="en-US" altLang="zh-CN" sz="1500">
                <a:latin typeface="+mn-lt"/>
              </a:rPr>
              <a:t>Scale Data </a:t>
            </a:r>
            <a:r>
              <a:rPr lang="en-US" altLang="zh-CN" sz="1500" smtClean="0">
                <a:latin typeface="+mn-lt"/>
              </a:rPr>
              <a:t>Analysis</a:t>
            </a:r>
          </a:p>
          <a:p>
            <a:pPr marL="84138" indent="-84138" defTabSz="914400">
              <a:buFont typeface="Arial" panose="020B0604020202020204" pitchFamily="34" charset="0"/>
              <a:buChar char="•"/>
            </a:pPr>
            <a:r>
              <a:rPr lang="en-US" altLang="zh-CN" sz="1500" smtClean="0">
                <a:latin typeface="+mn-lt"/>
              </a:rPr>
              <a:t>Text </a:t>
            </a:r>
            <a:r>
              <a:rPr lang="en-US" altLang="zh-CN" sz="1500">
                <a:latin typeface="+mn-lt"/>
              </a:rPr>
              <a:t>Analytics</a:t>
            </a:r>
            <a:endParaRPr lang="zh-CN" altLang="zh-CN" sz="1500">
              <a:latin typeface="+mn-lt"/>
            </a:endParaRPr>
          </a:p>
        </p:txBody>
      </p:sp>
      <p:grpSp>
        <p:nvGrpSpPr>
          <p:cNvPr id="24587" name="Group 11"/>
          <p:cNvGrpSpPr>
            <a:grpSpLocks/>
          </p:cNvGrpSpPr>
          <p:nvPr/>
        </p:nvGrpSpPr>
        <p:grpSpPr bwMode="auto">
          <a:xfrm>
            <a:off x="2199357" y="1946736"/>
            <a:ext cx="4460875" cy="4270375"/>
            <a:chOff x="1020" y="968"/>
            <a:chExt cx="2810" cy="2690"/>
          </a:xfrm>
        </p:grpSpPr>
        <p:sp>
          <p:nvSpPr>
            <p:cNvPr id="24588" name="Freeform 35"/>
            <p:cNvSpPr>
              <a:spLocks/>
            </p:cNvSpPr>
            <p:nvPr/>
          </p:nvSpPr>
          <p:spPr bwMode="gray">
            <a:xfrm>
              <a:off x="2754" y="1344"/>
              <a:ext cx="1076" cy="1121"/>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7FBA20"/>
            </a:solidFill>
            <a:ln w="9525">
              <a:solidFill>
                <a:srgbClr val="FFFFFF"/>
              </a:solidFill>
              <a:miter lim="800000"/>
              <a:headEnd/>
              <a:tailEnd/>
            </a:ln>
          </p:spPr>
          <p:txBody>
            <a:bodyPr/>
            <a:lstStyle/>
            <a:p>
              <a:endParaRPr lang="zh-CN" altLang="en-US"/>
            </a:p>
          </p:txBody>
        </p:sp>
        <p:sp>
          <p:nvSpPr>
            <p:cNvPr id="24589" name="Freeform 36"/>
            <p:cNvSpPr>
              <a:spLocks/>
            </p:cNvSpPr>
            <p:nvPr/>
          </p:nvSpPr>
          <p:spPr bwMode="gray">
            <a:xfrm rot="5400000">
              <a:off x="2753" y="2581"/>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6B9B1A"/>
            </a:solidFill>
            <a:ln w="9525">
              <a:solidFill>
                <a:srgbClr val="FFFFFF"/>
              </a:solidFill>
              <a:miter lim="800000"/>
              <a:headEnd/>
              <a:tailEnd/>
            </a:ln>
          </p:spPr>
          <p:txBody>
            <a:bodyPr/>
            <a:lstStyle/>
            <a:p>
              <a:endParaRPr lang="zh-CN" altLang="en-US"/>
            </a:p>
          </p:txBody>
        </p:sp>
        <p:sp>
          <p:nvSpPr>
            <p:cNvPr id="24590" name="Freeform 37"/>
            <p:cNvSpPr>
              <a:spLocks/>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90BA45"/>
            </a:solidFill>
            <a:ln w="9525">
              <a:solidFill>
                <a:srgbClr val="FFFFFF"/>
              </a:solidFill>
              <a:miter lim="800000"/>
              <a:headEnd/>
              <a:tailEnd/>
            </a:ln>
          </p:spPr>
          <p:txBody>
            <a:bodyPr/>
            <a:lstStyle/>
            <a:p>
              <a:endParaRPr lang="zh-CN" altLang="en-US"/>
            </a:p>
          </p:txBody>
        </p:sp>
        <p:sp>
          <p:nvSpPr>
            <p:cNvPr id="24591" name="Freeform 38"/>
            <p:cNvSpPr>
              <a:spLocks/>
            </p:cNvSpPr>
            <p:nvPr/>
          </p:nvSpPr>
          <p:spPr bwMode="gray">
            <a:xfrm rot="16200000">
              <a:off x="1066" y="922"/>
              <a:ext cx="1506" cy="159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008000"/>
            </a:solidFill>
            <a:ln w="9525">
              <a:solidFill>
                <a:srgbClr val="FFFFFF"/>
              </a:solidFill>
              <a:miter lim="800000"/>
              <a:headEnd/>
              <a:tailEnd/>
            </a:ln>
          </p:spPr>
          <p:txBody>
            <a:bodyPr/>
            <a:lstStyle/>
            <a:p>
              <a:endParaRPr lang="zh-CN" altLang="en-US"/>
            </a:p>
          </p:txBody>
        </p:sp>
      </p:grpSp>
      <p:grpSp>
        <p:nvGrpSpPr>
          <p:cNvPr id="24592" name="Group 16"/>
          <p:cNvGrpSpPr>
            <a:grpSpLocks/>
          </p:cNvGrpSpPr>
          <p:nvPr/>
        </p:nvGrpSpPr>
        <p:grpSpPr bwMode="auto">
          <a:xfrm>
            <a:off x="3312640" y="3365641"/>
            <a:ext cx="3203575" cy="2685576"/>
            <a:chOff x="1713" y="1926"/>
            <a:chExt cx="2018" cy="1350"/>
          </a:xfrm>
        </p:grpSpPr>
        <p:sp>
          <p:nvSpPr>
            <p:cNvPr id="24593" name="Text Box 19"/>
            <p:cNvSpPr txBox="1">
              <a:spLocks noChangeArrowheads="1"/>
            </p:cNvSpPr>
            <p:nvPr/>
          </p:nvSpPr>
          <p:spPr bwMode="gray">
            <a:xfrm>
              <a:off x="2844" y="1926"/>
              <a:ext cx="88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r>
                <a:rPr lang="en-US" altLang="zh-CN" b="1">
                  <a:solidFill>
                    <a:schemeClr val="bg1"/>
                  </a:solidFill>
                  <a:effectLst>
                    <a:outerShdw blurRad="38100" dist="38100" dir="2700000" algn="tl">
                      <a:srgbClr val="000000">
                        <a:alpha val="43137"/>
                      </a:srgbClr>
                    </a:outerShdw>
                  </a:effectLst>
                </a:rPr>
                <a:t>2 Projects</a:t>
              </a:r>
              <a:endParaRPr lang="zh-CN" altLang="zh-CN" b="1">
                <a:solidFill>
                  <a:schemeClr val="bg1"/>
                </a:solidFill>
                <a:effectLst>
                  <a:outerShdw blurRad="38100" dist="38100" dir="2700000" algn="tl">
                    <a:srgbClr val="000000">
                      <a:alpha val="43137"/>
                    </a:srgbClr>
                  </a:outerShdw>
                </a:effectLst>
                <a:latin typeface="Times New Roman"/>
                <a:ea typeface="Times New Roman"/>
                <a:cs typeface="Times New Roman"/>
              </a:endParaRPr>
            </a:p>
          </p:txBody>
        </p:sp>
        <p:sp>
          <p:nvSpPr>
            <p:cNvPr id="24594" name="Text Box 19"/>
            <p:cNvSpPr txBox="1">
              <a:spLocks noChangeArrowheads="1"/>
            </p:cNvSpPr>
            <p:nvPr/>
          </p:nvSpPr>
          <p:spPr bwMode="gray">
            <a:xfrm>
              <a:off x="2847" y="2884"/>
              <a:ext cx="88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r>
                <a:rPr lang="en-US" altLang="zh-CN" b="1">
                  <a:solidFill>
                    <a:schemeClr val="bg1"/>
                  </a:solidFill>
                  <a:effectLst>
                    <a:outerShdw blurRad="38100" dist="38100" dir="2700000" algn="tl">
                      <a:srgbClr val="000000">
                        <a:alpha val="43137"/>
                      </a:srgbClr>
                    </a:outerShdw>
                  </a:effectLst>
                </a:rPr>
                <a:t>4 Electives</a:t>
              </a:r>
              <a:endParaRPr lang="zh-CN" altLang="zh-CN" b="1">
                <a:solidFill>
                  <a:schemeClr val="bg1"/>
                </a:solidFill>
                <a:effectLst>
                  <a:outerShdw blurRad="38100" dist="38100" dir="2700000" algn="tl">
                    <a:srgbClr val="000000">
                      <a:alpha val="43137"/>
                    </a:srgbClr>
                  </a:outerShdw>
                </a:effectLst>
                <a:latin typeface="Times New Roman"/>
                <a:ea typeface="Times New Roman"/>
                <a:cs typeface="Times New Roman"/>
              </a:endParaRPr>
            </a:p>
          </p:txBody>
        </p:sp>
        <p:sp>
          <p:nvSpPr>
            <p:cNvPr id="24595" name="Text Box 19"/>
            <p:cNvSpPr txBox="1">
              <a:spLocks noChangeArrowheads="1"/>
            </p:cNvSpPr>
            <p:nvPr/>
          </p:nvSpPr>
          <p:spPr bwMode="gray">
            <a:xfrm>
              <a:off x="1713" y="2533"/>
              <a:ext cx="884"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nSpc>
                  <a:spcPct val="150000"/>
                </a:lnSpc>
              </a:pPr>
              <a:r>
                <a:rPr lang="en-US" altLang="zh-CN" sz="1600" b="1">
                  <a:solidFill>
                    <a:schemeClr val="bg1"/>
                  </a:solidFill>
                  <a:effectLst>
                    <a:outerShdw blurRad="38100" dist="38100" dir="2700000" algn="tl">
                      <a:srgbClr val="000000">
                        <a:alpha val="43137"/>
                      </a:srgbClr>
                    </a:outerShdw>
                  </a:effectLst>
                </a:rPr>
                <a:t>4 courses in Organizational Management and Strategy</a:t>
              </a:r>
              <a:endParaRPr lang="zh-CN" altLang="zh-CN" sz="1600" b="1">
                <a:solidFill>
                  <a:schemeClr val="bg1"/>
                </a:solidFill>
                <a:effectLst>
                  <a:outerShdw blurRad="38100" dist="38100" dir="2700000" algn="tl">
                    <a:srgbClr val="000000">
                      <a:alpha val="43137"/>
                    </a:srgbClr>
                  </a:outerShdw>
                </a:effectLst>
                <a:latin typeface="Times New Roman"/>
                <a:ea typeface="Times New Roman"/>
                <a:cs typeface="Times New Roman"/>
              </a:endParaRPr>
            </a:p>
          </p:txBody>
        </p:sp>
      </p:grpSp>
      <p:sp>
        <p:nvSpPr>
          <p:cNvPr id="22" name="Text Box 19"/>
          <p:cNvSpPr txBox="1">
            <a:spLocks noChangeArrowheads="1"/>
          </p:cNvSpPr>
          <p:nvPr/>
        </p:nvSpPr>
        <p:spPr bwMode="gray">
          <a:xfrm>
            <a:off x="2947094" y="2398876"/>
            <a:ext cx="1912938"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nSpc>
                <a:spcPct val="150000"/>
              </a:lnSpc>
            </a:pPr>
            <a:r>
              <a:rPr lang="en-US" altLang="zh-CN" b="1">
                <a:solidFill>
                  <a:schemeClr val="bg1"/>
                </a:solidFill>
              </a:rPr>
              <a:t>5 courses in Analytics and Technique Management</a:t>
            </a:r>
            <a:endParaRPr lang="zh-CN" altLang="zh-CN" b="1">
              <a:solidFill>
                <a:schemeClr val="bg1"/>
              </a:solidFill>
              <a:latin typeface="Times New Roman"/>
              <a:ea typeface="Times New Roman"/>
              <a:cs typeface="Times New Roman"/>
            </a:endParaRPr>
          </a:p>
        </p:txBody>
      </p:sp>
      <p:sp>
        <p:nvSpPr>
          <p:cNvPr id="2" name="矩形 1"/>
          <p:cNvSpPr/>
          <p:nvPr/>
        </p:nvSpPr>
        <p:spPr>
          <a:xfrm>
            <a:off x="35496" y="2188889"/>
            <a:ext cx="2370584" cy="1938992"/>
          </a:xfrm>
          <a:prstGeom prst="rect">
            <a:avLst/>
          </a:prstGeom>
        </p:spPr>
        <p:txBody>
          <a:bodyPr wrap="square">
            <a:spAutoFit/>
          </a:bodyPr>
          <a:lstStyle/>
          <a:p>
            <a:pPr marL="84138" indent="-84138">
              <a:buFont typeface="Arial" panose="020B0604020202020204" pitchFamily="34" charset="0"/>
              <a:buChar char="•"/>
            </a:pPr>
            <a:r>
              <a:rPr lang="en-US" altLang="zh-CN" sz="1500"/>
              <a:t>Distributed </a:t>
            </a:r>
            <a:r>
              <a:rPr lang="en-US" altLang="zh-CN" sz="1500" smtClean="0"/>
              <a:t>Systems</a:t>
            </a:r>
          </a:p>
          <a:p>
            <a:pPr marL="84138" indent="-84138">
              <a:buFont typeface="Arial" panose="020B0604020202020204" pitchFamily="34" charset="0"/>
              <a:buChar char="•"/>
            </a:pPr>
            <a:r>
              <a:rPr lang="en-US" altLang="zh-CN" sz="1500" smtClean="0"/>
              <a:t>Database Management</a:t>
            </a:r>
          </a:p>
          <a:p>
            <a:pPr marL="84138" indent="-84138">
              <a:buFont typeface="Arial" panose="020B0604020202020204" pitchFamily="34" charset="0"/>
              <a:buChar char="•"/>
            </a:pPr>
            <a:r>
              <a:rPr lang="en-US" altLang="zh-CN" sz="1500" smtClean="0"/>
              <a:t>Object </a:t>
            </a:r>
            <a:r>
              <a:rPr lang="en-US" altLang="zh-CN" sz="1500"/>
              <a:t>Oriented Programming in </a:t>
            </a:r>
            <a:r>
              <a:rPr lang="en-US" altLang="zh-CN" sz="1500" smtClean="0"/>
              <a:t>Java</a:t>
            </a:r>
          </a:p>
          <a:p>
            <a:pPr marL="84138" indent="-84138">
              <a:buFont typeface="Arial" panose="020B0604020202020204" pitchFamily="34" charset="0"/>
              <a:buChar char="•"/>
            </a:pPr>
            <a:r>
              <a:rPr lang="en-US" altLang="zh-CN" sz="1500" smtClean="0"/>
              <a:t>Data </a:t>
            </a:r>
            <a:r>
              <a:rPr lang="en-US" altLang="zh-CN" sz="1500"/>
              <a:t>Mining Analytics &amp; Business </a:t>
            </a:r>
            <a:r>
              <a:rPr lang="en-US" altLang="zh-CN" sz="1500" smtClean="0"/>
              <a:t>Intelligence</a:t>
            </a:r>
          </a:p>
          <a:p>
            <a:pPr marL="84138" indent="-84138">
              <a:buFont typeface="Arial" panose="020B0604020202020204" pitchFamily="34" charset="0"/>
              <a:buChar char="•"/>
            </a:pPr>
            <a:r>
              <a:rPr lang="en-US" altLang="zh-CN" sz="1500" smtClean="0"/>
              <a:t>Data Warehousing</a:t>
            </a:r>
          </a:p>
          <a:p>
            <a:pPr marL="84138" indent="-84138">
              <a:buFont typeface="Arial" panose="020B0604020202020204" pitchFamily="34" charset="0"/>
              <a:buChar char="•"/>
            </a:pPr>
            <a:r>
              <a:rPr lang="en-US" altLang="zh-CN" sz="1500" smtClean="0"/>
              <a:t>Digital </a:t>
            </a:r>
            <a:r>
              <a:rPr lang="en-US" altLang="zh-CN" sz="1500"/>
              <a:t>Transformation</a:t>
            </a:r>
            <a:endParaRPr lang="zh-CN" altLang="zh-CN" sz="1500">
              <a:latin typeface="Times New Roman"/>
              <a:ea typeface="Times New Roman"/>
              <a:cs typeface="Times New Roman"/>
            </a:endParaRPr>
          </a:p>
        </p:txBody>
      </p:sp>
      <p:sp>
        <p:nvSpPr>
          <p:cNvPr id="24" name="矩形 23"/>
          <p:cNvSpPr/>
          <p:nvPr/>
        </p:nvSpPr>
        <p:spPr>
          <a:xfrm>
            <a:off x="155575" y="332656"/>
            <a:ext cx="6346629" cy="1292662"/>
          </a:xfrm>
          <a:prstGeom prst="rect">
            <a:avLst/>
          </a:prstGeom>
        </p:spPr>
        <p:txBody>
          <a:bodyPr wrap="square">
            <a:spAutoFit/>
          </a:bodyPr>
          <a:lstStyle/>
          <a:p>
            <a:pPr marL="457200" indent="-457200">
              <a:spcBef>
                <a:spcPts val="1200"/>
              </a:spcBef>
              <a:buFont typeface="Wingdings" panose="05000000000000000000" pitchFamily="2" charset="2"/>
              <a:buChar char="u"/>
            </a:pPr>
            <a:r>
              <a:rPr lang="zh-CN" altLang="zh-CN" sz="2800" b="1" u="sng">
                <a:solidFill>
                  <a:srgbClr val="7030A0"/>
                </a:solidFill>
                <a:latin typeface="Times New Roman" panose="02020603050405020304" pitchFamily="18" charset="0"/>
                <a:ea typeface="黑体" panose="02010600030101010101" pitchFamily="2" charset="-122"/>
                <a:cs typeface="Times New Roman" panose="02020603050405020304" pitchFamily="18" charset="0"/>
              </a:rPr>
              <a:t>计算</a:t>
            </a:r>
            <a:r>
              <a:rPr lang="zh-CN" altLang="zh-CN" sz="2800" b="1" u="sng" smtClean="0">
                <a:solidFill>
                  <a:srgbClr val="7030A0"/>
                </a:solidFill>
                <a:latin typeface="Times New Roman" panose="02020603050405020304" pitchFamily="18" charset="0"/>
                <a:ea typeface="黑体" panose="02010600030101010101" pitchFamily="2" charset="-122"/>
                <a:cs typeface="Times New Roman" panose="02020603050405020304" pitchFamily="18" charset="0"/>
              </a:rPr>
              <a:t>机</a:t>
            </a:r>
            <a:r>
              <a:rPr lang="zh-CN" altLang="en-US" sz="2800" b="1" u="sng" smtClean="0">
                <a:solidFill>
                  <a:srgbClr val="7030A0"/>
                </a:solidFill>
                <a:latin typeface="Times New Roman" panose="02020603050405020304" pitchFamily="18" charset="0"/>
                <a:ea typeface="黑体" panose="02010600030101010101" pitchFamily="2" charset="-122"/>
                <a:cs typeface="Times New Roman" panose="02020603050405020304" pitchFamily="18" charset="0"/>
              </a:rPr>
              <a:t>方向</a:t>
            </a:r>
            <a:endParaRPr lang="en-US" altLang="zh-CN" sz="2800" b="1" u="sng" smtClean="0">
              <a:solidFill>
                <a:srgbClr val="7030A0"/>
              </a:solidFill>
              <a:latin typeface="Times New Roman" panose="02020603050405020304" pitchFamily="18" charset="0"/>
              <a:ea typeface="黑体" panose="02010600030101010101" pitchFamily="2" charset="-122"/>
              <a:cs typeface="Times New Roman" panose="02020603050405020304" pitchFamily="18" charset="0"/>
            </a:endParaRPr>
          </a:p>
          <a:p>
            <a:pPr>
              <a:spcBef>
                <a:spcPts val="1200"/>
              </a:spcBef>
            </a:pPr>
            <a:r>
              <a:rPr lang="en-US" altLang="zh-CN" sz="2000" b="1" smtClean="0">
                <a:solidFill>
                  <a:srgbClr val="002060"/>
                </a:solidFill>
                <a:latin typeface="Times New Roman" panose="02020603050405020304" pitchFamily="18" charset="0"/>
                <a:ea typeface="黑体" panose="02010600030101010101" pitchFamily="2" charset="-122"/>
                <a:cs typeface="Times New Roman" panose="02020603050405020304" pitchFamily="18" charset="0"/>
              </a:rPr>
              <a:t>CMU</a:t>
            </a:r>
            <a:r>
              <a:rPr lang="zh-CN" altLang="en-US" sz="2000" b="1" smtClean="0">
                <a:solidFill>
                  <a:srgbClr val="002060"/>
                </a:solidFill>
                <a:latin typeface="Times New Roman" panose="02020603050405020304" pitchFamily="18" charset="0"/>
                <a:ea typeface="黑体" panose="02010600030101010101" pitchFamily="2" charset="-122"/>
                <a:cs typeface="Times New Roman" panose="02020603050405020304" pitchFamily="18" charset="0"/>
              </a:rPr>
              <a:t>：</a:t>
            </a:r>
            <a:r>
              <a:rPr lang="en-US" altLang="zh-CN" sz="2000" b="1">
                <a:solidFill>
                  <a:srgbClr val="002060"/>
                </a:solidFill>
                <a:latin typeface="Times New Roman" panose="02020603050405020304" pitchFamily="18" charset="0"/>
                <a:ea typeface="黑体" panose="02010600030101010101" pitchFamily="2" charset="-122"/>
                <a:cs typeface="Times New Roman" panose="02020603050405020304" pitchFamily="18" charset="0"/>
              </a:rPr>
              <a:t>M.S. of Information Systems Management –Business Intelligence and Data Analytics</a:t>
            </a:r>
            <a:endParaRPr lang="zh-CN" altLang="en-US" sz="2000" b="1">
              <a:solidFill>
                <a:srgbClr val="002060"/>
              </a:solidFill>
              <a:latin typeface="Times New Roman" panose="02020603050405020304" pitchFamily="18" charset="0"/>
              <a:ea typeface="黑体" panose="02010600030101010101" pitchFamily="2" charset="-122"/>
              <a:cs typeface="Times New Roman" panose="02020603050405020304" pitchFamily="18" charset="0"/>
            </a:endParaRPr>
          </a:p>
        </p:txBody>
      </p:sp>
      <p:sp>
        <p:nvSpPr>
          <p:cNvPr id="3" name="AutoShape 2" descr="data:image/jpeg;base64,/9j/4AAQSkZJRgABAQAAAQABAAD/2wCEAAkGBwgHBgkIBwgKCgkLDRYPDQwMDRsUFRAWIB0iIiAdHx8kKDQsJCYxJx8fLT0tMTU3Ojo6Iys/RD84QzQ5OjcBCgoKDQwNGg8PGjclHyU3Nzc3Nzc3Nzc3Nzc3Nzc3Nzc3Nzc3Nzc3Nzc3Nzc3Nzc3Nzc3Nzc3Nzc3Nzc3Nzc3N//AABEIAKAAoAMBEQACEQEDEQH/xAAbAAACAgMBAAAAAAAAAAAAAAACAwEFAAQGB//EAEQQAAEDAwMCAwQGBgUNAAAAAAECAwQABREGEiEHMRNBYRQiUYEVMnGRobEWI0J0srMmUmJz8QgkJTQ2N0SEkpPD0eH/xAAaAQADAQEBAQAAAAAAAAAAAAABAgMABAUG/8QAMhEAAgIBAwIDBQgCAwAAAAAAAAECAxEEEiETMSJBUQUyM2FxFCOBkaGxwfA00RU1Qv/aAAwDAQACEQMRAD8A83Iryj7NoWU0yZNoxKaOTKI5Cam2VjEckUjLxQ0ClKIysEzNY2RblMiUxBpyJgNY2Rg5FKOnwLV3phGSnvWZkMRSMrEamgyqGJNIUQ1NKyiGClKIIUrHRUKFduTx2AU0RcEhNbIVEahNI2VihoFKVSJoBINYDIzRFAcooWQg1QgRmsYYk0rHTBXRQsjE1mZDkUjKxGilLIIUBkMRStFENFIVTDFKxiqIrrPLwQU1sgwSE1shSGJGKVlEg6A5lYwCjRQjYGaImTFHIomYlVOiLBogDSaDGTJVQQWQnvWYEORSMrEaDSlUSDQGQxNKyiY1NKVQYpRytrpPOwTisbBIFDIcBCgMiawQSaOBWLUaJNsAmmwJknORWwHItfemROQNEXJKTzQYUwj2oDsxPesBDU0rKoYDSlEyQaAUMTSsohqaRlUGKBQ0RzVzgROKyDg6OXpn6It0aZf31xlygSxEaRudUOOVZICRyPXmrOpRWZnFDWdabhQs47t9ibdpY3iO/Js85lxmMgrfQ+Ch1sAE528hQOO4NZU703Fms1vQajbHl9sdjm92Rmo4O4EmiIxajTImxZNEQJJrMKBcooWQFMTMB5oBTGDkUpXyMHesAuBp67Cx/TZhrFuzjxsj44zjOcZ4zimdctu7yEWpq6vSz4iuFSOpBCgMg0mlY8RyTxSFYh0pQ1E1c5Edf0ttLd01YyX0hTURBfKT2KgQE/ic/IVfTRUp8nm+1bnVpnju+Dc6xvqc1eltR91qKgJ9Mkk0dW/GJ7Gilpm/VnK2O6uWecqQ2CpK2XGXEA43JWkj88H5VKue15O7U0q6G1+qf5BRbBNes5uzmyPbgvw/aHErUCR3wEpJx6nAzxmnjU2t3kJZqoKzprmXfCx/I2fpW4RrE3fGlx5ltXx40ZSvc5KfeSpKSOeKZ1NLcuxGOshK11PiXz/2bGndDXPUUBc23SoHgtna4FLcCkKwFFONnJwR2PzpoUuSymQv19dMtskw19ProjTq72ZUIMN5Lje9RUhIOCchOCQc5Az27ntTdF7dxP7fX1OnhkL6e3duxovAkQHIjiULQUOryUqP1juSAABySfhWdMsZDH2hX1Om08i1aFubtgevcGXb50RgEuCM6srTt+twUDtQ6LxkaWur6nTkmn8yos2nZ92hzJ7PhswYadz8p8kIT6cAkn0APcUIwbWRrb4VyUXy35B3DTU6FZo94StmXbHztEmOVFKFZIwoKSCk5GORijKDSyLXqYym4dmORpmY3ZGLxPejQYUhexhUgrJcOCchKEqOODycUvTeNzKLVR6jristemP5LeR07u0SNcJEqVCbEOOJGN6iHW+eUnb/AGTxj7sindLSeWQXtGuUkop88Fo7C1U102cP0jbnLAlvcnw9xcWnf9UZSON1NifT78CRnpnrF4Xv/Q5eHp6a9Z13h5bMS3BYbS++VfrFHySlKST+XBrnVT27n2PReqgrOlFbpeiJvmnp9lbjPyg25FlICmJLKiptwEZ7kAg+hApZ1yjyx6NVVdlR4a8mViakzrTGppCsRgpRzWTVWcyO06T3Nq3asQ2+oIRLbLAUT+0SCkfMjH2kV0aWajPDPN9r0Ss0+Y+XI3rEypvVwcUMJditlJ+OCQabVrxiexZJ6Zr0ZydktqrtcRFRuCQ246tSR9VKUk5/AD51GuG5nbqbujDcdq3b7na+mfjXa5Ootb+1SIMdlHiYWrIBWocAk5Ix/wCq61GUavE+DyJ21W637uPiXm/l8kXNuLCuik4xUOJZ8GRtDqgpQ989yAPP0qkMdHg5bd3/ACC3d+P2C6JE/ondVA9paiP+2itR7gvtR5vi/l/J5Gq+3RNsctQnP+wKWVGPu93vn7s+Vc7lLsesqa9ynjk9Y1EpSeh0IpURmNGBwe43J4ron8I8mj/PefVjOlOFdOrnkftv5/6K1PuG9pc6pfgRFREY6Hbkt+K0Ym51CFbSpXie9zjjn8qZY6ROW563vzk4u263UnTLul4Vh8aM626PefKlgHKirhPl3+VSVnh2pHbPSfe9WU+Sx1PdI1+0fZbbJkxrddIZR4rEhe33NmArgHBI2naeeaNniik+BdLF1XynFZi/Qr+p2prffnLZEth8Zm3NqQZBGA4o7RwDzj3aS6alhI6NBpp1KUp+fkdif9w//K/+arP4Jwr/ALH8TZ6gpt8XpxbUoZL0NKo4aDbm3I2HBzg0LcdNG0G+Wsbzh8nF3HWLl40r9BptDSWIrSFJfL+VNhJACuw55A+dc8rt8duD1KtCqb+tv5b7Y758jjk1ys9VDUmkZVMYDSlEITVGc6CCikhSSUqByCDgg1k8DYyuToLnqlV5t8eNfontb0YbWpbT3hO44yFe6oK7fCru7esSRwV6LoTcqZYT7rGV+HYTb9UfQzTrVot7LKH2y2+t5RdcdBGMbsDA8+AOaMLNvuoS7SdZ5sln09F+HP5m43r1bumE6fvFsROjISlLbiXy0sBJynPBzjFUV2YbWjmnoUrutVLD/MyB1CMXTsiwvWaO9AcSUNoS8pGxJ7gnBKucnOR3p424jtwSs0O6zqKfJGn+o7thhyY8W0RyJTpeeJeUMrIAOBjgcdqMbdqwkJdourLdKRxz8mI5MS63D8JkY3M+MVbvj73cVN4b7HWlJR5fJ1s3qF7bplvTrtnZ9ibQhCMSVbgE4284+yqOzMduDjho3G3qKXP0J051BcsFictMa1MuNOg+Ipb6sqJGCRxxQjbtWMD3aLrT3uX6GjZdaPWmJMtZhIk2aWCFQXXj+ryMHavuM/ZWjZhY8g3aVWNSz4l5moxfIsRiQxYrQqPKloLHtDkkvuJQrgpR7qQM9s8mgpLyRpUyk07JZS/vJ6jP6h2yySE2682bxrkw2hMkxwhSEr2jgE4J8v8A7Vnao8NHn16Ky1b4S4ZzmtL3pzVOnXLjAtyok2FJaQrchKC6le7jKe490n0xU5yhOOUjs01N9FuyUspplcOoGdMfo59Dtew7dmPaVbsbt3fHxpXd4duCi0L6vV38/Q1YesHTYF2G6Q0zrbkFlJeLbjODkBK8Hgeo9KRW+HazpejXVVsHiXn8/wACskT2lxjGhRfZWFKClgulxbhHbcrA4HPAA55qMpLsjsrred03l/l/fqaQ71Nl0MTSsqhiTSsojXQadnOi006ofTcFpTbLjb0httaXmUuApKhkYUD+FPV7yRLVfBk08YT82v2PUNSWC03jp+u5Wi1w40tLQfBjsJQrKT76eBk9lD7q751xlXmKPn9PqbadZssm2u3L/I8ms7KHpoceSFR46FSHgexSgZwftOB864648nt6qe2vju+PzPU+rVqtdl0u3Ktdqtsd5UtLZWiE0TtKVZHKfQV23RjGOUj5/QW2W3YnJtY9WeIqOPOuVI9pstdJKCtSW5hxpl1p+Q224h5lDgUkqGRhQOKpBcnLqX93JpncdbIcOyzbILVBhxUBt5XhtxkbCcp5KcYPzFWtSWDg0EpTUlJm91VtVtgaAtL8K3w4rr0pgurjsIbK/wBS4edoHnRtSUeBNHOUrmm2eRJVxXK0e1FmKHnWQGQkqSoKBKSOxBwQfjTCvk6C6X+He3/bLrbnDPKQHX4j4bD2AACpKkKwrHmPuoyafLI11Sr8MHx80aU64CSw3HjsJjRG1FaWkqKipR/aUo/WPl5Y8gKm5eR1Qrx4pPL/AL2NIHmgOhqaRlkNTSMrEId6AwwGlY6DBoFExCTTsgmWenf9oLX++M/xinq99E9V8Cf0Z6j0huglRrrZn/e8B5TiEnzQskEfePxru08spxPn/a9O2ULV5r9Uedalth06zdoShhb0ssNkjuwjC8/Mqb+afSoNbG18z0arevtl5JZ/F8f7PT+tTDknTEKOyNzr1yabQn4qKVgfjXVcsxPE9nSUbW36M5XVOkzpOFZY9ntJuUh5SlTpC4hfJxt47EITyfXjv3pXDYlgtXqOu5OcsY7IZqrRUXT2q9PXS1NlqJKnNocYycNOZBG30Izx5YouCUk0JXqZWVShLyQr/KFP+e2X+5e/NNa7yN7PfvF31Uiuz9DabhxwC9InxWkA/wBZTSwPzprFmKRLSyULZSfozmtf2ODoO2WeNbI0d+VJLhkS5TYcUrbt4APAHveQ8vtpJpQXB1aWctTN7nwg9WaWhx9HW3WVriR2njGZdlxCjcwrxEgZSk9sKV2ouCxuQteok5ypk/oy46nWfT+ntOQ5cOzRUvrkJ2pCMJUdp+vjkgd8Z748uCbEks4JaWdllji5GnLstpvvSYagFtiw7i00pfiRG/DCihZSQQPIgUGlKGSkbJ1anp5yjyhJyK5Ge1F8E55rBGoNIysWOSaRlosOlHJFBhTGJpWURrpNVZzpl5pCHJm6it4isrc8KS244UjhCQoEknyHFPVFuawR1lkYUS3PumWukZkjTevWPbmnI6HXlMuhxJTlCyQD6jO05qlT2W8nNq4R1Okex5ws8COpE1/UWspqYDLskRkeA2llBWSEZ3HA8txPNNbLfPgnooKnSrdxnk9N6rvPIslvkW9lcp6Lc2ZHhtJKzhAUckDy4HNddj44PD0aTm1LzTRyvVjGsbHZrvp5Cp7DJcDyGU73GtwT9ZI5H1Tmks8STR0aT7icoWcHF6WtC4l8tQcjOqn+2tOLaQkkxmQeS4B9UkkcHsAc4zSRXKLXTTjLHbB2fXmJKnTLOqDGekhLbqVFhsrwSU4Bx5mqWrODm0MlFPJe9RX5ETSem5cRhx92BPjSHGm0lRCUNLJ3Adh5ZPxppPhEaFuslF+aZz/VyQjVdqsNy08lyfHSXQ54CCtbalBGApI5B900lviWUdGi+5lKM+DZ1neExOnNt0nHSt+9PwmGnYrA3rZCEpKtwHn7uMfbRlLEUgU1uV0rX7qyb3W5tb+kreWELcDUgKd2JKtiQg5Ksdh6mtb7omhaVryRaYshHQ52CuO6mYph8COUHxCS6oj3e/atH4YbZL7Zn6HiZSpCihaSlSSQUqGCCPKuVo9yLyYaUYY2aVlIsemkZdDPKlKEisZBpNKyiNVBqjRyxZY2iCi5zWohktMOOrShouIUoKUo4A4Bx386MI5eDW2uuG5LOC91ToiTpeO27cbhDJe3eEhpCyVkeX1cDv51WynZy2cmn9oR1LxCL4+hz1qt7dzmNw1y2Yy3VpbbLqFkKUTgD3QceXelgsvuWvscI7sZNS7QmoM12M3JZleGopUtpCgNwOCBuANO1hkIz3x3NYNJLi2zuaWpBxglKsE0UxJJMyLFemyGosVkuvurCG2091KPYCnWX2JTaivF2Nm/WK4afm+x3aIY76kBxIJByk8ZBHfsfuppJruShOFizErcJH7Ipcj4Qxp5xpRW0tSFEYKknBIrBwn3CHKcY4pCy7A8A9h91FAwiMD+qKIMBoNKx4lvYrBdNQPOs2iIqQtpG9zBACR5ck+daMHLsC26FSTmzRUhTLi23UqQ42opWlQwUkdwfUUjReEk1k2XmHYshyPIQW3mlFK0HukjuKnJYeC8JKSyuxIPFKWTMB5oGyMSaGB0zSQqrM44suNMH+kto/fmP5ia0PeRr39zP6P9j0vrxxFs/wDeO/kmurU9keP7G96f4HltjP8Ap22/vbP8Yrmh7yPW1Hw5fQvbVoW4aplTn7dLh7G5Cg6FlQU2STx25+RroVbl2PNnq4VRipJ9katl0HMvMp+CzcYDVwaSV+yOLVv257nAwPLjORnkCjGvItmrUOcPHqaFltF0iatbt7L7MK8RpIS0l7OC4DxjAIx6njBrJNSBZZGVe58pnTa209qS9asgQr5crb9JSYwEdtO5DYSFK90cHkkE8+gp5RbfJzU2Vwg3FPBy2qNIztLyo0a7SIyXH+R4ZUoJTnG4nb2HnjmlcMdy9d6sWUOa0NdJFzjW+3vRJrzzIkKLDh2MNKAKVOEgYyDkDv6Vtj8hftMUsvggaSlSLZMuFoks3JmErbKSwFBbf9oAj3k9+R8KVw9C0NSlJRmsZN2wdP7jqC1u3K3TIbkdncFgb9wWEhRTjbyeQPnRjXlZFt1arkotBSunN3Z00ze2no0lDhSPAZJKjuVtGD2Vzjt8s0em8ZAtZHftZXRdM+0XJFrRdYCbipzwiwtSgkL7bQvG0nPGPj2pdueCn2hpbtrwdT03t2pGJ9xTpm4W9LzZ8KW0+FHbhSgk4x6KIwaauMk+COrsqko9SLA0Ro39IdVTvpSe28YMtapbWw7nyFkZ+ACiD6+lCFe6XI1+q6VSUF3XAmdpl6/azukW3XCCqUuQ8vwVqWkgBXP7OMipyr3TaTOqrVqmiLlF4Kq9adkWK6N225SozbxAUpXvlKEkcEnbyPsz2NSnU4vDOujVK6DnBPBq3u1u2aeqG/IjvPIA3+AokIPwOQOcUs47XgpTcro70ml8zTSamdKZoIVV2jghIt9OPIa1Ba3XFYQiYypRPkAsZoQ95Bu5qkl6M9S68pJt9odA9wPOJz6lII/I11alcI8j2RJKc18jyzTyFO6htiEAkmY1/GK5oe8j1tRLFcvoer9EXUvR7+83nauZvSfQgkV21dmeH7QWHBfI5TpCor6kylLJKlNSCSfM7hSVe+y2s+BH8Bl5469t8f8AHR/5aaL+ITj/AIn99R3XeS9D1fZ5UVZbfZihxtY8lBxRFNY8NCaSKlCSZ0+toMHXOiLbfkuIZQwUyXlnulrs8n7Rg4HxTjzoyxJEKpSqm4g9HJDFws98uYQEyZEohxI7oQlA2Iz8AO1GHJtSnGSicBo/XbOlTMZt1iW+Zi0haXpm7JGRgANjvuNSU9p2T0ztScn2O96WlTWh9SlLQjrRPlENJVkNENI90Ed8ds+lPX2Zz6r4kefJfuzyzS+pLyzNs9vQ/KlQo8ttxuCF8KwrOBn7wM4BxUoyecHbbTXtbxg9Saa6Y6mkofivxo859wKSULVHd8QnOQk4Gc+lWxCRwZ1Faw+xHSq3KtOstXQXH1SFNON/rVd15Kzk+vPPrQrWJNFNVYp1VvAnpKf6baw/eFfzXKFXvMOr+FX9DgZ90ds/UKbcY5O+PcXF4H7Q3HI+YyPnXPJ7bMnrV1q3SqD80em9SLfBuUG16qStCo8QB1eCP1zZG5CfmoAfYonyq10VJKR5ugtnCUqPN/v5njEp9yTIdkPK3OurK1n4knJ/OuFvPJ9GoqC2x7IBJpRkyuQqulnmxkPSrjFI0XTO2Y6hOyrImzaktrV1iJACHPELbqcdju5yfXj51ZW5WJI4paJRs6lUtrKN68Qo3ifQVsMRxYUj2h98vOpSRghHACeOM4J9aXcv/KKdKcviSz8sFro3XytIwnY8K2IeL6gp1br55IGOAE8fjTws2rGDn1Okd0tzkaGm9Vtabvr92h21TjzgUlCHZPupCsbs4RzyOO3z70YzSecAtodkFFsOTrJiTqxOpXLQfbkuJc2iXhvckADjZnGB8fnTb1nJLoSVfTzwI1zrH9MH2pUq3CNJZbDaFNP7k7ck8pKe/PfNaUtwKaXV2Zqx9WT4+jpGmW/9XfkB0rycpT3UgehIB+/41t3GBnSnZvM0hqu5aSnOSbd4a0OgJeYdBKHQO3bsRk4Pqe9CMtobalauSHrzbkTnJ9rtKo0paypPjSvFbYUfNCdiefhuKsfCg2vQMa542ylwX2nOoJ09YpFoiWoONSlKW849KJUVKQEqIwnj6ufOjGzCBbpepLc2cxbrmxbL9DucOIsNxXUOBh17cVFPxVtHf7KVNJ5Kyg5QcWzcfvkGRdPpc2dLc0L8Xw2pBEYuZzktlJVjPJG/B9Kbcu+Capko7d3Bc6U6gv6elT5qIAlzZ690l158gKVknhITx9b4msrNvkCzS9RKOcJC7Brp+w6jl3aBBT4c3cZMZ17duJUVZSoJGME/A+dBTw8jz0qsrUG+xX3m5fpHdVuW6ziO4+4p0tMFTzi1Huc/D0AAHNTm9z7HTTDowxKX8Fncb3NOhLVZXlKShEl5RBzu2pI2pP2KUrj0HwrTk+mkGmqH2qVi9F+pzZ7VzHosgGsBFYk11HlpjkmkaLph5oYHyRmsDIJoisWacmwTRJsA0RDKxjKwSaBgxQKGVjGVjBJoBROaGCh0Gi9SvaUvP0lHjtyFFpTSm1nGUkg8HyOQKaM9jySuoV8NreCNR313UF0cnOsoYCidrKCSEZJUeT3JJJ/wqdktzyX01Kpjt7lfnipHWuxANEyZVZrqweRkYlVLgrFjAqlKpk5oGyQaIMgGmEYBok2BRQmTKLMTQCZWNkIdqA6JoBIogyEDQGTJoDZDQaDGix6TU2dCGpPFKVRB71gFTmuw8fISFUrQ8WNBpSqYWaA2SM1gEGiBgGiTBNMhTBWAZWCQKwAgaA6YVAYysAwVghCgMEk80GNF8j0VNnRFjUmlZRGKrBZUV2Hi5JSeaDCmMBpCyYYNYfJNA2QTRAwaIpBoisisAnNYxFYBIrBQVKUMrGMrAJFYZBA80B0x6DxSMvFjEmlZRMNRpUOymJrsPCyYDzWCmMScihgomGDSFUwqwTKxgTRADmiKyKwplYxGaJjAawBgNKUTMrBMrAJFAKYQoDoag0rKwY0UpdMZ5UvmMf/Z"/>
          <p:cNvSpPr>
            <a:spLocks noChangeAspect="1" noChangeArrowheads="1"/>
          </p:cNvSpPr>
          <p:nvPr/>
        </p:nvSpPr>
        <p:spPr bwMode="auto">
          <a:xfrm>
            <a:off x="155575" y="-269886"/>
            <a:ext cx="1524000" cy="152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AutoShape 4" descr="data:image/jpeg;base64,/9j/4AAQSkZJRgABAQAAAQABAAD/2wCEAAkGBwgHBgkIBwgKCgkLDRYPDQwMDRsUFRAWIB0iIiAdHx8kKDQsJCYxJx8fLT0tMTU3Ojo6Iys/RD84QzQ5OjcBCgoKDQwNGg8PGjclHyU3Nzc3Nzc3Nzc3Nzc3Nzc3Nzc3Nzc3Nzc3Nzc3Nzc3Nzc3Nzc3Nzc3Nzc3Nzc3Nzc3N//AABEIAKAAoAMBEQACEQEDEQH/xAAbAAACAgMBAAAAAAAAAAAAAAACAwEFAAQGB//EAEQQAAEDAwMCAwQGBgUNAAAAAAECAwQABREGEiEHMRNBYRQiUYEVMnGRobEWI0J0srMmUmJz8QgkJTQ2N0SEkpPD0eH/xAAaAQADAQEBAQAAAAAAAAAAAAABAgMABAUG/8QAMhEAAgIBAwIDBQgCAwAAAAAAAAECAxEEEiETMSJBUQUyM2FxFCOBkaGxwfA00RU1Qv/aAAwDAQACEQMRAD8A83Iryj7NoWU0yZNoxKaOTKI5Cam2VjEckUjLxQ0ClKIysEzNY2RblMiUxBpyJgNY2Rg5FKOnwLV3phGSnvWZkMRSMrEamgyqGJNIUQ1NKyiGClKIIUrHRUKFduTx2AU0RcEhNbIVEahNI2VihoFKVSJoBINYDIzRFAcooWQg1QgRmsYYk0rHTBXRQsjE1mZDkUjKxGilLIIUBkMRStFENFIVTDFKxiqIrrPLwQU1sgwSE1shSGJGKVlEg6A5lYwCjRQjYGaImTFHIomYlVOiLBogDSaDGTJVQQWQnvWYEORSMrEaDSlUSDQGQxNKyiY1NKVQYpRytrpPOwTisbBIFDIcBCgMiawQSaOBWLUaJNsAmmwJknORWwHItfemROQNEXJKTzQYUwj2oDsxPesBDU0rKoYDSlEyQaAUMTSsohqaRlUGKBQ0RzVzgROKyDg6OXpn6It0aZf31xlygSxEaRudUOOVZICRyPXmrOpRWZnFDWdabhQs47t9ibdpY3iO/Js85lxmMgrfQ+Ch1sAE528hQOO4NZU703Fms1vQajbHl9sdjm92Rmo4O4EmiIxajTImxZNEQJJrMKBcooWQFMTMB5oBTGDkUpXyMHesAuBp67Cx/TZhrFuzjxsj44zjOcZ4zimdctu7yEWpq6vSz4iuFSOpBCgMg0mlY8RyTxSFYh0pQ1E1c5Edf0ttLd01YyX0hTURBfKT2KgQE/ic/IVfTRUp8nm+1bnVpnju+Dc6xvqc1eltR91qKgJ9Mkk0dW/GJ7Gilpm/VnK2O6uWecqQ2CpK2XGXEA43JWkj88H5VKue15O7U0q6G1+qf5BRbBNes5uzmyPbgvw/aHErUCR3wEpJx6nAzxmnjU2t3kJZqoKzprmXfCx/I2fpW4RrE3fGlx5ltXx40ZSvc5KfeSpKSOeKZ1NLcuxGOshK11PiXz/2bGndDXPUUBc23SoHgtna4FLcCkKwFFONnJwR2PzpoUuSymQv19dMtskw19ProjTq72ZUIMN5Lje9RUhIOCchOCQc5Az27ntTdF7dxP7fX1OnhkL6e3duxovAkQHIjiULQUOryUqP1juSAABySfhWdMsZDH2hX1Om08i1aFubtgevcGXb50RgEuCM6srTt+twUDtQ6LxkaWur6nTkmn8yos2nZ92hzJ7PhswYadz8p8kIT6cAkn0APcUIwbWRrb4VyUXy35B3DTU6FZo94StmXbHztEmOVFKFZIwoKSCk5GORijKDSyLXqYym4dmORpmY3ZGLxPejQYUhexhUgrJcOCchKEqOODycUvTeNzKLVR6jristemP5LeR07u0SNcJEqVCbEOOJGN6iHW+eUnb/AGTxj7sindLSeWQXtGuUkop88Fo7C1U102cP0jbnLAlvcnw9xcWnf9UZSON1NifT78CRnpnrF4Xv/Q5eHp6a9Z13h5bMS3BYbS++VfrFHySlKST+XBrnVT27n2PReqgrOlFbpeiJvmnp9lbjPyg25FlICmJLKiptwEZ7kAg+hApZ1yjyx6NVVdlR4a8mViakzrTGppCsRgpRzWTVWcyO06T3Nq3asQ2+oIRLbLAUT+0SCkfMjH2kV0aWajPDPN9r0Ss0+Y+XI3rEypvVwcUMJditlJ+OCQabVrxiexZJ6Zr0ZydktqrtcRFRuCQ246tSR9VKUk5/AD51GuG5nbqbujDcdq3b7na+mfjXa5Ootb+1SIMdlHiYWrIBWocAk5Ix/wCq61GUavE+DyJ21W637uPiXm/l8kXNuLCuik4xUOJZ8GRtDqgpQ989yAPP0qkMdHg5bd3/ACC3d+P2C6JE/ondVA9paiP+2itR7gvtR5vi/l/J5Gq+3RNsctQnP+wKWVGPu93vn7s+Vc7lLsesqa9ynjk9Y1EpSeh0IpURmNGBwe43J4ron8I8mj/PefVjOlOFdOrnkftv5/6K1PuG9pc6pfgRFREY6Hbkt+K0Ym51CFbSpXie9zjjn8qZY6ROW563vzk4u263UnTLul4Vh8aM626PefKlgHKirhPl3+VSVnh2pHbPSfe9WU+Sx1PdI1+0fZbbJkxrddIZR4rEhe33NmArgHBI2naeeaNniik+BdLF1XynFZi/Qr+p2prffnLZEth8Zm3NqQZBGA4o7RwDzj3aS6alhI6NBpp1KUp+fkdif9w//K/+arP4Jwr/ALH8TZ6gpt8XpxbUoZL0NKo4aDbm3I2HBzg0LcdNG0G+Wsbzh8nF3HWLl40r9BptDSWIrSFJfL+VNhJACuw55A+dc8rt8duD1KtCqb+tv5b7Y758jjk1ys9VDUmkZVMYDSlEITVGc6CCikhSSUqByCDgg1k8DYyuToLnqlV5t8eNfontb0YbWpbT3hO44yFe6oK7fCru7esSRwV6LoTcqZYT7rGV+HYTb9UfQzTrVot7LKH2y2+t5RdcdBGMbsDA8+AOaMLNvuoS7SdZ5sln09F+HP5m43r1bumE6fvFsROjISlLbiXy0sBJynPBzjFUV2YbWjmnoUrutVLD/MyB1CMXTsiwvWaO9AcSUNoS8pGxJ7gnBKucnOR3p424jtwSs0O6zqKfJGn+o7thhyY8W0RyJTpeeJeUMrIAOBjgcdqMbdqwkJdourLdKRxz8mI5MS63D8JkY3M+MVbvj73cVN4b7HWlJR5fJ1s3qF7bplvTrtnZ9ibQhCMSVbgE4284+yqOzMduDjho3G3qKXP0J051BcsFictMa1MuNOg+Ipb6sqJGCRxxQjbtWMD3aLrT3uX6GjZdaPWmJMtZhIk2aWCFQXXj+ryMHavuM/ZWjZhY8g3aVWNSz4l5moxfIsRiQxYrQqPKloLHtDkkvuJQrgpR7qQM9s8mgpLyRpUyk07JZS/vJ6jP6h2yySE2682bxrkw2hMkxwhSEr2jgE4J8v8A7Vnao8NHn16Ky1b4S4ZzmtL3pzVOnXLjAtyok2FJaQrchKC6le7jKe490n0xU5yhOOUjs01N9FuyUspplcOoGdMfo59Dtew7dmPaVbsbt3fHxpXd4duCi0L6vV38/Q1YesHTYF2G6Q0zrbkFlJeLbjODkBK8Hgeo9KRW+HazpejXVVsHiXn8/wACskT2lxjGhRfZWFKClgulxbhHbcrA4HPAA55qMpLsjsrred03l/l/fqaQ71Nl0MTSsqhiTSsojXQadnOi006ofTcFpTbLjb0httaXmUuApKhkYUD+FPV7yRLVfBk08YT82v2PUNSWC03jp+u5Wi1w40tLQfBjsJQrKT76eBk9lD7q751xlXmKPn9PqbadZssm2u3L/I8ms7KHpoceSFR46FSHgexSgZwftOB864648nt6qe2vju+PzPU+rVqtdl0u3Ktdqtsd5UtLZWiE0TtKVZHKfQV23RjGOUj5/QW2W3YnJtY9WeIqOPOuVI9pstdJKCtSW5hxpl1p+Q224h5lDgUkqGRhQOKpBcnLqX93JpncdbIcOyzbILVBhxUBt5XhtxkbCcp5KcYPzFWtSWDg0EpTUlJm91VtVtgaAtL8K3w4rr0pgurjsIbK/wBS4edoHnRtSUeBNHOUrmm2eRJVxXK0e1FmKHnWQGQkqSoKBKSOxBwQfjTCvk6C6X+He3/bLrbnDPKQHX4j4bD2AACpKkKwrHmPuoyafLI11Sr8MHx80aU64CSw3HjsJjRG1FaWkqKipR/aUo/WPl5Y8gKm5eR1Qrx4pPL/AL2NIHmgOhqaRlkNTSMrEId6AwwGlY6DBoFExCTTsgmWenf9oLX++M/xinq99E9V8Cf0Z6j0huglRrrZn/e8B5TiEnzQskEfePxru08spxPn/a9O2ULV5r9Uedalth06zdoShhb0ssNkjuwjC8/Mqb+afSoNbG18z0arevtl5JZ/F8f7PT+tTDknTEKOyNzr1yabQn4qKVgfjXVcsxPE9nSUbW36M5XVOkzpOFZY9ntJuUh5SlTpC4hfJxt47EITyfXjv3pXDYlgtXqOu5OcsY7IZqrRUXT2q9PXS1NlqJKnNocYycNOZBG30Izx5YouCUk0JXqZWVShLyQr/KFP+e2X+5e/NNa7yN7PfvF31Uiuz9DabhxwC9InxWkA/wBZTSwPzprFmKRLSyULZSfozmtf2ODoO2WeNbI0d+VJLhkS5TYcUrbt4APAHveQ8vtpJpQXB1aWctTN7nwg9WaWhx9HW3WVriR2njGZdlxCjcwrxEgZSk9sKV2ouCxuQteok5ypk/oy46nWfT+ntOQ5cOzRUvrkJ2pCMJUdp+vjkgd8Z748uCbEks4JaWdllji5GnLstpvvSYagFtiw7i00pfiRG/DCihZSQQPIgUGlKGSkbJ1anp5yjyhJyK5Ge1F8E55rBGoNIysWOSaRlosOlHJFBhTGJpWURrpNVZzpl5pCHJm6it4isrc8KS244UjhCQoEknyHFPVFuawR1lkYUS3PumWukZkjTevWPbmnI6HXlMuhxJTlCyQD6jO05qlT2W8nNq4R1Okex5ws8COpE1/UWspqYDLskRkeA2llBWSEZ3HA8txPNNbLfPgnooKnSrdxnk9N6rvPIslvkW9lcp6Lc2ZHhtJKzhAUckDy4HNddj44PD0aTm1LzTRyvVjGsbHZrvp5Cp7DJcDyGU73GtwT9ZI5H1Tmks8STR0aT7icoWcHF6WtC4l8tQcjOqn+2tOLaQkkxmQeS4B9UkkcHsAc4zSRXKLXTTjLHbB2fXmJKnTLOqDGekhLbqVFhsrwSU4Bx5mqWrODm0MlFPJe9RX5ETSem5cRhx92BPjSHGm0lRCUNLJ3Adh5ZPxppPhEaFuslF+aZz/VyQjVdqsNy08lyfHSXQ54CCtbalBGApI5B900lviWUdGi+5lKM+DZ1neExOnNt0nHSt+9PwmGnYrA3rZCEpKtwHn7uMfbRlLEUgU1uV0rX7qyb3W5tb+kreWELcDUgKd2JKtiQg5Ksdh6mtb7omhaVryRaYshHQ52CuO6mYph8COUHxCS6oj3e/atH4YbZL7Zn6HiZSpCihaSlSSQUqGCCPKuVo9yLyYaUYY2aVlIsemkZdDPKlKEisZBpNKyiNVBqjRyxZY2iCi5zWohktMOOrShouIUoKUo4A4Bx386MI5eDW2uuG5LOC91ToiTpeO27cbhDJe3eEhpCyVkeX1cDv51WynZy2cmn9oR1LxCL4+hz1qt7dzmNw1y2Yy3VpbbLqFkKUTgD3QceXelgsvuWvscI7sZNS7QmoM12M3JZleGopUtpCgNwOCBuANO1hkIz3x3NYNJLi2zuaWpBxglKsE0UxJJMyLFemyGosVkuvurCG2091KPYCnWX2JTaivF2Nm/WK4afm+x3aIY76kBxIJByk8ZBHfsfuppJruShOFizErcJH7Ipcj4Qxp5xpRW0tSFEYKknBIrBwn3CHKcY4pCy7A8A9h91FAwiMD+qKIMBoNKx4lvYrBdNQPOs2iIqQtpG9zBACR5ck+daMHLsC26FSTmzRUhTLi23UqQ42opWlQwUkdwfUUjReEk1k2XmHYshyPIQW3mlFK0HukjuKnJYeC8JKSyuxIPFKWTMB5oGyMSaGB0zSQqrM44suNMH+kto/fmP5ia0PeRr39zP6P9j0vrxxFs/wDeO/kmurU9keP7G96f4HltjP8Ap22/vbP8Yrmh7yPW1Hw5fQvbVoW4aplTn7dLh7G5Cg6FlQU2STx25+RroVbl2PNnq4VRipJ9katl0HMvMp+CzcYDVwaSV+yOLVv257nAwPLjORnkCjGvItmrUOcPHqaFltF0iatbt7L7MK8RpIS0l7OC4DxjAIx6njBrJNSBZZGVe58pnTa209qS9asgQr5crb9JSYwEdtO5DYSFK90cHkkE8+gp5RbfJzU2Vwg3FPBy2qNIztLyo0a7SIyXH+R4ZUoJTnG4nb2HnjmlcMdy9d6sWUOa0NdJFzjW+3vRJrzzIkKLDh2MNKAKVOEgYyDkDv6Vtj8hftMUsvggaSlSLZMuFoks3JmErbKSwFBbf9oAj3k9+R8KVw9C0NSlJRmsZN2wdP7jqC1u3K3TIbkdncFgb9wWEhRTjbyeQPnRjXlZFt1arkotBSunN3Z00ze2no0lDhSPAZJKjuVtGD2Vzjt8s0em8ZAtZHftZXRdM+0XJFrRdYCbipzwiwtSgkL7bQvG0nPGPj2pdueCn2hpbtrwdT03t2pGJ9xTpm4W9LzZ8KW0+FHbhSgk4x6KIwaauMk+COrsqko9SLA0Ro39IdVTvpSe28YMtapbWw7nyFkZ+ACiD6+lCFe6XI1+q6VSUF3XAmdpl6/azukW3XCCqUuQ8vwVqWkgBXP7OMipyr3TaTOqrVqmiLlF4Kq9adkWK6N225SozbxAUpXvlKEkcEnbyPsz2NSnU4vDOujVK6DnBPBq3u1u2aeqG/IjvPIA3+AokIPwOQOcUs47XgpTcro70ml8zTSamdKZoIVV2jghIt9OPIa1Ba3XFYQiYypRPkAsZoQ95Bu5qkl6M9S68pJt9odA9wPOJz6lII/I11alcI8j2RJKc18jyzTyFO6htiEAkmY1/GK5oe8j1tRLFcvoer9EXUvR7+83nauZvSfQgkV21dmeH7QWHBfI5TpCor6kylLJKlNSCSfM7hSVe+y2s+BH8Bl5469t8f8AHR/5aaL+ITj/AIn99R3XeS9D1fZ5UVZbfZihxtY8lBxRFNY8NCaSKlCSZ0+toMHXOiLbfkuIZQwUyXlnulrs8n7Rg4HxTjzoyxJEKpSqm4g9HJDFws98uYQEyZEohxI7oQlA2Iz8AO1GHJtSnGSicBo/XbOlTMZt1iW+Zi0haXpm7JGRgANjvuNSU9p2T0ztScn2O96WlTWh9SlLQjrRPlENJVkNENI90Ed8ds+lPX2Zz6r4kefJfuzyzS+pLyzNs9vQ/KlQo8ttxuCF8KwrOBn7wM4BxUoyecHbbTXtbxg9Saa6Y6mkofivxo859wKSULVHd8QnOQk4Gc+lWxCRwZ1Faw+xHSq3KtOstXQXH1SFNON/rVd15Kzk+vPPrQrWJNFNVYp1VvAnpKf6baw/eFfzXKFXvMOr+FX9DgZ90ds/UKbcY5O+PcXF4H7Q3HI+YyPnXPJ7bMnrV1q3SqD80em9SLfBuUG16qStCo8QB1eCP1zZG5CfmoAfYonyq10VJKR5ugtnCUqPN/v5njEp9yTIdkPK3OurK1n4knJ/OuFvPJ9GoqC2x7IBJpRkyuQqulnmxkPSrjFI0XTO2Y6hOyrImzaktrV1iJACHPELbqcdju5yfXj51ZW5WJI4paJRs6lUtrKN68Qo3ifQVsMRxYUj2h98vOpSRghHACeOM4J9aXcv/KKdKcviSz8sFro3XytIwnY8K2IeL6gp1br55IGOAE8fjTws2rGDn1Okd0tzkaGm9Vtabvr92h21TjzgUlCHZPupCsbs4RzyOO3z70YzSecAtodkFFsOTrJiTqxOpXLQfbkuJc2iXhvckADjZnGB8fnTb1nJLoSVfTzwI1zrH9MH2pUq3CNJZbDaFNP7k7ck8pKe/PfNaUtwKaXV2Zqx9WT4+jpGmW/9XfkB0rycpT3UgehIB+/41t3GBnSnZvM0hqu5aSnOSbd4a0OgJeYdBKHQO3bsRk4Pqe9CMtobalauSHrzbkTnJ9rtKo0paypPjSvFbYUfNCdiefhuKsfCg2vQMa542ylwX2nOoJ09YpFoiWoONSlKW849KJUVKQEqIwnj6ufOjGzCBbpepLc2cxbrmxbL9DucOIsNxXUOBh17cVFPxVtHf7KVNJ5Kyg5QcWzcfvkGRdPpc2dLc0L8Xw2pBEYuZzktlJVjPJG/B9Kbcu+Capko7d3Bc6U6gv6elT5qIAlzZ690l158gKVknhITx9b4msrNvkCzS9RKOcJC7Brp+w6jl3aBBT4c3cZMZ17duJUVZSoJGME/A+dBTw8jz0qsrUG+xX3m5fpHdVuW6ziO4+4p0tMFTzi1Huc/D0AAHNTm9z7HTTDowxKX8Fncb3NOhLVZXlKShEl5RBzu2pI2pP2KUrj0HwrTk+mkGmqH2qVi9F+pzZ7VzHosgGsBFYk11HlpjkmkaLph5oYHyRmsDIJoisWacmwTRJsA0RDKxjKwSaBgxQKGVjGVjBJoBROaGCh0Gi9SvaUvP0lHjtyFFpTSm1nGUkg8HyOQKaM9jySuoV8NreCNR313UF0cnOsoYCidrKCSEZJUeT3JJJ/wqdktzyX01Kpjt7lfnipHWuxANEyZVZrqweRkYlVLgrFjAqlKpk5oGyQaIMgGmEYBok2BRQmTKLMTQCZWNkIdqA6JoBIogyEDQGTJoDZDQaDGix6TU2dCGpPFKVRB71gFTmuw8fISFUrQ8WNBpSqYWaA2SM1gEGiBgGiTBNMhTBWAZWCQKwAgaA6YVAYysAwVghCgMEk80GNF8j0VNnRFjUmlZRGKrBZUV2Hi5JSeaDCmMBpCyYYNYfJNA2QTRAwaIpBoisisAnNYxFYBIrBQVKUMrGMrAJFYZBA80B0x6DxSMvFjEmlZRMNRpUOymJrsPCyYDzWCmMScihgomGDSFUwqwTKxgTRADmiKyKwplYxGaJjAawBgNKUTMrBMrAJFAKYQoDoag0rKwY0UpdMZ5UvmMf/Z"/>
          <p:cNvSpPr>
            <a:spLocks noChangeAspect="1" noChangeArrowheads="1"/>
          </p:cNvSpPr>
          <p:nvPr/>
        </p:nvSpPr>
        <p:spPr bwMode="auto">
          <a:xfrm>
            <a:off x="307975" y="-117486"/>
            <a:ext cx="1524000" cy="152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4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56176" y="216685"/>
            <a:ext cx="969566" cy="969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823" y="116632"/>
            <a:ext cx="1438275"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380312" y="687521"/>
            <a:ext cx="1468786" cy="498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604175" y="1252753"/>
            <a:ext cx="848145" cy="1085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10" descr="data:image/jpeg;base64,/9j/4AAQSkZJRgABAQAAAQABAAD/2wCEAAkGBxQTEhUUExQVFRUXFRwaGRgYGRofHBweHB0aHR0fHCQgHighJCAlHhgcITMhJSkrLjEuGygzPzMsNygtLisBCgoKBQUFDgUFDisZExkrKysrKysrKysrKysrKysrKysrKysrKysrKysrKysrKysrKysrKysrKysrKysrKysrK//AABEIAHgAggMBIgACEQEDEQH/xAAcAAACAwEBAQEAAAAAAAAAAAAABgQFBwMCAQj/xABIEAACAQIEBAMEBAkHDQAAAAABAgMEEQAFEiEGEzFBIlFhFDJxgQcjQlIVYmNygpGSocEkM0NTsbKzFiVUc3STlKKjtMPU4f/EABQBAQAAAAAAAAAAAAAAAAAAAAD/xAAUEQEAAAAAAAAAAAAAAAAAAAAA/9oADAMBAAIRAxEAPwDa8GDBgDBgxAznOIaWMyTPpW9gOrMT0VAN2Y+Q3wE/FLm/FNNTty3k1SkXEMatJKf0EBOFiorayu1gXpoF95VbS9up50g9zbrHHdh3Zb44zw0tHSR1EMQrIpZUQiFlVDrOm9vtnUQPrGO53OAmyccVEjlKejFwbHmy3YeRKRK5+TFTj7JUZu9irxRj8WmZv8SZcVcnFbyCeGAOqxVEJdIoiksdM+kSDRbVrVla5AuAwIxb5hlkVRR1kcENQ7ct3jaYy7ymNgvKMpuLEDceEE4DhEM4H9ODv0akj+Xu1OOsmf5jCLyQQSgddpoSB8dMi/vx6psjkibK1ihKIju9RY2AYwMt233Jcjz3GLDjiqnUU8VMZBJLUAEx6bhEDO/vArcqpAvtcjARqLj+AqGqI5KZSbcxrPD/ALyMlB1+1Y+mGqmqEkUPGyupFwykEEehGM4zTP0WqNO8IldViR3Xw1Dyym5ReWNLFI7Myk2tvifV8KvTSF6KXluQWKrpBe3eSLZJBci7LoYbbnpgH3BhU4f4wEjLDVKIZmJCMCTHKR1Ck7q/nG9mHqN8NeAMGDBgDBgwYAwYMc55lRWdiFVQSxPQAC5J+WAr+Ic7Ski1uCzMdMca+/I56Io8z59hudhhWyLJZayX2qra5IsNJ8IB+xD3C/ek95z00gb8sqhfMahqqRXEYUiNDtpjO4XzDyizP5JpX7Vx64V4sqZJo0khbRM1tLLy3gOgtpCWvyhoK8xiLsdtsBzpc5qY6vkmIBeYIjT64xphZ2VJYUUFiNA1OXI6EAdzCpclpaNPZmaaomkjAlo4CGDsCNMhsByrBANV1Hnc74Yq2qerneKiKoEvHPWAAstusUJI3cb3O4XbYnpfZLksNKhWFbXN3Y7u7ebt1J+OAphTZjO2rVBRKRYhU505Ha7GyD4WNj3OOp4QDD66srZfUzaP8IJi9r62OGNpZXVI1F2ZjYAYW4uOFca4qSskjvYPy9Ib4ayLj1tgOicD067rNWKR39rnP7i5H6xihrM3jgYrBnWph1SZFnQehMaqw+ZJx64l4gaqNPSGKopoqioWOWRiq3SxOhSrHdyAv6WEz8LVMM9XAzS0fJsKakpUVeaGbSh1FHvcWN+++AbIc9ifRLLHHaOYyiro25kQkZOWWnQeNbqbENcW+0MdaagWnqzmbzPWIaWyyrpYvI7ACOIJ0Fgule2o774Waj2mml1ODDVKNQkKqC6na02gBJYiTpLBVaMsCdjfDdk8LPCtdloEbsTz6Mm0TOpIkA+5IGB8Q2PUg3wEWmkXMI2SrWKOreeWNYgCQyxEMOYBv4bgcwWsbW8jZcPZ7JTyikqy2ktpime1wfsxynpc/Yk6OBb3gcVCU8JvUU88lNHNUt7ZISBLTnTtD4haNWksSSD7w7EHFxm2SmRGildZOgp3dl5k66dTIbAeJSCyuoFrA9jcHXBhV4GztpFammYtNCB4yLGWMkhXt2YEFGHZlOGrAGDBgwBhJ+kWs18qiALc36yVV6mNCAEv+UkKr+bq8sO2M/yeZp6+qnC6wjME3t4acFEW52GqZ5jf8mMB5zfnGBxQVDLNRyHnqmg81mQO1gQT4S2y+Q0+Vu1ZBJqSnjlElZVIObVcpUkiphbrYbMb2W/ck28OOWTZXSSTLzaGppKmMmUykkarNqbVLG2l1ufdJ6YuOB15yy17DxVbXS/aFbiJR5XF3+L+gwF/lmXR08SQxLpRBYD+J8z3J9cec1zSGmjMk8iRoOpYgfIdyT2A3OE/6TsxkianCSyxry6iVxE4RmEUYYC9jbc+WM14fircylElLTckDrV1LvMU/MMnhB/MUfEYCz+knjYyFTpIsb01Ow8ZbtPMva39HGep3IO2InAFBLLLDHXo7l61WKTgm6mlnKkhu2wNvTExsxy7K5LU4bNMzcm8huwDnsLXHyW7eZHabwnNWPXxPXroqGrFJXYWU0lRpFgdrDsSTgLeOmoZIUJy+kBlr2pLKADpEhQuCACGAUtt+vDPw09BC5hpWu7u12Jkcu0dgw5j3DFeltW1rdsTY+E6RXDiFQwlMoN28Mh3LKCbAnvbFBScIywSNPzFGhahtMIcazJcr4b6Rb8UXLb3FyMBa8f5aJaR306nhBlTbqFHjT4OmpbeuF36MJOVPUQXJSREqIyepB1RN/hgn447ZQ1ZBlLTSQmWYwqzo8shdhoOvZh4H3J0AWNrYhcNxGKoyUmwaTL5UexBuQI37dejG+AYOKaQ00hr4lLKAFqogLiSL79vvpcm/dbjfay5nlUtLO08dpZW5LR1NSQ0aRTOU0wIhU+Hw3K7779hjT2UEEHcEWIxmlRS8qCppAIw9HKkkEsiKxip5WBLpcWvGDKo/MHlgDNqkxmDMlVkILO8ZBGw8NSoBF7FFMoHnHfvjSYpAyhlN1YAg+YO4woVFDIsbwvLLVpyhPHLIq3uhGpNSgAh16DrYntiV9HVVek5PemkaHz8AOqL/pMu/pgGjBgwYDlV1AjR5D0RGY/ogn+GM24coHfLCVCNKwg1I76Fc/zrqWG41GU74eOLDahqv9nk/uHCNS5T7Rl8aBoARMrWnDFTanHQKynUB4gQdtOA8tT1FLSZgHaTU8ccY1SiQNPLqDNHuSg+sVdJt06eel0VKsUaRqAFRQoA8gLfwxmr5eIcvSImBj+EaTW0TSNr1SQHU5ckliCD1ItbGoYDOfpaju0B7mmrUHzhDf8AjOFWj/CubxINsuy9VAJHh1gDc9ienou/fGg/SLCNFLM3ux1SBvzJg0LX9AJL/LGZUmS5hmEIOYVa0uX094uoXVyjoO199wRqYncbDAdabiGiy8imySnNZVtsZ2UtvsNrdRfysvqce8sp64TFKvW1fJVRshSZUKE08psToZbBNQsBb1x5oOIkS9Hw5SMzts9U63Plqu3T9Kw/FxL4aoJ6WvjWsmEswqxJI4JNr0dQSNxc6fhgGT8E5t9+b/jU/wDWxGoafM5dehqjwSNG16xB4l62/k+4364kZn9JX+c6empuXJA0euR2dVDBhe6FiB4VGojvuO2KrM+P/ZqSqlozHI3tz31kCyErYqpsW1dLi9sB7zipraYqtRUSIXvYGsUkgdSQtKSFFxdjYDzx94JdmkypWKsY2rlBDBvAhKCxAAIGpRcAYvuXSZrClUn1dYKZXVlc8yIHUV1AHSVLX2YEHv0xX8AIklRSsi6QmXmZlHQPVyl2t5D6u4HYHAaXhWziLRmdK/8ApEMsDXFwSo5qX87ASbepw04WOL9qjLSOorLfrilB/cTgO2U5BUJIrz10soUEclUiSLdSOirc2vcXPXFRwJaOrq4htqjikPxUyU5/7cH54KbOXNSqtmkIBm0iEwBHYaraAW3J7XGO3DygZjNbvFJcegqZrf2nAOWDBgwEbM6Xmwyx/fjZP2lI/jjOeHohPlqXSoZlMMhWnYLKLxCNrFiPuvcXv1xp4xnOTUemeso5A2hmdbK5VirkzxaSNwDqnS/4gwEGR6M5fWx0ZqGemaOeQTaywaEqQupttljGwJxqMUgZQw6MAR8DvhEoK4wtHT1CUVFTzAxJSo2uVmfwgHSAo62PXr1xccBVDCnNNIbzUjmF/MgC8bfpIQfjcdsBY8VZV7VSTwA2aSNgp8m6ofk1sYjHlNNUymSvrGgpRGs/IuReRmZZlHa4lRgQBe7Y/QeMX454fiiqyJYTNDzDWRoCbsNvaol+QEoXuQfM4DxQ57U1S+ycP0vstMGs9SwA+Jub7277t8McciyhqasEMdR7TMKk/WE7GVqKo2O56NbqcfUzDM83Xk0ES5fl67a/cuvfcdRbsth5nHvg7K4KbMIYaebnotaLyXBu/sk+rptscAl8K8Pe15jFSgNTyQQnWW97nR6jq7j32X9FcSs9+j+vp6GpnrHVQkqsq61bWzHSzAjcbHptfyxq+S8ByU1eatGjJNTKzMzMXaGVFsp8NgyyLtbbSeuGPjHJGrIVguBG0qGW/Uop1aV2O7EAb22v8MBlv0cyvFQVlWictJIIoIdRHimC8q476dZH78Of0T0GmKefqjyCOI/koFESkehZWt6b4R66ndJFymmN2NS7kRkmOJpDsFvvphiOs3+24t0tjacpy9KeGOGMWSNAq/AC3/3AS8LGfDmZjl8YtdDPOR6LGYx/zSjDPhChr3kq6iqgCO7uKOlDkhDygzzObC9g2sbddAGAk5fw3VLVioqTT1R5nhZtSmBN9oUsU1XsC2xPn2x44Pu9dUv2EKj5yTVEv9x0/Xiwps6n5NUtQiJPDZbxsWjfmAcsrcAjdgCCOuI/0bUloZp/6+dtPqkQEKn58sn4EHAN+DBgwBhH46pWinhrIyFvaGQnoDqDQs34ofUhPlJ6YeMRczoEnieGVQ0cilWB8j/H1wCFmuVvJUQ1FHDSxQBXnkmmNtM5ut3AuWaMarISBc9RbHqPOo9YzGmkE6R2griqldaCxWZVudkJY+qk+WPGVqod6DMFWUKyt4x4W3tHL5FXtZx2cb3D4YciyaczGpqyiMYzEtNFblIhI2Y2Gtth1FgDYdTcGSGUMoZSGVhcEdCD0IxTcYZF7XBpRtE0bCSGT7si9L/in3SO4JxUhXypjYNJl7G9hu1LfrYd4fQbr8OjZS1KSIrxsHRhdWU3BB8sBg1RFUVAjpmqjRUQdkmiPWCW92iYj7DXJjJOmxt5DHvI5IIKxI8rtUBKkFdb2VrU0qyOzW2QFwSR5bY0vjPg8zsaimKLUaNMiOLxVCf1co/sbqP1WymripKGGojqaCuhldtSBCNCkqyMqyg3MbA7ggm3ngNf4f4oaWYU9QkSyMheJ4ZOZFIqkBwrEAhluLgjuMUX0lfSKtIDS0p5lZJZVC7iMtsCfNvJf14yLgdJnRzFLJTxUyzTzyp7wV1VdEffURGBq2637bvv0E5NSTiatKFp0mKgPvywRcMpJJLG5ux3vf5g1fRbwUaKIzVB11c27km+gE6tN/O5JJ7k+gw94MUXEHEawMsMameqkH1cCnc/jOfsIOpY/K5wHLi7NHULS05HtVQCE/JoPflb0UdPMkDC1UZ2lDLTQx01QaeE8ttUJIuSAJo2AJLXZr6iLgki5te4pOFJCCZ5dcs5vUyqSG0DdYIiN1i3INiD1PU4706SZejq83Og2FOj3MoO5KFj1RQL6juADfoMBTcZaV/k1MTzp5dRJN2MsgspN+0aAyW7CNcO+VUCwQxwpssaKg+Ci2FDgigNRKa+XxKbinJHXVtJNbtrtoXyjUDucPOAMGDBgDBgwYCg4t4e9qQMhVKiO/Ldhcb+8kg+1G+wZfn1AxVcK8TEE09SDHJGQpDtdkPQByeqnfRL0PQ2YbumKPiThqOrAa5jmQERyqBcX6qw6Oh7o2xwEyrqJhPCiQh4WD82QtYpYDSAtt9RJxUT8LNE7S5fL7OzG7Qkaqdz1JKD3CfvJb1BxS0+e1GXkR1aDliwVwTym7fVufcP5OQ26WfthxoM4imsEYayt9B2a3mAeo9RcYCm/wAqpYLCto5o9t5IQZoj+yNY+a4m03F1DLstVAT3UuAR8Q1rYq+F5JJK+skYVEcZWMRxS6wCbXeQAkqLmy7fdxT8WcSsK0wimhngWSCJmeNWUSTPYq7MwK2UhhZW672wHrO1ENVJV0NTQsJ4wk8M8oCNpuAwIv2NiCN8ceDM5pqVJmMq1VTPLqeOhjZ0WwCoi6VsAB3a25ww5/lFPTRcynoaUvqAvyAQo3LMQi6tgO2LTJ6gy0aSI8bF4iyOiFUNwdJCm5A6bdfTAVjS5hVbIgoISN2fS9QfzVF0Q+pLfDEiLKhQQO1JA1RMzAuWf6yQkgFmdrk2BuB027YgcBCVFqOeGsGU895JWEll8RAlsVVTfoAMSc84zhhVdBDl9kO+lvzAAWkPkqA3t1GAvMwzBIU1Pffoo3YnyXzP7ha5sMI9NTvmsxZ9qRTpYqfDLY/zUZ7pe3Mf7RGkbDfrQ8PVFc3NrdUcRFjEbc2RetnsbRxn+qW5aw1Mdxh7ghVFCooVVFgALAAdBgPSIFAAAAGwA6AY9YMGAMGDBgDBgwYAwYMGA5zRKylXUMpFiGAII8iDthTr+AYutNI1PbcR21w38wjEaT/q2U+uPuDAQxBmtOdlWdPOOXf9iVSfkJB8cRJMwkD86bL25qkHUaQlrr7p+qlkuR2PUYMGAKjil6kcuWiZx5GmqyL+uqNR08ziYM1zBl0Q0kigCy+CKFB8C0kjD9jBgwHmPhatqN6qdIhe9lvK/wAmcCNT6iM4Y8n4Yp6c60TVKes0hLyH9JtwN+gsMGDAXODBgwBgwYMAYMGDAf/Z"/>
          <p:cNvSpPr>
            <a:spLocks noChangeAspect="1" noChangeArrowheads="1"/>
          </p:cNvSpPr>
          <p:nvPr/>
        </p:nvSpPr>
        <p:spPr bwMode="auto">
          <a:xfrm>
            <a:off x="155575" y="-85736"/>
            <a:ext cx="1238250" cy="114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51"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4230" y="1220775"/>
            <a:ext cx="12382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372202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08654" y="717084"/>
            <a:ext cx="4199066" cy="1415772"/>
          </a:xfrm>
          <a:prstGeom prst="rect">
            <a:avLst/>
          </a:prstGeom>
        </p:spPr>
        <p:txBody>
          <a:bodyPr wrap="square">
            <a:spAutoFit/>
          </a:bodyPr>
          <a:lstStyle/>
          <a:p>
            <a:pPr marL="457200" indent="-457200">
              <a:buFont typeface="Wingdings" panose="05000000000000000000" pitchFamily="2" charset="2"/>
              <a:buChar char="u"/>
            </a:pPr>
            <a:r>
              <a:rPr lang="zh-CN" altLang="en-US" sz="2800" b="1" u="sng">
                <a:solidFill>
                  <a:srgbClr val="7030A0"/>
                </a:solidFill>
                <a:latin typeface="黑体" panose="02010600030101010101" pitchFamily="2" charset="-122"/>
                <a:ea typeface="黑体" panose="02010600030101010101" pitchFamily="2" charset="-122"/>
              </a:rPr>
              <a:t>统计</a:t>
            </a:r>
            <a:r>
              <a:rPr lang="zh-CN" altLang="en-US" sz="2800" b="1" u="sng" smtClean="0">
                <a:solidFill>
                  <a:srgbClr val="7030A0"/>
                </a:solidFill>
                <a:latin typeface="黑体" panose="02010600030101010101" pitchFamily="2" charset="-122"/>
                <a:ea typeface="黑体" panose="02010600030101010101" pitchFamily="2" charset="-122"/>
              </a:rPr>
              <a:t>学和运筹学方向</a:t>
            </a:r>
            <a:endParaRPr lang="en-US" altLang="zh-CN" sz="2800" b="1" u="sng" smtClean="0">
              <a:solidFill>
                <a:srgbClr val="7030A0"/>
              </a:solidFill>
              <a:latin typeface="黑体" panose="02010600030101010101" pitchFamily="2" charset="-122"/>
              <a:ea typeface="黑体" panose="02010600030101010101" pitchFamily="2" charset="-122"/>
            </a:endParaRPr>
          </a:p>
          <a:p>
            <a:pPr>
              <a:spcBef>
                <a:spcPts val="1200"/>
              </a:spcBef>
            </a:pPr>
            <a:r>
              <a:rPr lang="en-US" altLang="zh-CN" sz="2400" b="1">
                <a:solidFill>
                  <a:srgbClr val="002060"/>
                </a:solidFill>
                <a:latin typeface="Times New Roman" panose="02020603050405020304" pitchFamily="18" charset="0"/>
                <a:cs typeface="Times New Roman" panose="02020603050405020304" pitchFamily="18" charset="0"/>
              </a:rPr>
              <a:t>York</a:t>
            </a:r>
            <a:r>
              <a:rPr lang="zh-CN" altLang="en-US" sz="2400" b="1">
                <a:solidFill>
                  <a:srgbClr val="002060"/>
                </a:solidFill>
                <a:latin typeface="Times New Roman" panose="02020603050405020304" pitchFamily="18" charset="0"/>
                <a:cs typeface="Times New Roman" panose="02020603050405020304" pitchFamily="18" charset="0"/>
              </a:rPr>
              <a:t>：</a:t>
            </a:r>
            <a:r>
              <a:rPr lang="en-US" altLang="zh-CN" sz="2400" b="1">
                <a:solidFill>
                  <a:srgbClr val="002060"/>
                </a:solidFill>
                <a:latin typeface="Times New Roman" panose="02020603050405020304" pitchFamily="18" charset="0"/>
                <a:cs typeface="Times New Roman" panose="02020603050405020304" pitchFamily="18" charset="0"/>
              </a:rPr>
              <a:t>Master of Science in Business </a:t>
            </a:r>
            <a:r>
              <a:rPr lang="en-US" altLang="zh-CN" sz="2400" b="1" smtClean="0">
                <a:solidFill>
                  <a:srgbClr val="002060"/>
                </a:solidFill>
                <a:latin typeface="Times New Roman" panose="02020603050405020304" pitchFamily="18" charset="0"/>
                <a:cs typeface="Times New Roman" panose="02020603050405020304" pitchFamily="18" charset="0"/>
              </a:rPr>
              <a:t>Analytics</a:t>
            </a:r>
            <a:endParaRPr lang="zh-CN" altLang="zh-CN" sz="2400" b="1">
              <a:solidFill>
                <a:srgbClr val="002060"/>
              </a:solidFill>
              <a:latin typeface="Times New Roman" panose="02020603050405020304" pitchFamily="18" charset="0"/>
              <a:ea typeface="Times New Roman"/>
              <a:cs typeface="Times New Roman" panose="02020603050405020304" pitchFamily="18" charset="0"/>
            </a:endParaRPr>
          </a:p>
        </p:txBody>
      </p:sp>
      <p:sp>
        <p:nvSpPr>
          <p:cNvPr id="17" name="Oval 4"/>
          <p:cNvSpPr>
            <a:spLocks noChangeArrowheads="1"/>
          </p:cNvSpPr>
          <p:nvPr/>
        </p:nvSpPr>
        <p:spPr bwMode="gray">
          <a:xfrm>
            <a:off x="3043859" y="2410464"/>
            <a:ext cx="3956050" cy="3881437"/>
          </a:xfrm>
          <a:prstGeom prst="ellipse">
            <a:avLst/>
          </a:prstGeom>
          <a:noFill/>
          <a:ln w="12700">
            <a:solidFill>
              <a:srgbClr val="C0C0C0"/>
            </a:solidFill>
            <a:prstDash val="sysDot"/>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8" name="Oval 5"/>
          <p:cNvSpPr>
            <a:spLocks noChangeArrowheads="1"/>
          </p:cNvSpPr>
          <p:nvPr/>
        </p:nvSpPr>
        <p:spPr bwMode="gray">
          <a:xfrm>
            <a:off x="3261346" y="2616839"/>
            <a:ext cx="3490913" cy="3490912"/>
          </a:xfrm>
          <a:prstGeom prst="ellipse">
            <a:avLst/>
          </a:prstGeom>
          <a:noFill/>
          <a:ln w="12700">
            <a:solidFill>
              <a:srgbClr val="C0C0C0"/>
            </a:solidFill>
            <a:prstDash val="sysDot"/>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19" name="Oval 6"/>
          <p:cNvSpPr>
            <a:spLocks noChangeArrowheads="1"/>
          </p:cNvSpPr>
          <p:nvPr/>
        </p:nvSpPr>
        <p:spPr bwMode="gray">
          <a:xfrm>
            <a:off x="3477246" y="2943864"/>
            <a:ext cx="2973388" cy="2973387"/>
          </a:xfrm>
          <a:prstGeom prst="ellipse">
            <a:avLst/>
          </a:prstGeom>
          <a:noFill/>
          <a:ln w="12700">
            <a:solidFill>
              <a:srgbClr val="C0C0C0"/>
            </a:solidFill>
            <a:prstDash val="sysDot"/>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20" name="AutoShape 7"/>
          <p:cNvSpPr>
            <a:spLocks noChangeArrowheads="1"/>
          </p:cNvSpPr>
          <p:nvPr/>
        </p:nvSpPr>
        <p:spPr bwMode="gray">
          <a:xfrm rot="9044363">
            <a:off x="2720009" y="4242439"/>
            <a:ext cx="1871662" cy="1855787"/>
          </a:xfrm>
          <a:prstGeom prst="chevron">
            <a:avLst>
              <a:gd name="adj" fmla="val 28655"/>
            </a:avLst>
          </a:prstGeom>
          <a:solidFill>
            <a:srgbClr val="99CC00"/>
          </a:solidFill>
          <a:ln w="9525">
            <a:miter lim="800000"/>
            <a:headEnd/>
            <a:tailEnd/>
          </a:ln>
          <a:scene3d>
            <a:camera prst="legacyObliqueTopRight"/>
            <a:lightRig rig="legacyFlat3" dir="b"/>
          </a:scene3d>
          <a:sp3d extrusionH="163500" prstMaterial="legacyMatte">
            <a:bevelT w="13500" h="13500" prst="angle"/>
            <a:bevelB w="13500" h="13500" prst="angle"/>
            <a:extrusionClr>
              <a:srgbClr val="99CC00"/>
            </a:extrusionClr>
          </a:sp3d>
        </p:spPr>
        <p:txBody>
          <a:bodyPr wrap="none" anchor="ctr">
            <a:flatTx/>
          </a:bodyPr>
          <a:lstStyle/>
          <a:p>
            <a:pPr fontAlgn="base">
              <a:spcBef>
                <a:spcPct val="0"/>
              </a:spcBef>
              <a:spcAft>
                <a:spcPct val="0"/>
              </a:spcAft>
            </a:pPr>
            <a:endParaRPr lang="zh-CN" altLang="en-US">
              <a:solidFill>
                <a:srgbClr val="000000"/>
              </a:solidFill>
              <a:latin typeface="Arial"/>
            </a:endParaRPr>
          </a:p>
        </p:txBody>
      </p:sp>
      <p:sp>
        <p:nvSpPr>
          <p:cNvPr id="21" name="AutoShape 8"/>
          <p:cNvSpPr>
            <a:spLocks noChangeArrowheads="1"/>
          </p:cNvSpPr>
          <p:nvPr/>
        </p:nvSpPr>
        <p:spPr bwMode="gray">
          <a:xfrm rot="-5400000">
            <a:off x="3997946" y="2048514"/>
            <a:ext cx="1871663" cy="1855787"/>
          </a:xfrm>
          <a:prstGeom prst="chevron">
            <a:avLst>
              <a:gd name="adj" fmla="val 28655"/>
            </a:avLst>
          </a:prstGeom>
          <a:solidFill>
            <a:srgbClr val="4EA7EA"/>
          </a:solidFill>
          <a:ln w="9525">
            <a:miter lim="800000"/>
            <a:headEnd/>
            <a:tailEnd/>
          </a:ln>
          <a:scene3d>
            <a:camera prst="legacyObliqueTopRight"/>
            <a:lightRig rig="legacyFlat3" dir="b"/>
          </a:scene3d>
          <a:sp3d extrusionH="163500" prstMaterial="legacyPlastic">
            <a:bevelT w="13500" h="13500" prst="angle"/>
            <a:bevelB w="13500" h="13500" prst="angle"/>
            <a:extrusionClr>
              <a:srgbClr val="4EA7EA"/>
            </a:extrusionClr>
          </a:sp3d>
        </p:spPr>
        <p:txBody>
          <a:bodyPr wrap="none" anchor="ctr">
            <a:flatTx/>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22" name="AutoShape 9"/>
          <p:cNvSpPr>
            <a:spLocks noChangeArrowheads="1"/>
          </p:cNvSpPr>
          <p:nvPr/>
        </p:nvSpPr>
        <p:spPr bwMode="gray">
          <a:xfrm rot="1788254">
            <a:off x="5266359" y="4255139"/>
            <a:ext cx="1871662" cy="1855787"/>
          </a:xfrm>
          <a:prstGeom prst="chevron">
            <a:avLst>
              <a:gd name="adj" fmla="val 28655"/>
            </a:avLst>
          </a:prstGeom>
          <a:solidFill>
            <a:srgbClr val="9999FF"/>
          </a:solidFill>
          <a:ln w="9525">
            <a:miter lim="800000"/>
            <a:headEnd/>
            <a:tailEnd/>
          </a:ln>
          <a:scene3d>
            <a:camera prst="legacyObliqueTopRight"/>
            <a:lightRig rig="legacyFlat3" dir="b"/>
          </a:scene3d>
          <a:sp3d extrusionH="163500" prstMaterial="legacyMatte">
            <a:bevelT w="13500" h="13500" prst="angle"/>
            <a:bevelB w="13500" h="13500" prst="angle"/>
            <a:extrusionClr>
              <a:srgbClr val="9999FF"/>
            </a:extrusionClr>
          </a:sp3d>
        </p:spPr>
        <p:txBody>
          <a:bodyPr wrap="none" anchor="ctr">
            <a:flatTx/>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Arial"/>
            </a:endParaRPr>
          </a:p>
        </p:txBody>
      </p:sp>
      <p:sp>
        <p:nvSpPr>
          <p:cNvPr id="23" name="Text Box 10"/>
          <p:cNvSpPr txBox="1">
            <a:spLocks noChangeArrowheads="1"/>
          </p:cNvSpPr>
          <p:nvPr/>
        </p:nvSpPr>
        <p:spPr bwMode="gray">
          <a:xfrm>
            <a:off x="4005884" y="3909064"/>
            <a:ext cx="1855787" cy="1004887"/>
          </a:xfrm>
          <a:prstGeom prst="rect">
            <a:avLst/>
          </a:prstGeom>
          <a:noFill/>
          <a:ln w="9525" algn="ctr">
            <a:noFill/>
            <a:miter lim="800000"/>
            <a:headEnd/>
            <a:tailEnd/>
          </a:ln>
        </p:spPr>
        <p:txBody>
          <a:bodyPr>
            <a:spAutoFit/>
          </a:bodyPr>
          <a:lstStyle/>
          <a:p>
            <a:pPr algn="ctr" eaLnBrk="0" fontAlgn="base" hangingPunct="0">
              <a:spcBef>
                <a:spcPct val="0"/>
              </a:spcBef>
              <a:spcAft>
                <a:spcPct val="0"/>
              </a:spcAft>
            </a:pPr>
            <a:r>
              <a:rPr lang="en-US" altLang="zh-CN" sz="1200" b="1">
                <a:solidFill>
                  <a:srgbClr val="9C4A06"/>
                </a:solidFill>
                <a:latin typeface="Arial"/>
              </a:rPr>
              <a:t>ThemeGallery</a:t>
            </a:r>
            <a:r>
              <a:rPr lang="en-US" altLang="zh-CN" sz="1200">
                <a:solidFill>
                  <a:srgbClr val="1C1C1C"/>
                </a:solidFill>
                <a:latin typeface="Arial"/>
              </a:rPr>
              <a:t> </a:t>
            </a:r>
          </a:p>
          <a:p>
            <a:pPr algn="ctr" eaLnBrk="0" fontAlgn="base" hangingPunct="0">
              <a:spcBef>
                <a:spcPct val="0"/>
              </a:spcBef>
              <a:spcAft>
                <a:spcPct val="0"/>
              </a:spcAft>
            </a:pPr>
            <a:r>
              <a:rPr lang="en-US" altLang="zh-CN" sz="1200">
                <a:solidFill>
                  <a:srgbClr val="1C1C1C"/>
                </a:solidFill>
                <a:latin typeface="Arial"/>
              </a:rPr>
              <a:t>is a Design Digital Content &amp; Contents </a:t>
            </a:r>
          </a:p>
          <a:p>
            <a:pPr algn="ctr" eaLnBrk="0" fontAlgn="base" hangingPunct="0">
              <a:spcBef>
                <a:spcPct val="0"/>
              </a:spcBef>
              <a:spcAft>
                <a:spcPct val="0"/>
              </a:spcAft>
            </a:pPr>
            <a:r>
              <a:rPr lang="en-US" altLang="zh-CN" sz="1200">
                <a:solidFill>
                  <a:srgbClr val="1C1C1C"/>
                </a:solidFill>
                <a:latin typeface="Arial"/>
              </a:rPr>
              <a:t>mall developed</a:t>
            </a:r>
          </a:p>
          <a:p>
            <a:pPr algn="ctr" eaLnBrk="0" fontAlgn="base" hangingPunct="0">
              <a:spcBef>
                <a:spcPct val="0"/>
              </a:spcBef>
              <a:spcAft>
                <a:spcPct val="0"/>
              </a:spcAft>
            </a:pPr>
            <a:r>
              <a:rPr lang="en-US" altLang="zh-CN" sz="1200">
                <a:solidFill>
                  <a:srgbClr val="1C1C1C"/>
                </a:solidFill>
                <a:latin typeface="Arial"/>
              </a:rPr>
              <a:t>by Guild Design Inc.</a:t>
            </a:r>
          </a:p>
        </p:txBody>
      </p:sp>
      <p:sp>
        <p:nvSpPr>
          <p:cNvPr id="24" name="Rectangle 11"/>
          <p:cNvSpPr>
            <a:spLocks noChangeArrowheads="1"/>
          </p:cNvSpPr>
          <p:nvPr/>
        </p:nvSpPr>
        <p:spPr bwMode="gray">
          <a:xfrm>
            <a:off x="3909046" y="2564904"/>
            <a:ext cx="2043113" cy="707886"/>
          </a:xfrm>
          <a:prstGeom prst="rect">
            <a:avLst/>
          </a:prstGeom>
          <a:noFill/>
          <a:ln w="9525" algn="ctr">
            <a:noFill/>
            <a:miter lim="800000"/>
            <a:headEnd/>
            <a:tailEnd/>
          </a:ln>
        </p:spPr>
        <p:txBody>
          <a:bodyPr>
            <a:spAutoFit/>
          </a:bodyPr>
          <a:lstStyle/>
          <a:p>
            <a:pPr algn="ctr" eaLnBrk="0" fontAlgn="base" hangingPunct="0">
              <a:spcBef>
                <a:spcPct val="0"/>
              </a:spcBef>
              <a:spcAft>
                <a:spcPct val="0"/>
              </a:spcAft>
            </a:pPr>
            <a:r>
              <a:rPr lang="en-US" altLang="zh-CN" sz="2000" b="1">
                <a:solidFill>
                  <a:srgbClr val="FFFBFC"/>
                </a:solidFill>
                <a:latin typeface="Arial"/>
              </a:rPr>
              <a:t>12-credit electives</a:t>
            </a:r>
          </a:p>
        </p:txBody>
      </p:sp>
      <p:sp>
        <p:nvSpPr>
          <p:cNvPr id="25" name="Rectangle 12"/>
          <p:cNvSpPr>
            <a:spLocks noChangeArrowheads="1"/>
          </p:cNvSpPr>
          <p:nvPr/>
        </p:nvSpPr>
        <p:spPr bwMode="gray">
          <a:xfrm>
            <a:off x="2897014" y="4953362"/>
            <a:ext cx="1438698" cy="707886"/>
          </a:xfrm>
          <a:prstGeom prst="rect">
            <a:avLst/>
          </a:prstGeom>
          <a:noFill/>
          <a:ln w="9525" algn="ctr">
            <a:noFill/>
            <a:miter lim="800000"/>
            <a:headEnd/>
            <a:tailEnd/>
          </a:ln>
        </p:spPr>
        <p:txBody>
          <a:bodyPr wrap="square">
            <a:spAutoFit/>
          </a:bodyPr>
          <a:lstStyle/>
          <a:p>
            <a:pPr lvl="0" algn="ctr" eaLnBrk="0" fontAlgn="base" hangingPunct="0">
              <a:spcBef>
                <a:spcPct val="0"/>
              </a:spcBef>
              <a:spcAft>
                <a:spcPct val="0"/>
              </a:spcAft>
            </a:pPr>
            <a:r>
              <a:rPr lang="en-US" altLang="zh-CN" sz="2000" b="1">
                <a:solidFill>
                  <a:srgbClr val="FFFBFC"/>
                </a:solidFill>
                <a:latin typeface="Arial"/>
              </a:rPr>
              <a:t>21-credit required</a:t>
            </a:r>
          </a:p>
        </p:txBody>
      </p:sp>
      <p:sp>
        <p:nvSpPr>
          <p:cNvPr id="26" name="Rectangle 13"/>
          <p:cNvSpPr>
            <a:spLocks noChangeArrowheads="1"/>
          </p:cNvSpPr>
          <p:nvPr/>
        </p:nvSpPr>
        <p:spPr bwMode="gray">
          <a:xfrm>
            <a:off x="5709271" y="4975864"/>
            <a:ext cx="1160463" cy="707886"/>
          </a:xfrm>
          <a:prstGeom prst="rect">
            <a:avLst/>
          </a:prstGeom>
          <a:noFill/>
          <a:ln w="9525" algn="ctr">
            <a:noFill/>
            <a:miter lim="800000"/>
            <a:headEnd/>
            <a:tailEnd/>
          </a:ln>
        </p:spPr>
        <p:txBody>
          <a:bodyPr>
            <a:spAutoFit/>
          </a:bodyPr>
          <a:lstStyle/>
          <a:p>
            <a:pPr algn="ctr" eaLnBrk="0" fontAlgn="base" hangingPunct="0">
              <a:spcBef>
                <a:spcPct val="0"/>
              </a:spcBef>
              <a:spcAft>
                <a:spcPct val="0"/>
              </a:spcAft>
            </a:pPr>
            <a:r>
              <a:rPr lang="en-US" altLang="zh-CN" sz="2000" b="1">
                <a:solidFill>
                  <a:srgbClr val="FFFBFC"/>
                </a:solidFill>
                <a:effectLst>
                  <a:outerShdw blurRad="38100" dist="38100" dir="2700000" algn="tl">
                    <a:srgbClr val="000000">
                      <a:alpha val="43137"/>
                    </a:srgbClr>
                  </a:outerShdw>
                </a:effectLst>
                <a:latin typeface="Arial"/>
              </a:rPr>
              <a:t>9-credit project</a:t>
            </a:r>
          </a:p>
        </p:txBody>
      </p:sp>
      <p:sp>
        <p:nvSpPr>
          <p:cNvPr id="27" name="Text Box 14"/>
          <p:cNvSpPr txBox="1">
            <a:spLocks noChangeArrowheads="1"/>
          </p:cNvSpPr>
          <p:nvPr/>
        </p:nvSpPr>
        <p:spPr bwMode="black">
          <a:xfrm>
            <a:off x="6274197" y="2639814"/>
            <a:ext cx="2258243" cy="1077218"/>
          </a:xfrm>
          <a:prstGeom prst="rect">
            <a:avLst/>
          </a:prstGeom>
          <a:noFill/>
          <a:ln w="9525">
            <a:noFill/>
            <a:miter lim="800000"/>
            <a:headEnd/>
            <a:tailEnd/>
          </a:ln>
        </p:spPr>
        <p:txBody>
          <a:bodyPr wrap="square">
            <a:spAutoFit/>
          </a:bodyPr>
          <a:lstStyle/>
          <a:p>
            <a:r>
              <a:rPr lang="en-US" altLang="zh-CN" sz="1600" smtClean="0"/>
              <a:t>Courses </a:t>
            </a:r>
            <a:r>
              <a:rPr lang="en-US" altLang="zh-CN" sz="1600"/>
              <a:t>in marketing/supply chain management/general (quantitative +qualitative)</a:t>
            </a:r>
            <a:endParaRPr lang="zh-CN" altLang="zh-CN" sz="1600">
              <a:latin typeface="Times New Roman"/>
              <a:ea typeface="Times New Roman"/>
              <a:cs typeface="Times New Roman"/>
            </a:endParaRPr>
          </a:p>
        </p:txBody>
      </p:sp>
      <p:sp>
        <p:nvSpPr>
          <p:cNvPr id="28" name="Text Box 15"/>
          <p:cNvSpPr txBox="1">
            <a:spLocks noChangeArrowheads="1"/>
          </p:cNvSpPr>
          <p:nvPr/>
        </p:nvSpPr>
        <p:spPr bwMode="black">
          <a:xfrm>
            <a:off x="179512" y="3345378"/>
            <a:ext cx="2880321" cy="3046988"/>
          </a:xfrm>
          <a:prstGeom prst="rect">
            <a:avLst/>
          </a:prstGeom>
          <a:noFill/>
          <a:ln w="9525">
            <a:noFill/>
            <a:miter lim="800000"/>
            <a:headEnd/>
            <a:tailEnd/>
          </a:ln>
        </p:spPr>
        <p:txBody>
          <a:bodyPr wrap="square">
            <a:spAutoFit/>
          </a:bodyPr>
          <a:lstStyle/>
          <a:p>
            <a:pPr marL="87313" indent="-87313">
              <a:buFont typeface="Arial" panose="020B0604020202020204" pitchFamily="34" charset="0"/>
              <a:buChar char="•"/>
            </a:pPr>
            <a:r>
              <a:rPr lang="en-US" altLang="zh-CN" sz="1600" smtClean="0"/>
              <a:t>Intro </a:t>
            </a:r>
            <a:r>
              <a:rPr lang="en-US" altLang="zh-CN" sz="1600"/>
              <a:t>to predictive </a:t>
            </a:r>
            <a:r>
              <a:rPr lang="en-US" altLang="zh-CN" sz="1600" smtClean="0"/>
              <a:t>modeling</a:t>
            </a:r>
          </a:p>
          <a:p>
            <a:pPr marL="87313" indent="-87313">
              <a:buFont typeface="Arial" panose="020B0604020202020204" pitchFamily="34" charset="0"/>
              <a:buChar char="•"/>
            </a:pPr>
            <a:r>
              <a:rPr lang="en-US" altLang="zh-CN" sz="1600" smtClean="0"/>
              <a:t>Data </a:t>
            </a:r>
            <a:r>
              <a:rPr lang="en-US" altLang="zh-CN" sz="1600"/>
              <a:t>management and </a:t>
            </a:r>
            <a:r>
              <a:rPr lang="en-US" altLang="zh-CN" sz="1600" smtClean="0"/>
              <a:t>programming</a:t>
            </a:r>
          </a:p>
          <a:p>
            <a:pPr marL="87313" indent="-87313">
              <a:buFont typeface="Arial" panose="020B0604020202020204" pitchFamily="34" charset="0"/>
              <a:buChar char="•"/>
            </a:pPr>
            <a:r>
              <a:rPr lang="en-US" altLang="zh-CN" sz="1600" smtClean="0"/>
              <a:t>Skills </a:t>
            </a:r>
            <a:r>
              <a:rPr lang="en-US" altLang="zh-CN" sz="1600"/>
              <a:t>for </a:t>
            </a:r>
            <a:r>
              <a:rPr lang="en-US" altLang="zh-CN" sz="1600" smtClean="0"/>
              <a:t>leadership</a:t>
            </a:r>
          </a:p>
          <a:p>
            <a:pPr marL="87313" indent="-87313">
              <a:buFont typeface="Arial" panose="020B0604020202020204" pitchFamily="34" charset="0"/>
              <a:buChar char="•"/>
            </a:pPr>
            <a:r>
              <a:rPr lang="en-US" altLang="zh-CN" sz="1600"/>
              <a:t>M</a:t>
            </a:r>
            <a:r>
              <a:rPr lang="en-US" altLang="zh-CN" sz="1600" smtClean="0"/>
              <a:t>odels </a:t>
            </a:r>
            <a:r>
              <a:rPr lang="en-US" altLang="zh-CN" sz="1600"/>
              <a:t>and applications in </a:t>
            </a:r>
            <a:r>
              <a:rPr lang="en-US" altLang="zh-CN" sz="1600" smtClean="0"/>
              <a:t>OR</a:t>
            </a:r>
          </a:p>
          <a:p>
            <a:pPr marL="87313" indent="-87313">
              <a:buFont typeface="Arial" panose="020B0604020202020204" pitchFamily="34" charset="0"/>
              <a:buChar char="•"/>
            </a:pPr>
            <a:r>
              <a:rPr lang="en-US" altLang="zh-CN" sz="1600" smtClean="0"/>
              <a:t>Data </a:t>
            </a:r>
            <a:r>
              <a:rPr lang="en-US" altLang="zh-CN" sz="1600"/>
              <a:t>management and programming </a:t>
            </a:r>
            <a:r>
              <a:rPr lang="en-US" altLang="zh-CN" sz="1600" smtClean="0"/>
              <a:t>II</a:t>
            </a:r>
          </a:p>
          <a:p>
            <a:pPr marL="87313" indent="-87313">
              <a:buFont typeface="Arial" panose="020B0604020202020204" pitchFamily="34" charset="0"/>
              <a:buChar char="•"/>
            </a:pPr>
            <a:r>
              <a:rPr lang="en-US" altLang="zh-CN" sz="1600" smtClean="0"/>
              <a:t>Analytics consulting</a:t>
            </a:r>
          </a:p>
          <a:p>
            <a:pPr marL="87313" indent="-87313">
              <a:buFont typeface="Arial" panose="020B0604020202020204" pitchFamily="34" charset="0"/>
              <a:buChar char="•"/>
            </a:pPr>
            <a:r>
              <a:rPr lang="en-US" altLang="zh-CN" sz="1600" smtClean="0"/>
              <a:t>Case </a:t>
            </a:r>
            <a:r>
              <a:rPr lang="en-US" altLang="zh-CN" sz="1600"/>
              <a:t>analysis and presentation </a:t>
            </a:r>
            <a:r>
              <a:rPr lang="en-US" altLang="zh-CN" sz="1600" smtClean="0"/>
              <a:t>skills</a:t>
            </a:r>
          </a:p>
          <a:p>
            <a:pPr marL="87313" indent="-87313">
              <a:buFont typeface="Arial" panose="020B0604020202020204" pitchFamily="34" charset="0"/>
              <a:buChar char="•"/>
            </a:pPr>
            <a:r>
              <a:rPr lang="en-US" altLang="zh-CN" sz="1600" smtClean="0"/>
              <a:t>Multivariate </a:t>
            </a:r>
            <a:r>
              <a:rPr lang="en-US" altLang="zh-CN" sz="1600"/>
              <a:t>methods for business analytics</a:t>
            </a:r>
            <a:endParaRPr lang="zh-CN" altLang="zh-CN" sz="1600">
              <a:latin typeface="Times New Roman"/>
              <a:ea typeface="Times New Roman"/>
              <a:cs typeface="Times New Roman"/>
            </a:endParaRPr>
          </a:p>
        </p:txBody>
      </p:sp>
      <p:pic>
        <p:nvPicPr>
          <p:cNvPr id="1126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216142" y="176064"/>
            <a:ext cx="608125" cy="611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AutoShape 5" descr="data:image/jpeg;base64,/9j/4AAQSkZJRgABAQAAAQABAAD/2wCEAAkGBhQGBRQUEBQWExUWFBgYFBcUFhgeGRgXFRUgFR4VGBoZGyYeIx0kHSAXIDAkIycpODItFR8xNTI2NSYrLC0BCQoKDQsNGQ4OGTUkHiQ1NTU1NTU1NDU1LTU0NTU1NSk1NSw1NDU0NTUsNTU1NDU0NCw0NSk2LCwvNDU0NTQ1NP/AABEIAE4ATgMBIgACEQEDEQH/xAAcAAABBQEBAQAAAAAAAAAAAAAHAAMEBQYCAQj/xABCEAABAgQDAwcHCQgDAAAAAAABAgMABAYRBRIhBzFRIkFhcYGRshMUFTZzsdEyNUJDUnKSobMzN1NigqLB8BYjJv/EABoBAAEFAQAAAAAAAAAAAAAAAAMAAQIEBQb/xAAuEQABAwMBBQYHAQAAAAAAAAABAAIDBBEhEgUxQVFxIjI0QpHwBhMzYaGxwRT/2gAMAwEAAhEDEQA/ADjChl6bRLkZ1JTfdmIHvhs4m0PrEfjT8Ya6fSTwUqFHKFhaAQbg7iI6h0yUKOHXgy3dRCRxJsIY9JtfxEfjT8YScAncpUKOGng83dJChxBuI7hJkoUKFCSWeqaiWKrdQp8rBbBCcigPlb73BgLVpgreA1K4y1cpSBbNYnUX4R9EmALtP9eXupPhitO1ttVsrqfh6eV0xiLjpAOOCNNOj/zcv7FHhEWMV1O+rUv7FHhEO4rireDYcp15QQhIuSfyAHOSdLRYGAuckaXTFrd5Kbx3BUY/hCmXb5F2vlIB0N+cGMi3skkHlHKt02NjZxJsd9jyd8ZXGq1m62xLzeSC0Nq3JQbLUPtLVfRP+89oIlB00qlae8k4pKlFRWrLuBIAsOO7fAezI7IutZ8dRs2DMulx8o/ZVair5Gh0+Zlbl2tPkFVs3K1IFueJkptNkJs/tsv30ke+BVtI0r+a60fpJgtS1IymJ4E15Rhs3bSbhIBuU77jWE1zi4tHBHqqOlghiml1EvFzkcr8lcsYs1MyRcQ4hSACSpKgQANTciHJOfRiDGZpaXE8UEEflAVrSjl0ZOZ5dS/IOXTcKIKbjVtdjqDzE/C5G2ZSXmdCs/z5l/iVE2vJdpIVOqoIoqcVEcmoE2GPW61hgC7T/Xl7qT4YPRgC7T/Xl3qT4YhP3Vc+HfFHoUaae9Wpf2KPCIEe0ipFVDUXkGtW2l5EgfTcvlJ7DcDqME+XnPR9AJcG9EqFDrDdxAh2ayHpGuWc2oQFOKvzlKdP7ik9kNKThvNT2XGxj56p4vovbrlFOkKYbozAipdvKFOZ5w9AvlHQIlUjUn/KJJ10JyoDykN8SlIHKPSSSe2KXa5ihkKRCE/XOBCtfogFZ77W7Y42O+qC/bq8KYmDZ4YFRlhdLRurZTdxdZDzaR+8Ca60fpJg54N8yNezT4RAM2k+v811o/STBzwb5ka9mnwiIR/UctDbHgqbp/AotSU6ipsHUy6VJBIN0WuCk3FrgiJWF4eMKwptpJuG0BIJ57C14mR7aD2F7rmjI8s+XfG9eGAZtVly1XK+CkII7re8Qc+aMJtPpBWPySXmRd1oEFP20HWw6QdR1mByt1NWrsWpbT1YLzg4ViyfSOyhNtSqSHeGt3fpA22UTQlq7QD9Y0tA67BfuSYudm1cN4ZJmUmjkAUryalbhmJJbVfdrffxtGVnGDRdaAoOYNOBbZB0U2ToL34XTAXOvpctympnM/00rvNlv394RA2zyxdp5lY3Ie5XQFIIv32HbDmxt4KphxPOl4k9qR8I0eKSrdZ0gpKSCl1sFCuCt4PYbd0CKm6kdoHFX0LRc2KVIJ3LA5Kur/BETd2ZNR3KlSsdV7PdSN77TeyY2gq86r+Zy63WlItzkNpTbv0g8YY35HC2xwQkflAc2f0m5UWPiYfH/UlZcUpQ/auXzWHRm1J7Oo1jdDwg5ceKFtuVgEVM030DPX2F1CjyFB1zqVoWW8ewoSSzmO0DJ4+7mdayrO9bZyqPNyraHTiDGUxPY2nzVRl31lQByJXbLfhcC4EE6PCIgWNPBX4do1UFgx5sOCCdI1c7QuJql5pKvJZuUgjVs/aTxSeA6xvN9vj9Kyu0CRDzDiQ5ayXUa3t9FY6O8RfY9S8vUbNphAUR8lQ0UOojWMFM7Ln8Fmi5h81kPMFZknTmUpNwR0FMD0uaNNrhagqoKl4nY75Uv4KYw8YtQhyBrzlgbkp5Q/py8sHsIi/lNosxMAD0bMhf3FBN/vKAjaSKVJkUBZzKCU5lcTbU9piQBEgwjcVRmrmTHVLEC7mLi/oqDBZydn5vNMNNy7djyMxW4TzEqFkjq1374v7QoV4IMLNkeHm4Fui//9k="/>
          <p:cNvSpPr>
            <a:spLocks noChangeAspect="1" noChangeArrowheads="1"/>
          </p:cNvSpPr>
          <p:nvPr/>
        </p:nvSpPr>
        <p:spPr bwMode="auto">
          <a:xfrm>
            <a:off x="155575" y="-350838"/>
            <a:ext cx="742950" cy="7429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1270"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16142" y="863038"/>
            <a:ext cx="584478" cy="584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1"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99063" y="182712"/>
            <a:ext cx="939591" cy="1242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6126" y="1544211"/>
            <a:ext cx="12192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3" name="Picture 9"/>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393363" y="101038"/>
            <a:ext cx="7620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289164" y="803851"/>
            <a:ext cx="866199" cy="866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4" name="Picture 10"/>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475326" y="1494608"/>
            <a:ext cx="926280" cy="926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5" name="Picture 11"/>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892758" y="266248"/>
            <a:ext cx="1223663" cy="521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7" name="Picture 13" descr="http://f.hiphotos.baidu.com/baike/c0%3Dbaike60%2C5%2C5%2C60%2C20/sign=f880dde5d3c8a786aa27425c0660a258/a8ec8a13632762d02a9cd9a0a2ec08fa503d269759eee633.jpg"/>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192008" y="803929"/>
            <a:ext cx="824880" cy="82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33720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Picture 6" descr="http://f.hiphotos.baidu.com/baike/c0%3Dbaike60%2C5%2C5%2C60%2C20/sign=5917126196dda144ce0464e0d3debbc7/b7fd5266d0160924fed81469d50735fae7cd7b899f5114fe.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99904" y="1511387"/>
            <a:ext cx="1046540" cy="10535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849314" y="5964386"/>
            <a:ext cx="52228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0" name="Oval 13"/>
          <p:cNvSpPr>
            <a:spLocks noChangeArrowheads="1"/>
          </p:cNvSpPr>
          <p:nvPr/>
        </p:nvSpPr>
        <p:spPr bwMode="gray">
          <a:xfrm>
            <a:off x="2960564" y="2446486"/>
            <a:ext cx="3233738" cy="3233738"/>
          </a:xfrm>
          <a:prstGeom prst="ellipse">
            <a:avLst/>
          </a:prstGeom>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TW" altLang="en-US">
              <a:ea typeface="PMingLiU" pitchFamily="18" charset="-120"/>
              <a:cs typeface="Arial" pitchFamily="34" charset="0"/>
            </a:endParaRPr>
          </a:p>
        </p:txBody>
      </p:sp>
      <p:grpSp>
        <p:nvGrpSpPr>
          <p:cNvPr id="11" name="Group 11"/>
          <p:cNvGrpSpPr>
            <a:grpSpLocks/>
          </p:cNvGrpSpPr>
          <p:nvPr/>
        </p:nvGrpSpPr>
        <p:grpSpPr bwMode="auto">
          <a:xfrm>
            <a:off x="3109789" y="2581424"/>
            <a:ext cx="2935288" cy="2932112"/>
            <a:chOff x="1938" y="1379"/>
            <a:chExt cx="1849" cy="1847"/>
          </a:xfrm>
        </p:grpSpPr>
        <p:sp>
          <p:nvSpPr>
            <p:cNvPr id="12" name="Freeform 12"/>
            <p:cNvSpPr>
              <a:spLocks/>
            </p:cNvSpPr>
            <p:nvPr/>
          </p:nvSpPr>
          <p:spPr bwMode="gray">
            <a:xfrm>
              <a:off x="1938" y="1992"/>
              <a:ext cx="1849" cy="1234"/>
            </a:xfrm>
            <a:custGeom>
              <a:avLst/>
              <a:gdLst>
                <a:gd name="T0" fmla="*/ 761 w 918"/>
                <a:gd name="T1" fmla="*/ 153 h 613"/>
                <a:gd name="T2" fmla="*/ 761 w 918"/>
                <a:gd name="T3" fmla="*/ 153 h 613"/>
                <a:gd name="T4" fmla="*/ 758 w 918"/>
                <a:gd name="T5" fmla="*/ 152 h 613"/>
                <a:gd name="T6" fmla="*/ 758 w 918"/>
                <a:gd name="T7" fmla="*/ 152 h 613"/>
                <a:gd name="T8" fmla="*/ 732 w 918"/>
                <a:gd name="T9" fmla="*/ 129 h 613"/>
                <a:gd name="T10" fmla="*/ 732 w 918"/>
                <a:gd name="T11" fmla="*/ 129 h 613"/>
                <a:gd name="T12" fmla="*/ 731 w 918"/>
                <a:gd name="T13" fmla="*/ 127 h 613"/>
                <a:gd name="T14" fmla="*/ 731 w 918"/>
                <a:gd name="T15" fmla="*/ 127 h 613"/>
                <a:gd name="T16" fmla="*/ 731 w 918"/>
                <a:gd name="T17" fmla="*/ 125 h 613"/>
                <a:gd name="T18" fmla="*/ 730 w 918"/>
                <a:gd name="T19" fmla="*/ 125 h 613"/>
                <a:gd name="T20" fmla="*/ 730 w 918"/>
                <a:gd name="T21" fmla="*/ 123 h 613"/>
                <a:gd name="T22" fmla="*/ 730 w 918"/>
                <a:gd name="T23" fmla="*/ 123 h 613"/>
                <a:gd name="T24" fmla="*/ 729 w 918"/>
                <a:gd name="T25" fmla="*/ 122 h 613"/>
                <a:gd name="T26" fmla="*/ 729 w 918"/>
                <a:gd name="T27" fmla="*/ 121 h 613"/>
                <a:gd name="T28" fmla="*/ 736 w 918"/>
                <a:gd name="T29" fmla="*/ 91 h 613"/>
                <a:gd name="T30" fmla="*/ 743 w 918"/>
                <a:gd name="T31" fmla="*/ 62 h 613"/>
                <a:gd name="T32" fmla="*/ 681 w 918"/>
                <a:gd name="T33" fmla="*/ 0 h 613"/>
                <a:gd name="T34" fmla="*/ 618 w 918"/>
                <a:gd name="T35" fmla="*/ 63 h 613"/>
                <a:gd name="T36" fmla="*/ 626 w 918"/>
                <a:gd name="T37" fmla="*/ 92 h 613"/>
                <a:gd name="T38" fmla="*/ 633 w 918"/>
                <a:gd name="T39" fmla="*/ 121 h 613"/>
                <a:gd name="T40" fmla="*/ 602 w 918"/>
                <a:gd name="T41" fmla="*/ 153 h 613"/>
                <a:gd name="T42" fmla="*/ 601 w 918"/>
                <a:gd name="T43" fmla="*/ 153 h 613"/>
                <a:gd name="T44" fmla="*/ 522 w 918"/>
                <a:gd name="T45" fmla="*/ 164 h 613"/>
                <a:gd name="T46" fmla="*/ 442 w 918"/>
                <a:gd name="T47" fmla="*/ 154 h 613"/>
                <a:gd name="T48" fmla="*/ 441 w 918"/>
                <a:gd name="T49" fmla="*/ 154 h 613"/>
                <a:gd name="T50" fmla="*/ 362 w 918"/>
                <a:gd name="T51" fmla="*/ 144 h 613"/>
                <a:gd name="T52" fmla="*/ 283 w 918"/>
                <a:gd name="T53" fmla="*/ 154 h 613"/>
                <a:gd name="T54" fmla="*/ 282 w 918"/>
                <a:gd name="T55" fmla="*/ 154 h 613"/>
                <a:gd name="T56" fmla="*/ 251 w 918"/>
                <a:gd name="T57" fmla="*/ 187 h 613"/>
                <a:gd name="T58" fmla="*/ 258 w 918"/>
                <a:gd name="T59" fmla="*/ 216 h 613"/>
                <a:gd name="T60" fmla="*/ 265 w 918"/>
                <a:gd name="T61" fmla="*/ 245 h 613"/>
                <a:gd name="T62" fmla="*/ 203 w 918"/>
                <a:gd name="T63" fmla="*/ 307 h 613"/>
                <a:gd name="T64" fmla="*/ 140 w 918"/>
                <a:gd name="T65" fmla="*/ 245 h 613"/>
                <a:gd name="T66" fmla="*/ 147 w 918"/>
                <a:gd name="T67" fmla="*/ 216 h 613"/>
                <a:gd name="T68" fmla="*/ 154 w 918"/>
                <a:gd name="T69" fmla="*/ 187 h 613"/>
                <a:gd name="T70" fmla="*/ 123 w 918"/>
                <a:gd name="T71" fmla="*/ 155 h 613"/>
                <a:gd name="T72" fmla="*/ 121 w 918"/>
                <a:gd name="T73" fmla="*/ 154 h 613"/>
                <a:gd name="T74" fmla="*/ 43 w 918"/>
                <a:gd name="T75" fmla="*/ 145 h 613"/>
                <a:gd name="T76" fmla="*/ 0 w 918"/>
                <a:gd name="T77" fmla="*/ 148 h 613"/>
                <a:gd name="T78" fmla="*/ 0 w 918"/>
                <a:gd name="T79" fmla="*/ 154 h 613"/>
                <a:gd name="T80" fmla="*/ 459 w 918"/>
                <a:gd name="T81" fmla="*/ 613 h 613"/>
                <a:gd name="T82" fmla="*/ 918 w 918"/>
                <a:gd name="T83" fmla="*/ 154 h 613"/>
                <a:gd name="T84" fmla="*/ 918 w 918"/>
                <a:gd name="T85" fmla="*/ 153 h 613"/>
                <a:gd name="T86" fmla="*/ 841 w 918"/>
                <a:gd name="T87" fmla="*/ 163 h 613"/>
                <a:gd name="T88" fmla="*/ 761 w 918"/>
                <a:gd name="T89" fmla="*/ 15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gradFill rotWithShape="1">
              <a:gsLst>
                <a:gs pos="0">
                  <a:srgbClr val="90BA45">
                    <a:gamma/>
                    <a:shade val="58431"/>
                    <a:invGamma/>
                  </a:srgbClr>
                </a:gs>
                <a:gs pos="100000">
                  <a:srgbClr val="90BA45"/>
                </a:gs>
              </a:gsLst>
              <a:lin ang="2700000" scaled="1"/>
            </a:gradFill>
            <a:ln w="12700" cap="flat" cmpd="sng">
              <a:solidFill>
                <a:srgbClr val="F2F2F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 name="Freeform 13"/>
            <p:cNvSpPr>
              <a:spLocks/>
            </p:cNvSpPr>
            <p:nvPr/>
          </p:nvSpPr>
          <p:spPr bwMode="gray">
            <a:xfrm>
              <a:off x="1938" y="1379"/>
              <a:ext cx="1849" cy="1231"/>
            </a:xfrm>
            <a:custGeom>
              <a:avLst/>
              <a:gdLst>
                <a:gd name="T0" fmla="*/ 459 w 918"/>
                <a:gd name="T1" fmla="*/ 0 h 612"/>
                <a:gd name="T2" fmla="*/ 0 w 918"/>
                <a:gd name="T3" fmla="*/ 453 h 612"/>
                <a:gd name="T4" fmla="*/ 43 w 918"/>
                <a:gd name="T5" fmla="*/ 450 h 612"/>
                <a:gd name="T6" fmla="*/ 121 w 918"/>
                <a:gd name="T7" fmla="*/ 459 h 612"/>
                <a:gd name="T8" fmla="*/ 123 w 918"/>
                <a:gd name="T9" fmla="*/ 460 h 612"/>
                <a:gd name="T10" fmla="*/ 154 w 918"/>
                <a:gd name="T11" fmla="*/ 492 h 612"/>
                <a:gd name="T12" fmla="*/ 147 w 918"/>
                <a:gd name="T13" fmla="*/ 521 h 612"/>
                <a:gd name="T14" fmla="*/ 140 w 918"/>
                <a:gd name="T15" fmla="*/ 550 h 612"/>
                <a:gd name="T16" fmla="*/ 203 w 918"/>
                <a:gd name="T17" fmla="*/ 612 h 612"/>
                <a:gd name="T18" fmla="*/ 265 w 918"/>
                <a:gd name="T19" fmla="*/ 550 h 612"/>
                <a:gd name="T20" fmla="*/ 258 w 918"/>
                <a:gd name="T21" fmla="*/ 521 h 612"/>
                <a:gd name="T22" fmla="*/ 251 w 918"/>
                <a:gd name="T23" fmla="*/ 492 h 612"/>
                <a:gd name="T24" fmla="*/ 282 w 918"/>
                <a:gd name="T25" fmla="*/ 459 h 612"/>
                <a:gd name="T26" fmla="*/ 283 w 918"/>
                <a:gd name="T27" fmla="*/ 459 h 612"/>
                <a:gd name="T28" fmla="*/ 362 w 918"/>
                <a:gd name="T29" fmla="*/ 449 h 612"/>
                <a:gd name="T30" fmla="*/ 441 w 918"/>
                <a:gd name="T31" fmla="*/ 459 h 612"/>
                <a:gd name="T32" fmla="*/ 442 w 918"/>
                <a:gd name="T33" fmla="*/ 459 h 612"/>
                <a:gd name="T34" fmla="*/ 522 w 918"/>
                <a:gd name="T35" fmla="*/ 469 h 612"/>
                <a:gd name="T36" fmla="*/ 601 w 918"/>
                <a:gd name="T37" fmla="*/ 458 h 612"/>
                <a:gd name="T38" fmla="*/ 602 w 918"/>
                <a:gd name="T39" fmla="*/ 458 h 612"/>
                <a:gd name="T40" fmla="*/ 633 w 918"/>
                <a:gd name="T41" fmla="*/ 426 h 612"/>
                <a:gd name="T42" fmla="*/ 626 w 918"/>
                <a:gd name="T43" fmla="*/ 397 h 612"/>
                <a:gd name="T44" fmla="*/ 618 w 918"/>
                <a:gd name="T45" fmla="*/ 368 h 612"/>
                <a:gd name="T46" fmla="*/ 681 w 918"/>
                <a:gd name="T47" fmla="*/ 305 h 612"/>
                <a:gd name="T48" fmla="*/ 743 w 918"/>
                <a:gd name="T49" fmla="*/ 367 h 612"/>
                <a:gd name="T50" fmla="*/ 736 w 918"/>
                <a:gd name="T51" fmla="*/ 396 h 612"/>
                <a:gd name="T52" fmla="*/ 729 w 918"/>
                <a:gd name="T53" fmla="*/ 426 h 612"/>
                <a:gd name="T54" fmla="*/ 729 w 918"/>
                <a:gd name="T55" fmla="*/ 427 h 612"/>
                <a:gd name="T56" fmla="*/ 730 w 918"/>
                <a:gd name="T57" fmla="*/ 428 h 612"/>
                <a:gd name="T58" fmla="*/ 730 w 918"/>
                <a:gd name="T59" fmla="*/ 428 h 612"/>
                <a:gd name="T60" fmla="*/ 730 w 918"/>
                <a:gd name="T61" fmla="*/ 430 h 612"/>
                <a:gd name="T62" fmla="*/ 731 w 918"/>
                <a:gd name="T63" fmla="*/ 430 h 612"/>
                <a:gd name="T64" fmla="*/ 731 w 918"/>
                <a:gd name="T65" fmla="*/ 432 h 612"/>
                <a:gd name="T66" fmla="*/ 731 w 918"/>
                <a:gd name="T67" fmla="*/ 432 h 612"/>
                <a:gd name="T68" fmla="*/ 732 w 918"/>
                <a:gd name="T69" fmla="*/ 434 h 612"/>
                <a:gd name="T70" fmla="*/ 732 w 918"/>
                <a:gd name="T71" fmla="*/ 434 h 612"/>
                <a:gd name="T72" fmla="*/ 758 w 918"/>
                <a:gd name="T73" fmla="*/ 457 h 612"/>
                <a:gd name="T74" fmla="*/ 758 w 918"/>
                <a:gd name="T75" fmla="*/ 457 h 612"/>
                <a:gd name="T76" fmla="*/ 761 w 918"/>
                <a:gd name="T77" fmla="*/ 458 h 612"/>
                <a:gd name="T78" fmla="*/ 761 w 918"/>
                <a:gd name="T79" fmla="*/ 458 h 612"/>
                <a:gd name="T80" fmla="*/ 841 w 918"/>
                <a:gd name="T81" fmla="*/ 468 h 612"/>
                <a:gd name="T82" fmla="*/ 918 w 918"/>
                <a:gd name="T83" fmla="*/ 458 h 612"/>
                <a:gd name="T84" fmla="*/ 459 w 918"/>
                <a:gd name="T85"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gradFill rotWithShape="1">
              <a:gsLst>
                <a:gs pos="0">
                  <a:srgbClr val="4C7013"/>
                </a:gs>
                <a:gs pos="100000">
                  <a:srgbClr val="4C7013">
                    <a:gamma/>
                    <a:tint val="64706"/>
                    <a:invGamma/>
                  </a:srgbClr>
                </a:gs>
              </a:gsLst>
              <a:lin ang="2700000" scaled="1"/>
            </a:gradFill>
            <a:ln w="12700" cap="flat" cmpd="sng">
              <a:solidFill>
                <a:srgbClr val="F2F2F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6" name="Text Box 13"/>
          <p:cNvSpPr txBox="1">
            <a:spLocks noChangeArrowheads="1"/>
          </p:cNvSpPr>
          <p:nvPr/>
        </p:nvSpPr>
        <p:spPr bwMode="gray">
          <a:xfrm>
            <a:off x="5637609" y="5064671"/>
            <a:ext cx="2390775"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r>
              <a:rPr lang="en-US" altLang="zh-CN" sz="1600" smtClean="0"/>
              <a:t>Sample courses:</a:t>
            </a:r>
          </a:p>
          <a:p>
            <a:pPr marL="285750" indent="-285750">
              <a:buFont typeface="Arial" panose="020B0604020202020204" pitchFamily="34" charset="0"/>
              <a:buChar char="•"/>
            </a:pPr>
            <a:r>
              <a:rPr lang="en-US" altLang="zh-CN" sz="1600" smtClean="0"/>
              <a:t>data </a:t>
            </a:r>
            <a:r>
              <a:rPr lang="en-US" altLang="zh-CN" sz="1600"/>
              <a:t>mining for business </a:t>
            </a:r>
            <a:r>
              <a:rPr lang="en-US" altLang="zh-CN" sz="1600" smtClean="0"/>
              <a:t>intelligence</a:t>
            </a:r>
          </a:p>
          <a:p>
            <a:pPr marL="285750" indent="-285750">
              <a:buFont typeface="Arial" panose="020B0604020202020204" pitchFamily="34" charset="0"/>
              <a:buChar char="•"/>
            </a:pPr>
            <a:r>
              <a:rPr lang="en-US" altLang="zh-CN" sz="1600" smtClean="0"/>
              <a:t>decision models</a:t>
            </a:r>
          </a:p>
          <a:p>
            <a:pPr marL="285750" indent="-285750">
              <a:buFont typeface="Arial" panose="020B0604020202020204" pitchFamily="34" charset="0"/>
              <a:buChar char="•"/>
            </a:pPr>
            <a:r>
              <a:rPr lang="en-US" altLang="zh-CN" sz="1600" smtClean="0"/>
              <a:t>econometrics</a:t>
            </a:r>
            <a:endParaRPr lang="zh-CN" altLang="zh-CN" sz="1600">
              <a:latin typeface="Times New Roman"/>
              <a:ea typeface="Times New Roman"/>
              <a:cs typeface="Times New Roman"/>
            </a:endParaRPr>
          </a:p>
        </p:txBody>
      </p:sp>
      <p:sp>
        <p:nvSpPr>
          <p:cNvPr id="17" name="Text Box 13"/>
          <p:cNvSpPr txBox="1">
            <a:spLocks noChangeArrowheads="1"/>
          </p:cNvSpPr>
          <p:nvPr/>
        </p:nvSpPr>
        <p:spPr bwMode="gray">
          <a:xfrm>
            <a:off x="530043" y="2446486"/>
            <a:ext cx="2810231"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marL="285750" indent="-285750">
              <a:buFont typeface="Arial" panose="020B0604020202020204" pitchFamily="34" charset="0"/>
              <a:buChar char="•"/>
            </a:pPr>
            <a:r>
              <a:rPr lang="en-US" altLang="zh-CN" sz="1600" smtClean="0"/>
              <a:t>Financial accounting and reporting</a:t>
            </a:r>
          </a:p>
          <a:p>
            <a:pPr marL="285750" indent="-285750">
              <a:buFont typeface="Arial" panose="020B0604020202020204" pitchFamily="34" charset="0"/>
              <a:buChar char="•"/>
            </a:pPr>
            <a:r>
              <a:rPr lang="en-US" altLang="zh-CN" sz="1600" smtClean="0"/>
              <a:t>Stats and data analysis</a:t>
            </a:r>
          </a:p>
          <a:p>
            <a:pPr marL="285750" indent="-285750">
              <a:buFont typeface="Arial" panose="020B0604020202020204" pitchFamily="34" charset="0"/>
              <a:buChar char="•"/>
            </a:pPr>
            <a:r>
              <a:rPr lang="en-US" altLang="zh-CN" sz="1600" smtClean="0"/>
              <a:t>Firms &amp; markets</a:t>
            </a:r>
          </a:p>
          <a:p>
            <a:pPr marL="285750" indent="-285750">
              <a:buFont typeface="Arial" panose="020B0604020202020204" pitchFamily="34" charset="0"/>
              <a:buChar char="•"/>
            </a:pPr>
            <a:r>
              <a:rPr lang="en-US" altLang="zh-CN" sz="1600" smtClean="0"/>
              <a:t>Foundations of finance</a:t>
            </a:r>
          </a:p>
          <a:p>
            <a:pPr marL="285750" indent="-285750">
              <a:buFont typeface="Arial" panose="020B0604020202020204" pitchFamily="34" charset="0"/>
              <a:buChar char="•"/>
            </a:pPr>
            <a:r>
              <a:rPr lang="en-US" altLang="zh-CN" sz="1600" smtClean="0"/>
              <a:t>The global economy</a:t>
            </a:r>
          </a:p>
          <a:p>
            <a:pPr marL="285750" indent="-285750">
              <a:buFont typeface="Arial" panose="020B0604020202020204" pitchFamily="34" charset="0"/>
              <a:buChar char="•"/>
            </a:pPr>
            <a:r>
              <a:rPr lang="en-US" altLang="zh-CN" sz="1600" smtClean="0"/>
              <a:t>Leadership in org</a:t>
            </a:r>
          </a:p>
          <a:p>
            <a:pPr marL="285750" indent="-285750">
              <a:buFont typeface="Arial" panose="020B0604020202020204" pitchFamily="34" charset="0"/>
              <a:buChar char="•"/>
            </a:pPr>
            <a:r>
              <a:rPr lang="en-US" altLang="zh-CN" sz="1600" smtClean="0"/>
              <a:t>Marketing</a:t>
            </a:r>
          </a:p>
          <a:p>
            <a:pPr marL="285750" indent="-285750">
              <a:buFont typeface="Arial" panose="020B0604020202020204" pitchFamily="34" charset="0"/>
              <a:buChar char="•"/>
            </a:pPr>
            <a:r>
              <a:rPr lang="en-US" altLang="zh-CN" sz="1600" smtClean="0"/>
              <a:t>Operations management</a:t>
            </a:r>
          </a:p>
          <a:p>
            <a:pPr marL="285750" indent="-285750">
              <a:buFont typeface="Arial" panose="020B0604020202020204" pitchFamily="34" charset="0"/>
              <a:buChar char="•"/>
            </a:pPr>
            <a:r>
              <a:rPr lang="en-US" altLang="zh-CN" sz="1600" smtClean="0"/>
              <a:t>Strategy</a:t>
            </a:r>
            <a:endParaRPr lang="zh-CN" altLang="zh-CN" sz="1600">
              <a:latin typeface="Times New Roman"/>
              <a:ea typeface="Times New Roman"/>
              <a:cs typeface="Times New Roman"/>
            </a:endParaRPr>
          </a:p>
        </p:txBody>
      </p:sp>
      <p:grpSp>
        <p:nvGrpSpPr>
          <p:cNvPr id="18" name="Group 19"/>
          <p:cNvGrpSpPr>
            <a:grpSpLocks/>
          </p:cNvGrpSpPr>
          <p:nvPr/>
        </p:nvGrpSpPr>
        <p:grpSpPr bwMode="auto">
          <a:xfrm>
            <a:off x="3108205" y="3173566"/>
            <a:ext cx="2566990" cy="1665290"/>
            <a:chOff x="1937" y="1752"/>
            <a:chExt cx="1617" cy="1049"/>
          </a:xfrm>
        </p:grpSpPr>
        <p:sp>
          <p:nvSpPr>
            <p:cNvPr id="19" name="Text Box 19"/>
            <p:cNvSpPr txBox="1">
              <a:spLocks noChangeArrowheads="1"/>
            </p:cNvSpPr>
            <p:nvPr/>
          </p:nvSpPr>
          <p:spPr bwMode="gray">
            <a:xfrm>
              <a:off x="1937" y="1752"/>
              <a:ext cx="139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gn="ctr">
                <a:spcAft>
                  <a:spcPts val="0"/>
                </a:spcAft>
              </a:pPr>
              <a:r>
                <a:rPr lang="en-US" altLang="zh-CN" sz="2400" b="1">
                  <a:solidFill>
                    <a:schemeClr val="bg1"/>
                  </a:solidFill>
                  <a:effectLst>
                    <a:outerShdw blurRad="38100" dist="38100" dir="2700000" algn="tl">
                      <a:srgbClr val="000000">
                        <a:alpha val="43137"/>
                      </a:srgbClr>
                    </a:outerShdw>
                  </a:effectLst>
                </a:rPr>
                <a:t>7 required courses</a:t>
              </a:r>
              <a:endParaRPr lang="zh-CN" altLang="zh-CN" sz="2400" b="1">
                <a:solidFill>
                  <a:schemeClr val="bg1"/>
                </a:solidFill>
                <a:effectLst>
                  <a:outerShdw blurRad="38100" dist="38100" dir="2700000" algn="tl">
                    <a:srgbClr val="000000">
                      <a:alpha val="43137"/>
                    </a:srgbClr>
                  </a:outerShdw>
                </a:effectLst>
                <a:latin typeface="Times New Roman"/>
                <a:ea typeface="Times New Roman"/>
                <a:cs typeface="Times New Roman"/>
              </a:endParaRPr>
            </a:p>
          </p:txBody>
        </p:sp>
        <p:sp>
          <p:nvSpPr>
            <p:cNvPr id="20" name="Text Box 19"/>
            <p:cNvSpPr txBox="1">
              <a:spLocks noChangeArrowheads="1"/>
            </p:cNvSpPr>
            <p:nvPr/>
          </p:nvSpPr>
          <p:spPr bwMode="gray">
            <a:xfrm>
              <a:off x="2312" y="2568"/>
              <a:ext cx="124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gn="r">
                <a:spcAft>
                  <a:spcPct val="40000"/>
                </a:spcAft>
              </a:pPr>
              <a:r>
                <a:rPr lang="en-US" altLang="zh-CN" sz="2400" b="1" noProof="1" smtClean="0">
                  <a:solidFill>
                    <a:schemeClr val="bg1"/>
                  </a:solidFill>
                  <a:effectLst>
                    <a:outerShdw blurRad="38100" dist="38100" dir="2700000" algn="tl">
                      <a:srgbClr val="000000">
                        <a:alpha val="43137"/>
                      </a:srgbClr>
                    </a:outerShdw>
                  </a:effectLst>
                  <a:cs typeface="Arial" pitchFamily="34" charset="0"/>
                </a:rPr>
                <a:t>E</a:t>
              </a:r>
              <a:r>
                <a:rPr lang="en-GB" altLang="zh-TW" sz="2400" b="1" noProof="1" smtClean="0">
                  <a:solidFill>
                    <a:schemeClr val="bg1"/>
                  </a:solidFill>
                  <a:effectLst>
                    <a:outerShdw blurRad="38100" dist="38100" dir="2700000" algn="tl">
                      <a:srgbClr val="000000">
                        <a:alpha val="43137"/>
                      </a:srgbClr>
                    </a:outerShdw>
                  </a:effectLst>
                  <a:cs typeface="Arial" pitchFamily="34" charset="0"/>
                </a:rPr>
                <a:t>lectives</a:t>
              </a:r>
              <a:endParaRPr lang="en-GB" altLang="zh-TW" sz="2400" b="1" noProof="1">
                <a:solidFill>
                  <a:schemeClr val="bg1"/>
                </a:solidFill>
                <a:effectLst>
                  <a:outerShdw blurRad="38100" dist="38100" dir="2700000" algn="tl">
                    <a:srgbClr val="000000">
                      <a:alpha val="43137"/>
                    </a:srgbClr>
                  </a:outerShdw>
                </a:effectLst>
                <a:cs typeface="Arial" pitchFamily="34" charset="0"/>
              </a:endParaRPr>
            </a:p>
          </p:txBody>
        </p:sp>
      </p:grpSp>
      <p:sp>
        <p:nvSpPr>
          <p:cNvPr id="26" name="矩形 25"/>
          <p:cNvSpPr/>
          <p:nvPr/>
        </p:nvSpPr>
        <p:spPr>
          <a:xfrm>
            <a:off x="450838" y="620688"/>
            <a:ext cx="4199066" cy="1046440"/>
          </a:xfrm>
          <a:prstGeom prst="rect">
            <a:avLst/>
          </a:prstGeom>
        </p:spPr>
        <p:txBody>
          <a:bodyPr wrap="square">
            <a:spAutoFit/>
          </a:bodyPr>
          <a:lstStyle/>
          <a:p>
            <a:pPr marL="457200" indent="-457200">
              <a:buFont typeface="Wingdings" panose="05000000000000000000" pitchFamily="2" charset="2"/>
              <a:buChar char="u"/>
            </a:pPr>
            <a:r>
              <a:rPr lang="en-US" altLang="zh-CN" sz="2800" b="1" u="sng" smtClean="0">
                <a:solidFill>
                  <a:srgbClr val="7030A0"/>
                </a:solidFill>
                <a:latin typeface="黑体" panose="02010600030101010101" pitchFamily="2" charset="-122"/>
                <a:ea typeface="黑体" panose="02010600030101010101" pitchFamily="2" charset="-122"/>
              </a:rPr>
              <a:t>MBA</a:t>
            </a:r>
          </a:p>
          <a:p>
            <a:pPr>
              <a:spcBef>
                <a:spcPts val="1200"/>
              </a:spcBef>
            </a:pPr>
            <a:r>
              <a:rPr lang="zh-CN" altLang="en-US" sz="2400" b="1">
                <a:solidFill>
                  <a:srgbClr val="002060"/>
                </a:solidFill>
                <a:latin typeface="Times New Roman" panose="02020603050405020304" pitchFamily="18" charset="0"/>
                <a:cs typeface="Times New Roman" panose="02020603050405020304" pitchFamily="18" charset="0"/>
              </a:rPr>
              <a:t>以</a:t>
            </a:r>
            <a:r>
              <a:rPr lang="en-US" altLang="zh-CN" sz="2400" b="1" smtClean="0">
                <a:solidFill>
                  <a:srgbClr val="002060"/>
                </a:solidFill>
                <a:latin typeface="Times New Roman" panose="02020603050405020304" pitchFamily="18" charset="0"/>
                <a:cs typeface="Times New Roman" panose="02020603050405020304" pitchFamily="18" charset="0"/>
              </a:rPr>
              <a:t>NYU</a:t>
            </a:r>
            <a:r>
              <a:rPr lang="zh-CN" altLang="en-US" sz="2400" b="1" smtClean="0">
                <a:solidFill>
                  <a:srgbClr val="002060"/>
                </a:solidFill>
                <a:latin typeface="Times New Roman" panose="02020603050405020304" pitchFamily="18" charset="0"/>
                <a:cs typeface="Times New Roman" panose="02020603050405020304" pitchFamily="18" charset="0"/>
              </a:rPr>
              <a:t>为例</a:t>
            </a:r>
            <a:endParaRPr lang="zh-CN" altLang="zh-CN" sz="2400" b="1">
              <a:solidFill>
                <a:srgbClr val="002060"/>
              </a:solidFill>
              <a:latin typeface="Times New Roman" panose="02020603050405020304" pitchFamily="18" charset="0"/>
              <a:ea typeface="Times New Roman"/>
              <a:cs typeface="Times New Roman" panose="02020603050405020304" pitchFamily="18" charset="0"/>
            </a:endParaRPr>
          </a:p>
        </p:txBody>
      </p:sp>
      <p:pic>
        <p:nvPicPr>
          <p:cNvPr id="13314" name="Picture 2" descr="http://g.hiphotos.baidu.com/baike/c0%3Dbaike80%2C5%2C5%2C80%2C26/sign=76508d1dd42a283457ab3e593adca28f/3ac79f3df8dcd100aca86521728b4710b812c8fcc3ce0fc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96136" y="359259"/>
            <a:ext cx="1414204" cy="141420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d.hiphotos.baidu.com/baike/c0%3Dbaike52%2C5%2C5%2C52%2C17/sign=4ee9826a2834349b600b66d7a8837eab/d000baa1cd11728b2cd4ef52c8fcc3cec2fdfc0393450cf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1658" y="450112"/>
            <a:ext cx="952500" cy="96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97777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4"/>
          <p:cNvSpPr>
            <a:spLocks noChangeArrowheads="1"/>
          </p:cNvSpPr>
          <p:nvPr/>
        </p:nvSpPr>
        <p:spPr bwMode="gray">
          <a:xfrm>
            <a:off x="251520" y="1844142"/>
            <a:ext cx="4248150" cy="4248150"/>
          </a:xfrm>
          <a:prstGeom prst="ellipse">
            <a:avLst/>
          </a:prstGeom>
          <a:solidFill>
            <a:srgbClr val="92D050"/>
          </a:solidFill>
          <a:ln w="9525" algn="ctr">
            <a:solidFill>
              <a:srgbClr val="FFFFFF"/>
            </a:solidFill>
            <a:round/>
            <a:headEnd/>
            <a:tailEnd/>
          </a:ln>
          <a:effectLst/>
        </p:spPr>
        <p:txBody>
          <a:bodyPr/>
          <a:lstStyle/>
          <a:p>
            <a:pPr algn="ctr" eaLnBrk="0" hangingPunct="0"/>
            <a:endParaRPr lang="en-US" sz="1000">
              <a:cs typeface="Arial" pitchFamily="34" charset="0"/>
            </a:endParaRPr>
          </a:p>
        </p:txBody>
      </p:sp>
      <p:sp>
        <p:nvSpPr>
          <p:cNvPr id="4" name="Oval 16"/>
          <p:cNvSpPr>
            <a:spLocks noChangeArrowheads="1"/>
          </p:cNvSpPr>
          <p:nvPr/>
        </p:nvSpPr>
        <p:spPr bwMode="gray">
          <a:xfrm>
            <a:off x="755254" y="2853296"/>
            <a:ext cx="3240000" cy="3240000"/>
          </a:xfrm>
          <a:prstGeom prst="ellipse">
            <a:avLst/>
          </a:prstGeom>
          <a:solidFill>
            <a:srgbClr val="00B050"/>
          </a:solidFill>
          <a:ln w="9525" algn="ctr">
            <a:solidFill>
              <a:srgbClr val="FFFFFF"/>
            </a:solidFill>
            <a:round/>
            <a:headEnd/>
            <a:tailEnd/>
          </a:ln>
          <a:effectLst/>
        </p:spPr>
        <p:txBody>
          <a:bodyPr/>
          <a:lstStyle/>
          <a:p>
            <a:pPr algn="ctr" eaLnBrk="0" hangingPunct="0"/>
            <a:endParaRPr lang="en-US" sz="1000">
              <a:cs typeface="Arial" pitchFamily="34" charset="0"/>
            </a:endParaRPr>
          </a:p>
        </p:txBody>
      </p:sp>
      <p:sp>
        <p:nvSpPr>
          <p:cNvPr id="6" name="Oval 18"/>
          <p:cNvSpPr>
            <a:spLocks noChangeArrowheads="1"/>
          </p:cNvSpPr>
          <p:nvPr/>
        </p:nvSpPr>
        <p:spPr bwMode="gray">
          <a:xfrm>
            <a:off x="1331318" y="3861408"/>
            <a:ext cx="2160000" cy="2160000"/>
          </a:xfrm>
          <a:prstGeom prst="ellipse">
            <a:avLst/>
          </a:prstGeom>
          <a:solidFill>
            <a:srgbClr val="008000"/>
          </a:solidFill>
          <a:ln w="9525" algn="ctr">
            <a:solidFill>
              <a:srgbClr val="FFFFFF"/>
            </a:solidFill>
            <a:round/>
            <a:headEnd/>
            <a:tailEnd/>
          </a:ln>
          <a:effectLst/>
        </p:spPr>
        <p:txBody>
          <a:bodyPr/>
          <a:lstStyle/>
          <a:p>
            <a:pPr algn="ctr" eaLnBrk="0" hangingPunct="0"/>
            <a:endParaRPr lang="en-US" sz="1000">
              <a:cs typeface="Arial" pitchFamily="34" charset="0"/>
            </a:endParaRPr>
          </a:p>
        </p:txBody>
      </p:sp>
      <p:grpSp>
        <p:nvGrpSpPr>
          <p:cNvPr id="7" name="Group 15"/>
          <p:cNvGrpSpPr>
            <a:grpSpLocks/>
          </p:cNvGrpSpPr>
          <p:nvPr/>
        </p:nvGrpSpPr>
        <p:grpSpPr bwMode="auto">
          <a:xfrm>
            <a:off x="1546921" y="2093379"/>
            <a:ext cx="1604962" cy="3319463"/>
            <a:chOff x="2368" y="1137"/>
            <a:chExt cx="1011" cy="2091"/>
          </a:xfrm>
        </p:grpSpPr>
        <p:sp>
          <p:nvSpPr>
            <p:cNvPr id="8" name="Text Box 19"/>
            <p:cNvSpPr txBox="1">
              <a:spLocks noChangeArrowheads="1"/>
            </p:cNvSpPr>
            <p:nvPr/>
          </p:nvSpPr>
          <p:spPr bwMode="gray">
            <a:xfrm>
              <a:off x="2368" y="1137"/>
              <a:ext cx="1011"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gn="ctr">
                <a:spcAft>
                  <a:spcPct val="40000"/>
                </a:spcAft>
              </a:pPr>
              <a:r>
                <a:rPr lang="en-US" sz="2000" b="1">
                  <a:solidFill>
                    <a:schemeClr val="bg1"/>
                  </a:solidFill>
                  <a:effectLst>
                    <a:outerShdw blurRad="38100" dist="38100" dir="2700000" algn="tl">
                      <a:srgbClr val="000000">
                        <a:alpha val="43137"/>
                      </a:srgbClr>
                    </a:outerShdw>
                  </a:effectLst>
                  <a:cs typeface="Arial" pitchFamily="34" charset="0"/>
                </a:rPr>
                <a:t>2-credit project</a:t>
              </a:r>
            </a:p>
          </p:txBody>
        </p:sp>
        <p:sp>
          <p:nvSpPr>
            <p:cNvPr id="10" name="Text Box 19"/>
            <p:cNvSpPr txBox="1">
              <a:spLocks noChangeArrowheads="1"/>
            </p:cNvSpPr>
            <p:nvPr/>
          </p:nvSpPr>
          <p:spPr bwMode="gray">
            <a:xfrm>
              <a:off x="2414" y="1727"/>
              <a:ext cx="89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gn="ctr">
                <a:spcAft>
                  <a:spcPct val="40000"/>
                </a:spcAft>
              </a:pPr>
              <a:r>
                <a:rPr lang="en-US" b="1">
                  <a:solidFill>
                    <a:schemeClr val="bg1"/>
                  </a:solidFill>
                  <a:effectLst>
                    <a:outerShdw blurRad="38100" dist="38100" dir="2700000" algn="tl">
                      <a:srgbClr val="000000">
                        <a:alpha val="43137"/>
                      </a:srgbClr>
                    </a:outerShdw>
                  </a:effectLst>
                  <a:cs typeface="Arial" pitchFamily="34" charset="0"/>
                </a:rPr>
                <a:t>6-credit application courses</a:t>
              </a:r>
            </a:p>
          </p:txBody>
        </p:sp>
        <p:sp>
          <p:nvSpPr>
            <p:cNvPr id="12" name="Text Box 19"/>
            <p:cNvSpPr txBox="1">
              <a:spLocks noChangeArrowheads="1"/>
            </p:cNvSpPr>
            <p:nvPr/>
          </p:nvSpPr>
          <p:spPr bwMode="gray">
            <a:xfrm>
              <a:off x="2528" y="2840"/>
              <a:ext cx="79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a:defRPr>
                  <a:solidFill>
                    <a:schemeClr val="tx1"/>
                  </a:solidFill>
                  <a:latin typeface="Arial" pitchFamily="34" charset="0"/>
                </a:defRPr>
              </a:lvl1pPr>
              <a:lvl2pPr marL="742950" indent="-285750" defTabSz="801688">
                <a:defRPr>
                  <a:solidFill>
                    <a:schemeClr val="tx1"/>
                  </a:solidFill>
                  <a:latin typeface="Arial" pitchFamily="34" charset="0"/>
                </a:defRPr>
              </a:lvl2pPr>
              <a:lvl3pPr marL="1143000" indent="-228600" defTabSz="801688">
                <a:defRPr>
                  <a:solidFill>
                    <a:schemeClr val="tx1"/>
                  </a:solidFill>
                  <a:latin typeface="Arial" pitchFamily="34" charset="0"/>
                </a:defRPr>
              </a:lvl3pPr>
              <a:lvl4pPr marL="1600200" indent="-228600" defTabSz="801688">
                <a:defRPr>
                  <a:solidFill>
                    <a:schemeClr val="tx1"/>
                  </a:solidFill>
                  <a:latin typeface="Arial" pitchFamily="34" charset="0"/>
                </a:defRPr>
              </a:lvl4pPr>
              <a:lvl5pPr marL="2057400" indent="-228600" defTabSz="801688">
                <a:defRPr>
                  <a:solidFill>
                    <a:schemeClr val="tx1"/>
                  </a:solidFill>
                  <a:latin typeface="Arial" pitchFamily="34" charset="0"/>
                </a:defRPr>
              </a:lvl5pPr>
              <a:lvl6pPr marL="2514600" indent="-228600" defTabSz="801688" fontAlgn="base">
                <a:spcBef>
                  <a:spcPct val="0"/>
                </a:spcBef>
                <a:spcAft>
                  <a:spcPct val="0"/>
                </a:spcAft>
                <a:defRPr>
                  <a:solidFill>
                    <a:schemeClr val="tx1"/>
                  </a:solidFill>
                  <a:latin typeface="Arial" pitchFamily="34" charset="0"/>
                </a:defRPr>
              </a:lvl6pPr>
              <a:lvl7pPr marL="2971800" indent="-228600" defTabSz="801688" fontAlgn="base">
                <a:spcBef>
                  <a:spcPct val="0"/>
                </a:spcBef>
                <a:spcAft>
                  <a:spcPct val="0"/>
                </a:spcAft>
                <a:defRPr>
                  <a:solidFill>
                    <a:schemeClr val="tx1"/>
                  </a:solidFill>
                  <a:latin typeface="Arial" pitchFamily="34" charset="0"/>
                </a:defRPr>
              </a:lvl7pPr>
              <a:lvl8pPr marL="3429000" indent="-228600" defTabSz="801688" fontAlgn="base">
                <a:spcBef>
                  <a:spcPct val="0"/>
                </a:spcBef>
                <a:spcAft>
                  <a:spcPct val="0"/>
                </a:spcAft>
                <a:defRPr>
                  <a:solidFill>
                    <a:schemeClr val="tx1"/>
                  </a:solidFill>
                  <a:latin typeface="Arial" pitchFamily="34" charset="0"/>
                </a:defRPr>
              </a:lvl8pPr>
              <a:lvl9pPr marL="3886200" indent="-228600" defTabSz="801688" fontAlgn="base">
                <a:spcBef>
                  <a:spcPct val="0"/>
                </a:spcBef>
                <a:spcAft>
                  <a:spcPct val="0"/>
                </a:spcAft>
                <a:defRPr>
                  <a:solidFill>
                    <a:schemeClr val="tx1"/>
                  </a:solidFill>
                  <a:latin typeface="Arial" pitchFamily="34" charset="0"/>
                </a:defRPr>
              </a:lvl9pPr>
            </a:lstStyle>
            <a:p>
              <a:pPr algn="ctr">
                <a:spcAft>
                  <a:spcPct val="40000"/>
                </a:spcAft>
              </a:pPr>
              <a:r>
                <a:rPr lang="en-US" sz="2000" b="1">
                  <a:solidFill>
                    <a:schemeClr val="bg1"/>
                  </a:solidFill>
                  <a:effectLst>
                    <a:outerShdw blurRad="38100" dist="38100" dir="2700000" algn="tl">
                      <a:srgbClr val="000000">
                        <a:alpha val="43137"/>
                      </a:srgbClr>
                    </a:outerShdw>
                  </a:effectLst>
                  <a:cs typeface="Arial" pitchFamily="34" charset="0"/>
                </a:rPr>
                <a:t>22-credit required</a:t>
              </a:r>
            </a:p>
          </p:txBody>
        </p:sp>
      </p:grpSp>
      <p:sp>
        <p:nvSpPr>
          <p:cNvPr id="16" name="矩形 15"/>
          <p:cNvSpPr/>
          <p:nvPr/>
        </p:nvSpPr>
        <p:spPr>
          <a:xfrm>
            <a:off x="179512" y="491188"/>
            <a:ext cx="6803685" cy="1569660"/>
          </a:xfrm>
          <a:prstGeom prst="rect">
            <a:avLst/>
          </a:prstGeom>
        </p:spPr>
        <p:txBody>
          <a:bodyPr wrap="square">
            <a:spAutoFit/>
          </a:bodyPr>
          <a:lstStyle/>
          <a:p>
            <a:pPr marL="457200" indent="-457200">
              <a:buFont typeface="Wingdings" panose="05000000000000000000" pitchFamily="2" charset="2"/>
              <a:buChar char="u"/>
            </a:pPr>
            <a:r>
              <a:rPr lang="zh-CN" altLang="en-US" sz="2800" b="1" u="sng" smtClean="0">
                <a:solidFill>
                  <a:srgbClr val="7030A0"/>
                </a:solidFill>
                <a:latin typeface="黑体" panose="02010600030101010101" pitchFamily="2" charset="-122"/>
                <a:ea typeface="黑体" panose="02010600030101010101" pitchFamily="2" charset="-122"/>
              </a:rPr>
              <a:t>商学（市场营销、电子商务方向）</a:t>
            </a:r>
            <a:endParaRPr lang="en-US" altLang="zh-CN" sz="2800" b="1" u="sng" smtClean="0">
              <a:solidFill>
                <a:srgbClr val="7030A0"/>
              </a:solidFill>
              <a:latin typeface="黑体" panose="02010600030101010101" pitchFamily="2" charset="-122"/>
              <a:ea typeface="黑体" panose="02010600030101010101" pitchFamily="2" charset="-122"/>
            </a:endParaRPr>
          </a:p>
          <a:p>
            <a:pPr>
              <a:spcBef>
                <a:spcPts val="1200"/>
              </a:spcBef>
            </a:pPr>
            <a:r>
              <a:rPr lang="en-GB" altLang="zh-CN" sz="2400" b="1" smtClean="0">
                <a:solidFill>
                  <a:srgbClr val="002060"/>
                </a:solidFill>
                <a:latin typeface="Times New Roman" panose="02020603050405020304" pitchFamily="18" charset="0"/>
                <a:cs typeface="Times New Roman" panose="02020603050405020304" pitchFamily="18" charset="0"/>
              </a:rPr>
              <a:t>UMD</a:t>
            </a:r>
            <a:r>
              <a:rPr lang="zh-CN" altLang="en-US" sz="2400" b="1" smtClean="0">
                <a:solidFill>
                  <a:srgbClr val="002060"/>
                </a:solidFill>
                <a:latin typeface="Times New Roman" panose="02020603050405020304" pitchFamily="18" charset="0"/>
                <a:cs typeface="Times New Roman" panose="02020603050405020304" pitchFamily="18" charset="0"/>
              </a:rPr>
              <a:t>：</a:t>
            </a:r>
            <a:r>
              <a:rPr lang="en-US" altLang="zh-CN" sz="2400" b="1">
                <a:solidFill>
                  <a:srgbClr val="002060"/>
                </a:solidFill>
                <a:latin typeface="Times New Roman" panose="02020603050405020304" pitchFamily="18" charset="0"/>
                <a:cs typeface="Times New Roman" panose="02020603050405020304" pitchFamily="18" charset="0"/>
              </a:rPr>
              <a:t>M.S. in Business-Marketing Analytics</a:t>
            </a:r>
            <a:endParaRPr lang="zh-CN" altLang="zh-CN" sz="2400" b="1">
              <a:solidFill>
                <a:srgbClr val="002060"/>
              </a:solidFill>
              <a:latin typeface="Times New Roman" panose="02020603050405020304" pitchFamily="18" charset="0"/>
              <a:cs typeface="Times New Roman" panose="02020603050405020304" pitchFamily="18" charset="0"/>
            </a:endParaRPr>
          </a:p>
          <a:p>
            <a:pPr>
              <a:spcBef>
                <a:spcPts val="1200"/>
              </a:spcBef>
            </a:pPr>
            <a:endParaRPr lang="en-GB" altLang="zh-CN" sz="2400" b="1">
              <a:solidFill>
                <a:srgbClr val="002060"/>
              </a:solidFill>
              <a:latin typeface="Times New Roman" panose="02020603050405020304" pitchFamily="18" charset="0"/>
              <a:cs typeface="Times New Roman" panose="02020603050405020304" pitchFamily="18" charset="0"/>
            </a:endParaRPr>
          </a:p>
        </p:txBody>
      </p:sp>
      <p:sp>
        <p:nvSpPr>
          <p:cNvPr id="20" name="AutoShape 22"/>
          <p:cNvSpPr>
            <a:spLocks noChangeArrowheads="1"/>
          </p:cNvSpPr>
          <p:nvPr/>
        </p:nvSpPr>
        <p:spPr bwMode="gray">
          <a:xfrm>
            <a:off x="4786064" y="4607827"/>
            <a:ext cx="3962400" cy="2092103"/>
          </a:xfrm>
          <a:prstGeom prst="roundRect">
            <a:avLst>
              <a:gd name="adj" fmla="val 16667"/>
            </a:avLst>
          </a:prstGeom>
          <a:gradFill rotWithShape="1">
            <a:gsLst>
              <a:gs pos="0">
                <a:srgbClr val="DDDDDD"/>
              </a:gs>
              <a:gs pos="50000">
                <a:srgbClr val="DDDDDD">
                  <a:gamma/>
                  <a:tint val="38039"/>
                  <a:invGamma/>
                </a:srgbClr>
              </a:gs>
              <a:gs pos="100000">
                <a:srgbClr val="DDDDDD"/>
              </a:gs>
            </a:gsLst>
            <a:lin ang="2700000" scaled="1"/>
          </a:gradFill>
          <a:ln w="15875">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285750" indent="-285750" fontAlgn="base">
              <a:spcBef>
                <a:spcPct val="0"/>
              </a:spcBef>
              <a:spcAft>
                <a:spcPct val="0"/>
              </a:spcAft>
              <a:buFont typeface="Arial" panose="020B0604020202020204" pitchFamily="34" charset="0"/>
              <a:buChar char="•"/>
            </a:pPr>
            <a:endParaRPr lang="zh-CN" altLang="en-US" i="1">
              <a:solidFill>
                <a:srgbClr val="FFFFFF"/>
              </a:solidFill>
              <a:latin typeface="Arial"/>
            </a:endParaRPr>
          </a:p>
        </p:txBody>
      </p:sp>
      <p:sp>
        <p:nvSpPr>
          <p:cNvPr id="21" name="AutoShape 23"/>
          <p:cNvSpPr>
            <a:spLocks noChangeArrowheads="1"/>
          </p:cNvSpPr>
          <p:nvPr/>
        </p:nvSpPr>
        <p:spPr bwMode="gray">
          <a:xfrm>
            <a:off x="4765781" y="2952003"/>
            <a:ext cx="3962400" cy="1439800"/>
          </a:xfrm>
          <a:prstGeom prst="roundRect">
            <a:avLst>
              <a:gd name="adj" fmla="val 16667"/>
            </a:avLst>
          </a:prstGeom>
          <a:gradFill rotWithShape="1">
            <a:gsLst>
              <a:gs pos="0">
                <a:srgbClr val="DDDDDD"/>
              </a:gs>
              <a:gs pos="50000">
                <a:srgbClr val="DDDDDD">
                  <a:gamma/>
                  <a:tint val="38039"/>
                  <a:invGamma/>
                </a:srgbClr>
              </a:gs>
              <a:gs pos="100000">
                <a:srgbClr val="DDDDDD"/>
              </a:gs>
            </a:gsLst>
            <a:lin ang="2700000" scaled="1"/>
          </a:gradFill>
          <a:ln w="15875">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solidFill>
                <a:srgbClr val="FFFFFF"/>
              </a:solidFill>
              <a:latin typeface="Arial"/>
            </a:endParaRPr>
          </a:p>
        </p:txBody>
      </p:sp>
      <p:sp>
        <p:nvSpPr>
          <p:cNvPr id="22" name="AutoShape 24"/>
          <p:cNvSpPr>
            <a:spLocks noChangeArrowheads="1"/>
          </p:cNvSpPr>
          <p:nvPr/>
        </p:nvSpPr>
        <p:spPr bwMode="gray">
          <a:xfrm rot="5400000">
            <a:off x="4527656" y="3095659"/>
            <a:ext cx="488950" cy="488950"/>
          </a:xfrm>
          <a:prstGeom prst="diamond">
            <a:avLst/>
          </a:prstGeom>
          <a:solidFill>
            <a:srgbClr val="00B050"/>
          </a:solidFill>
          <a:ln w="19050">
            <a:solidFill>
              <a:srgbClr val="F8F8F8"/>
            </a:solidFill>
            <a:miter lim="800000"/>
            <a:headEnd/>
            <a:tailEnd/>
          </a:ln>
          <a:effectLst>
            <a:outerShdw sy="50000" rotWithShape="0">
              <a:srgbClr val="000000">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1" u="none" strike="noStrike" kern="0" cap="none" spc="0" normalizeH="0" baseline="0" noProof="0" smtClean="0">
              <a:ln>
                <a:noFill/>
              </a:ln>
              <a:solidFill>
                <a:srgbClr val="FFFFFF"/>
              </a:solidFill>
              <a:effectLst/>
              <a:uLnTx/>
              <a:uFillTx/>
              <a:latin typeface="Arial"/>
            </a:endParaRPr>
          </a:p>
        </p:txBody>
      </p:sp>
      <p:sp>
        <p:nvSpPr>
          <p:cNvPr id="23" name="AutoShape 25"/>
          <p:cNvSpPr>
            <a:spLocks noChangeArrowheads="1"/>
          </p:cNvSpPr>
          <p:nvPr/>
        </p:nvSpPr>
        <p:spPr bwMode="gray">
          <a:xfrm rot="5400000">
            <a:off x="4547939" y="4806265"/>
            <a:ext cx="488950" cy="488950"/>
          </a:xfrm>
          <a:prstGeom prst="diamond">
            <a:avLst/>
          </a:prstGeom>
          <a:solidFill>
            <a:srgbClr val="008000"/>
          </a:solidFill>
          <a:ln w="19050">
            <a:solidFill>
              <a:srgbClr val="F8F8F8"/>
            </a:solidFill>
            <a:miter lim="800000"/>
            <a:headEnd/>
            <a:tailEnd/>
          </a:ln>
          <a:effectLst>
            <a:outerShdw sy="50000" rotWithShape="0">
              <a:srgbClr val="000000">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1" u="none" strike="noStrike" kern="0" cap="none" spc="0" normalizeH="0" baseline="0" noProof="0" smtClean="0">
              <a:ln>
                <a:noFill/>
              </a:ln>
              <a:solidFill>
                <a:srgbClr val="FFFFFF"/>
              </a:solidFill>
              <a:effectLst/>
              <a:uLnTx/>
              <a:uFillTx/>
              <a:latin typeface="Arial"/>
            </a:endParaRPr>
          </a:p>
        </p:txBody>
      </p:sp>
      <p:sp>
        <p:nvSpPr>
          <p:cNvPr id="25" name="Text Box 28"/>
          <p:cNvSpPr txBox="1">
            <a:spLocks noChangeArrowheads="1"/>
          </p:cNvSpPr>
          <p:nvPr/>
        </p:nvSpPr>
        <p:spPr bwMode="gray">
          <a:xfrm>
            <a:off x="5070581" y="3024011"/>
            <a:ext cx="3657600" cy="132343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Aft>
                <a:spcPct val="0"/>
              </a:spcAft>
              <a:buFontTx/>
              <a:buChar char="•"/>
            </a:pPr>
            <a:r>
              <a:rPr lang="en-US" altLang="zh-CN" sz="1600">
                <a:solidFill>
                  <a:srgbClr val="080808"/>
                </a:solidFill>
                <a:latin typeface="Arial"/>
                <a:cs typeface="Arial" pitchFamily="34" charset="0"/>
              </a:rPr>
              <a:t>Market </a:t>
            </a:r>
            <a:r>
              <a:rPr lang="en-US" altLang="zh-CN" sz="1600" smtClean="0">
                <a:solidFill>
                  <a:srgbClr val="080808"/>
                </a:solidFill>
                <a:latin typeface="Arial"/>
                <a:cs typeface="Arial" pitchFamily="34" charset="0"/>
              </a:rPr>
              <a:t>Forecasting</a:t>
            </a:r>
          </a:p>
          <a:p>
            <a:pPr fontAlgn="base">
              <a:spcAft>
                <a:spcPct val="0"/>
              </a:spcAft>
              <a:buFontTx/>
              <a:buChar char="•"/>
            </a:pPr>
            <a:r>
              <a:rPr lang="en-US" altLang="zh-CN" sz="1600" smtClean="0">
                <a:solidFill>
                  <a:srgbClr val="080808"/>
                </a:solidFill>
                <a:latin typeface="Arial"/>
                <a:cs typeface="Arial" pitchFamily="34" charset="0"/>
              </a:rPr>
              <a:t>Pricing </a:t>
            </a:r>
            <a:r>
              <a:rPr lang="en-US" altLang="zh-CN" sz="1600">
                <a:solidFill>
                  <a:srgbClr val="080808"/>
                </a:solidFill>
                <a:latin typeface="Arial"/>
                <a:cs typeface="Arial" pitchFamily="34" charset="0"/>
              </a:rPr>
              <a:t>Analytics and </a:t>
            </a:r>
            <a:r>
              <a:rPr lang="en-US" altLang="zh-CN" sz="1600" smtClean="0">
                <a:solidFill>
                  <a:srgbClr val="080808"/>
                </a:solidFill>
                <a:latin typeface="Arial"/>
                <a:cs typeface="Arial" pitchFamily="34" charset="0"/>
              </a:rPr>
              <a:t>Strategies</a:t>
            </a:r>
          </a:p>
          <a:p>
            <a:pPr fontAlgn="base">
              <a:spcAft>
                <a:spcPct val="0"/>
              </a:spcAft>
              <a:buFontTx/>
              <a:buChar char="•"/>
            </a:pPr>
            <a:r>
              <a:rPr lang="en-US" altLang="zh-CN" sz="1600" smtClean="0">
                <a:solidFill>
                  <a:srgbClr val="080808"/>
                </a:solidFill>
                <a:latin typeface="Arial"/>
                <a:cs typeface="Arial" pitchFamily="34" charset="0"/>
              </a:rPr>
              <a:t>Retail Analytics</a:t>
            </a:r>
          </a:p>
          <a:p>
            <a:pPr fontAlgn="base">
              <a:spcAft>
                <a:spcPct val="0"/>
              </a:spcAft>
              <a:buFontTx/>
              <a:buChar char="•"/>
            </a:pPr>
            <a:r>
              <a:rPr lang="en-US" altLang="zh-CN" sz="1600" smtClean="0">
                <a:solidFill>
                  <a:srgbClr val="080808"/>
                </a:solidFill>
                <a:latin typeface="Arial"/>
                <a:cs typeface="Arial" pitchFamily="34" charset="0"/>
              </a:rPr>
              <a:t>Web Analytics</a:t>
            </a:r>
          </a:p>
          <a:p>
            <a:pPr fontAlgn="base">
              <a:spcAft>
                <a:spcPct val="0"/>
              </a:spcAft>
              <a:buFontTx/>
              <a:buChar char="•"/>
            </a:pPr>
            <a:r>
              <a:rPr lang="en-US" altLang="zh-CN" sz="1600" smtClean="0">
                <a:solidFill>
                  <a:srgbClr val="080808"/>
                </a:solidFill>
                <a:latin typeface="Arial"/>
                <a:cs typeface="Arial" pitchFamily="34" charset="0"/>
              </a:rPr>
              <a:t>Customer </a:t>
            </a:r>
            <a:r>
              <a:rPr lang="en-US" altLang="zh-CN" sz="1600">
                <a:solidFill>
                  <a:srgbClr val="080808"/>
                </a:solidFill>
                <a:latin typeface="Arial"/>
                <a:cs typeface="Arial" pitchFamily="34" charset="0"/>
              </a:rPr>
              <a:t>Equity Management/CRM</a:t>
            </a:r>
          </a:p>
        </p:txBody>
      </p:sp>
      <p:sp>
        <p:nvSpPr>
          <p:cNvPr id="26" name="Text Box 9"/>
          <p:cNvSpPr txBox="1">
            <a:spLocks noChangeArrowheads="1"/>
          </p:cNvSpPr>
          <p:nvPr/>
        </p:nvSpPr>
        <p:spPr bwMode="gray">
          <a:xfrm>
            <a:off x="5004048" y="4679265"/>
            <a:ext cx="3505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285750" indent="-285750" eaLnBrk="0" fontAlgn="base" hangingPunct="0">
              <a:spcBef>
                <a:spcPct val="0"/>
              </a:spcBef>
              <a:spcAft>
                <a:spcPct val="0"/>
              </a:spcAft>
              <a:buFont typeface="Arial" panose="020B0604020202020204" pitchFamily="34" charset="0"/>
              <a:buChar char="•"/>
            </a:pPr>
            <a:r>
              <a:rPr lang="en-US" altLang="zh-CN" sz="1600">
                <a:solidFill>
                  <a:srgbClr val="080808"/>
                </a:solidFill>
                <a:cs typeface="Arial" pitchFamily="34" charset="0"/>
              </a:rPr>
              <a:t>Marketing-based </a:t>
            </a:r>
            <a:r>
              <a:rPr lang="en-US" altLang="zh-CN" sz="1600" smtClean="0">
                <a:solidFill>
                  <a:srgbClr val="080808"/>
                </a:solidFill>
                <a:cs typeface="Arial" pitchFamily="34" charset="0"/>
              </a:rPr>
              <a:t>Management</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Customer Analysis</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Advanced </a:t>
            </a:r>
            <a:r>
              <a:rPr lang="en-US" altLang="zh-CN" sz="1600">
                <a:solidFill>
                  <a:srgbClr val="080808"/>
                </a:solidFill>
                <a:cs typeface="Arial" pitchFamily="34" charset="0"/>
              </a:rPr>
              <a:t>Marketing </a:t>
            </a:r>
            <a:r>
              <a:rPr lang="en-US" altLang="zh-CN" sz="1600" smtClean="0">
                <a:solidFill>
                  <a:srgbClr val="080808"/>
                </a:solidFill>
                <a:cs typeface="Arial" pitchFamily="34" charset="0"/>
              </a:rPr>
              <a:t>Analysis</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Statistical Programming</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Business Communications</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Business Ethics</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Data Science</a:t>
            </a:r>
          </a:p>
          <a:p>
            <a:pPr marL="285750" indent="-285750" eaLnBrk="0" fontAlgn="base" hangingPunct="0">
              <a:spcBef>
                <a:spcPct val="0"/>
              </a:spcBef>
              <a:spcAft>
                <a:spcPct val="0"/>
              </a:spcAft>
              <a:buFont typeface="Arial" panose="020B0604020202020204" pitchFamily="34" charset="0"/>
              <a:buChar char="•"/>
            </a:pPr>
            <a:r>
              <a:rPr lang="en-US" altLang="zh-CN" sz="1600" smtClean="0">
                <a:solidFill>
                  <a:srgbClr val="080808"/>
                </a:solidFill>
                <a:cs typeface="Arial" pitchFamily="34" charset="0"/>
              </a:rPr>
              <a:t>Marketing </a:t>
            </a:r>
            <a:r>
              <a:rPr lang="en-US" altLang="zh-CN" sz="1600">
                <a:solidFill>
                  <a:srgbClr val="080808"/>
                </a:solidFill>
                <a:cs typeface="Arial" pitchFamily="34" charset="0"/>
              </a:rPr>
              <a:t>Research and Analysis</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3692" y="188640"/>
            <a:ext cx="912912" cy="931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99437" y="1253260"/>
            <a:ext cx="677738" cy="686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6876" y="1253260"/>
            <a:ext cx="813657" cy="1058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40062" y="155003"/>
            <a:ext cx="915734" cy="933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270442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31125" y="2276475"/>
            <a:ext cx="8249949" cy="3536568"/>
          </a:xfrm>
        </p:spPr>
        <p:txBody>
          <a:bodyPr>
            <a:noAutofit/>
          </a:bodyPr>
          <a:lstStyle/>
          <a:p>
            <a:r>
              <a:rPr lang="zh-CN" altLang="zh-CN" sz="2400" dirty="0"/>
              <a:t>大数据分析应用型人才的培养面临两个方面的挑战</a:t>
            </a:r>
            <a:r>
              <a:rPr lang="zh-CN" altLang="zh-CN" sz="2400" dirty="0" smtClean="0"/>
              <a:t>。</a:t>
            </a:r>
            <a:endParaRPr lang="en-US" altLang="zh-CN" sz="2400" dirty="0" smtClean="0"/>
          </a:p>
          <a:p>
            <a:pPr lvl="1"/>
            <a:r>
              <a:rPr lang="zh-CN" altLang="zh-CN" sz="2400" dirty="0" smtClean="0"/>
              <a:t>首先</a:t>
            </a:r>
            <a:r>
              <a:rPr lang="zh-CN" altLang="zh-CN" sz="2400" dirty="0"/>
              <a:t>，大数据分析人才是交叉学科人才</a:t>
            </a:r>
            <a:r>
              <a:rPr lang="zh-CN" altLang="zh-CN" sz="2400" dirty="0" smtClean="0"/>
              <a:t>，除了</a:t>
            </a:r>
            <a:r>
              <a:rPr lang="zh-CN" altLang="zh-CN" sz="2400" dirty="0"/>
              <a:t>统计学科的统计建模、数据挖掘等内容外，还需具备计算机学科的相关知识，应用领域</a:t>
            </a:r>
            <a:r>
              <a:rPr lang="zh-CN" altLang="zh-CN" sz="2400" dirty="0" smtClean="0"/>
              <a:t>的背景</a:t>
            </a:r>
            <a:r>
              <a:rPr lang="en-US" altLang="zh-CN" sz="2400" dirty="0" smtClean="0"/>
              <a:t>(</a:t>
            </a:r>
            <a:r>
              <a:rPr lang="zh-CN" altLang="en-US" sz="2400" dirty="0" smtClean="0"/>
              <a:t>学科交叉</a:t>
            </a:r>
            <a:r>
              <a:rPr lang="en-US" altLang="zh-CN" sz="2400" dirty="0" smtClean="0"/>
              <a:t>)</a:t>
            </a:r>
            <a:r>
              <a:rPr lang="zh-CN" altLang="zh-CN" sz="2400" dirty="0" smtClean="0"/>
              <a:t>；</a:t>
            </a:r>
            <a:endParaRPr lang="en-US" altLang="zh-CN" sz="2400" dirty="0" smtClean="0"/>
          </a:p>
          <a:p>
            <a:pPr lvl="1"/>
            <a:r>
              <a:rPr lang="zh-CN" altLang="zh-CN" sz="2400" dirty="0" smtClean="0"/>
              <a:t>其次</a:t>
            </a:r>
            <a:r>
              <a:rPr lang="zh-CN" altLang="zh-CN" sz="2400" dirty="0"/>
              <a:t>，大数据分析应用型人才，</a:t>
            </a:r>
            <a:r>
              <a:rPr lang="zh-CN" altLang="zh-CN" sz="2400" dirty="0" smtClean="0"/>
              <a:t>要</a:t>
            </a:r>
            <a:r>
              <a:rPr lang="zh-CN" altLang="en-US" sz="2400" dirty="0"/>
              <a:t>培养</a:t>
            </a:r>
            <a:r>
              <a:rPr lang="zh-CN" altLang="zh-CN" sz="2400" dirty="0" smtClean="0"/>
              <a:t>大数据</a:t>
            </a:r>
            <a:r>
              <a:rPr lang="zh-CN" altLang="en-US" sz="2400" dirty="0" smtClean="0"/>
              <a:t>采集</a:t>
            </a:r>
            <a:r>
              <a:rPr lang="zh-CN" altLang="en-US" sz="2400" dirty="0"/>
              <a:t>、</a:t>
            </a:r>
            <a:r>
              <a:rPr lang="zh-CN" altLang="en-US" sz="2400" dirty="0" smtClean="0"/>
              <a:t>管理、分析、决策的综合能力</a:t>
            </a:r>
            <a:r>
              <a:rPr lang="zh-CN" altLang="zh-CN" sz="2400" dirty="0" smtClean="0"/>
              <a:t>，</a:t>
            </a:r>
            <a:r>
              <a:rPr lang="zh-CN" altLang="zh-CN" sz="2400" dirty="0"/>
              <a:t>需要政企产学研等多部门</a:t>
            </a:r>
            <a:r>
              <a:rPr lang="zh-CN" altLang="zh-CN" sz="2400" dirty="0" smtClean="0"/>
              <a:t>协同培养</a:t>
            </a:r>
            <a:r>
              <a:rPr lang="en-US" altLang="zh-CN" sz="2400" dirty="0" smtClean="0"/>
              <a:t>(</a:t>
            </a:r>
            <a:r>
              <a:rPr lang="zh-CN" altLang="en-US" sz="2400" dirty="0" smtClean="0"/>
              <a:t>培养过程交叉）</a:t>
            </a:r>
            <a:r>
              <a:rPr lang="zh-CN" altLang="zh-CN" sz="2400" dirty="0" smtClean="0"/>
              <a:t>。</a:t>
            </a:r>
            <a:r>
              <a:rPr lang="zh-CN" altLang="en-US" sz="2400" dirty="0" smtClean="0">
                <a:solidFill>
                  <a:schemeClr val="tx2">
                    <a:lumMod val="75000"/>
                  </a:schemeClr>
                </a:solidFill>
              </a:rPr>
              <a:t>这两个交叉决定必须协同创新。</a:t>
            </a:r>
            <a:endParaRPr lang="en-US" altLang="zh-CN" sz="2400" dirty="0" smtClean="0">
              <a:solidFill>
                <a:schemeClr val="tx2">
                  <a:lumMod val="75000"/>
                </a:schemeClr>
              </a:solidFill>
            </a:endParaRPr>
          </a:p>
        </p:txBody>
      </p:sp>
      <p:sp>
        <p:nvSpPr>
          <p:cNvPr id="2" name="TextBox 1"/>
          <p:cNvSpPr txBox="1"/>
          <p:nvPr/>
        </p:nvSpPr>
        <p:spPr>
          <a:xfrm>
            <a:off x="795647" y="819397"/>
            <a:ext cx="7861465" cy="646331"/>
          </a:xfrm>
          <a:prstGeom prst="rect">
            <a:avLst/>
          </a:prstGeom>
          <a:noFill/>
        </p:spPr>
        <p:txBody>
          <a:bodyPr wrap="square" rtlCol="0">
            <a:spAutoFit/>
          </a:bodyPr>
          <a:lstStyle/>
          <a:p>
            <a:r>
              <a:rPr kumimoji="1" lang="en-US" altLang="zh-CN" sz="3600" b="1" dirty="0">
                <a:solidFill>
                  <a:schemeClr val="tx2">
                    <a:lumMod val="75000"/>
                  </a:schemeClr>
                </a:solidFill>
              </a:rPr>
              <a:t>2,</a:t>
            </a:r>
            <a:r>
              <a:rPr kumimoji="1" lang="zh-CN" altLang="en-US" sz="3600" b="1" dirty="0">
                <a:solidFill>
                  <a:schemeClr val="tx2">
                    <a:lumMod val="75000"/>
                  </a:schemeClr>
                </a:solidFill>
              </a:rPr>
              <a:t> 我们的人才培养平台与进展</a:t>
            </a:r>
            <a:endParaRPr lang="zh-CN" altLang="en-US" sz="3600" b="1" dirty="0">
              <a:solidFill>
                <a:schemeClr val="tx2">
                  <a:lumMod val="75000"/>
                </a:schemeClr>
              </a:solidFill>
            </a:endParaRPr>
          </a:p>
        </p:txBody>
      </p:sp>
    </p:spTree>
    <p:extLst>
      <p:ext uri="{BB962C8B-B14F-4D97-AF65-F5344CB8AC3E}">
        <p14:creationId xmlns:p14="http://schemas.microsoft.com/office/powerpoint/2010/main" val="120454538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08843" y="708561"/>
            <a:ext cx="7758113" cy="4537075"/>
          </a:xfrm>
        </p:spPr>
        <p:txBody>
          <a:bodyPr>
            <a:noAutofit/>
          </a:bodyPr>
          <a:lstStyle/>
          <a:p>
            <a:r>
              <a:rPr lang="zh-CN" altLang="zh-CN" dirty="0"/>
              <a:t>大</a:t>
            </a:r>
            <a:r>
              <a:rPr lang="zh-CN" altLang="zh-CN" dirty="0" smtClean="0"/>
              <a:t>数据</a:t>
            </a:r>
            <a:r>
              <a:rPr lang="zh-CN" altLang="en-US" dirty="0" smtClean="0"/>
              <a:t>分析的</a:t>
            </a:r>
            <a:r>
              <a:rPr lang="zh-CN" altLang="zh-CN" dirty="0" smtClean="0"/>
              <a:t>本质</a:t>
            </a:r>
            <a:r>
              <a:rPr lang="zh-CN" altLang="en-US" dirty="0" smtClean="0"/>
              <a:t>主要</a:t>
            </a:r>
            <a:r>
              <a:rPr lang="zh-CN" altLang="zh-CN" dirty="0" smtClean="0"/>
              <a:t>有</a:t>
            </a:r>
            <a:r>
              <a:rPr lang="zh-CN" altLang="zh-CN" dirty="0"/>
              <a:t>二</a:t>
            </a:r>
            <a:r>
              <a:rPr lang="zh-CN" altLang="zh-CN" dirty="0" smtClean="0"/>
              <a:t>：</a:t>
            </a:r>
            <a:endParaRPr lang="en-US" altLang="zh-CN" dirty="0" smtClean="0"/>
          </a:p>
          <a:p>
            <a:pPr marL="0" indent="0">
              <a:buNone/>
            </a:pPr>
            <a:r>
              <a:rPr lang="zh-CN" altLang="zh-CN" dirty="0" smtClean="0"/>
              <a:t>第一</a:t>
            </a:r>
            <a:r>
              <a:rPr lang="zh-CN" altLang="zh-CN" dirty="0"/>
              <a:t>，如何架构大数据环境来管理、存储和提取数据</a:t>
            </a:r>
            <a:r>
              <a:rPr lang="zh-CN" altLang="zh-CN" dirty="0" smtClean="0"/>
              <a:t>；</a:t>
            </a:r>
            <a:endParaRPr lang="en-US" altLang="zh-CN" dirty="0" smtClean="0"/>
          </a:p>
          <a:p>
            <a:pPr marL="0" indent="0">
              <a:buNone/>
            </a:pPr>
            <a:r>
              <a:rPr lang="zh-CN" altLang="zh-CN" dirty="0"/>
              <a:t>第二，如何根据“在线”和</a:t>
            </a:r>
            <a:r>
              <a:rPr lang="zh-CN" altLang="zh-CN" dirty="0" smtClean="0"/>
              <a:t>“实时”</a:t>
            </a:r>
            <a:r>
              <a:rPr lang="zh-CN" altLang="en-US" dirty="0" smtClean="0"/>
              <a:t>等</a:t>
            </a:r>
            <a:r>
              <a:rPr lang="zh-CN" altLang="zh-CN" dirty="0" smtClean="0"/>
              <a:t>模式</a:t>
            </a:r>
            <a:r>
              <a:rPr lang="zh-CN" altLang="zh-CN" dirty="0"/>
              <a:t>从数据中发掘出价值</a:t>
            </a:r>
            <a:r>
              <a:rPr lang="zh-CN" altLang="zh-CN" dirty="0" smtClean="0"/>
              <a:t>。</a:t>
            </a:r>
            <a:endParaRPr lang="en-US" altLang="zh-CN" sz="1800" dirty="0"/>
          </a:p>
          <a:p>
            <a:pPr marL="0" indent="0">
              <a:buNone/>
            </a:pPr>
            <a:r>
              <a:rPr lang="zh-CN" altLang="zh-CN" dirty="0" smtClean="0"/>
              <a:t>这</a:t>
            </a:r>
            <a:r>
              <a:rPr lang="zh-CN" altLang="zh-CN" dirty="0"/>
              <a:t>两个方面是统计学关注的重点内容</a:t>
            </a:r>
            <a:r>
              <a:rPr lang="zh-CN" altLang="zh-CN" dirty="0" smtClean="0"/>
              <a:t>。</a:t>
            </a:r>
            <a:endParaRPr lang="en-US" altLang="zh-CN" dirty="0" smtClean="0"/>
          </a:p>
          <a:p>
            <a:r>
              <a:rPr lang="zh-CN" altLang="zh-CN" dirty="0">
                <a:solidFill>
                  <a:schemeClr val="tx2">
                    <a:lumMod val="75000"/>
                  </a:schemeClr>
                </a:solidFill>
              </a:rPr>
              <a:t>大数据技术以开源为主，迄今为止，尚未形成绝对技术垄断。</a:t>
            </a:r>
            <a:r>
              <a:rPr lang="zh-CN" altLang="zh-CN" dirty="0"/>
              <a:t>即便是</a:t>
            </a:r>
            <a:r>
              <a:rPr lang="en-US" altLang="zh-CN" dirty="0"/>
              <a:t>IBM</a:t>
            </a:r>
            <a:r>
              <a:rPr lang="zh-CN" altLang="zh-CN" dirty="0"/>
              <a:t>、甲骨文等行业巨擘，也同样是集成了开源</a:t>
            </a:r>
            <a:r>
              <a:rPr lang="zh-CN" altLang="zh-CN" dirty="0" smtClean="0"/>
              <a:t>技术</a:t>
            </a:r>
            <a:r>
              <a:rPr lang="en-US" altLang="zh-CN" dirty="0" smtClean="0"/>
              <a:t>. </a:t>
            </a:r>
            <a:r>
              <a:rPr lang="zh-CN" altLang="en-US" dirty="0" smtClean="0"/>
              <a:t>我们有很多大数据公司和行业，只要我们方向正确、应该在人才培养上，至少在中等层次人才培养上有竞争力。</a:t>
            </a:r>
            <a:endParaRPr lang="en-US" altLang="zh-CN" dirty="0"/>
          </a:p>
          <a:p>
            <a:pPr marL="0" indent="0">
              <a:buNone/>
            </a:pPr>
            <a:endParaRPr lang="zh-CN" altLang="zh-CN" dirty="0"/>
          </a:p>
          <a:p>
            <a:endParaRPr lang="en-US" altLang="zh-CN" dirty="0" smtClean="0"/>
          </a:p>
        </p:txBody>
      </p:sp>
    </p:spTree>
    <p:extLst>
      <p:ext uri="{BB962C8B-B14F-4D97-AF65-F5344CB8AC3E}">
        <p14:creationId xmlns:p14="http://schemas.microsoft.com/office/powerpoint/2010/main" val="116609549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6256" y="700645"/>
            <a:ext cx="8633360" cy="5320744"/>
          </a:xfrm>
        </p:spPr>
        <p:txBody>
          <a:bodyPr>
            <a:noAutofit/>
          </a:bodyPr>
          <a:lstStyle/>
          <a:p>
            <a:pPr marL="0" indent="0">
              <a:buNone/>
            </a:pPr>
            <a:r>
              <a:rPr lang="zh-CN" altLang="en-US" sz="3200" dirty="0" smtClean="0"/>
              <a:t>国内试点有</a:t>
            </a:r>
            <a:r>
              <a:rPr lang="en-US" altLang="zh-CN" sz="3200" dirty="0" smtClean="0"/>
              <a:t>:</a:t>
            </a:r>
          </a:p>
          <a:p>
            <a:pPr lvl="1"/>
            <a:r>
              <a:rPr lang="en-US" altLang="zh-CN" sz="3200" dirty="0" smtClean="0"/>
              <a:t>2013</a:t>
            </a:r>
            <a:r>
              <a:rPr lang="zh-CN" altLang="zh-CN" sz="3200" dirty="0"/>
              <a:t>年，北京航空航天大学与慧科教育合作开办</a:t>
            </a:r>
            <a:r>
              <a:rPr lang="zh-CN" altLang="zh-CN" sz="3200" dirty="0" smtClean="0"/>
              <a:t>了“</a:t>
            </a:r>
            <a:r>
              <a:rPr lang="zh-CN" altLang="zh-CN" sz="3200" dirty="0"/>
              <a:t>大数据技术与应用” 软件工程</a:t>
            </a:r>
            <a:r>
              <a:rPr lang="zh-CN" altLang="zh-CN" sz="3200" dirty="0" smtClean="0"/>
              <a:t>硕士</a:t>
            </a:r>
            <a:r>
              <a:rPr lang="zh-CN" altLang="en-US" sz="3200" dirty="0" smtClean="0"/>
              <a:t>研究</a:t>
            </a:r>
            <a:r>
              <a:rPr lang="zh-CN" altLang="zh-CN" sz="3200" dirty="0" smtClean="0"/>
              <a:t>，</a:t>
            </a:r>
            <a:r>
              <a:rPr lang="zh-CN" altLang="en-US" sz="3200" dirty="0" smtClean="0"/>
              <a:t>主要</a:t>
            </a:r>
            <a:r>
              <a:rPr lang="zh-CN" altLang="zh-CN" sz="3200" dirty="0" smtClean="0"/>
              <a:t>是面向计算机领域</a:t>
            </a:r>
            <a:r>
              <a:rPr lang="zh-CN" altLang="en-US" sz="3200" dirty="0" smtClean="0"/>
              <a:t>的项目。</a:t>
            </a:r>
            <a:endParaRPr lang="en-US" altLang="zh-CN" sz="3200" dirty="0" smtClean="0"/>
          </a:p>
          <a:p>
            <a:pPr lvl="1"/>
            <a:r>
              <a:rPr lang="zh-CN" altLang="en-US" sz="3200" dirty="0" smtClean="0"/>
              <a:t>今年</a:t>
            </a:r>
            <a:r>
              <a:rPr lang="en-US" altLang="zh-CN" sz="3200" dirty="0" smtClean="0"/>
              <a:t>5</a:t>
            </a:r>
            <a:r>
              <a:rPr lang="zh-CN" altLang="en-US" sz="3200" dirty="0" smtClean="0"/>
              <a:t>月，清华大学集中校内</a:t>
            </a:r>
            <a:r>
              <a:rPr lang="zh-CN" altLang="en-US" sz="3200" dirty="0"/>
              <a:t>若干</a:t>
            </a:r>
            <a:r>
              <a:rPr lang="zh-CN" altLang="en-US" sz="3200" dirty="0" smtClean="0"/>
              <a:t>学院力量也开办了大数据硕士项目，也主要面向计算机领域</a:t>
            </a:r>
            <a:endParaRPr lang="en-US" altLang="zh-CN" sz="3200" dirty="0" smtClean="0"/>
          </a:p>
          <a:p>
            <a:pPr marL="0" indent="0">
              <a:buNone/>
            </a:pPr>
            <a:endParaRPr lang="zh-CN" altLang="zh-CN" sz="3200" dirty="0"/>
          </a:p>
          <a:p>
            <a:endParaRPr kumimoji="1" lang="zh-CN" altLang="en-US" sz="3200" dirty="0"/>
          </a:p>
        </p:txBody>
      </p:sp>
    </p:spTree>
    <p:extLst>
      <p:ext uri="{BB962C8B-B14F-4D97-AF65-F5344CB8AC3E}">
        <p14:creationId xmlns:p14="http://schemas.microsoft.com/office/powerpoint/2010/main" val="36038726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Autofit/>
          </a:bodyPr>
          <a:lstStyle/>
          <a:p>
            <a:r>
              <a:rPr lang="zh-CN" altLang="zh-CN" sz="2800" dirty="0" smtClean="0"/>
              <a:t>平台</a:t>
            </a:r>
            <a:r>
              <a:rPr lang="zh-CN" altLang="en-US" sz="2800" dirty="0" smtClean="0"/>
              <a:t>中的</a:t>
            </a:r>
            <a:r>
              <a:rPr lang="zh-CN" altLang="zh-CN" sz="2800" dirty="0" smtClean="0"/>
              <a:t>五</a:t>
            </a:r>
            <a:r>
              <a:rPr lang="zh-CN" altLang="zh-CN" sz="2800" dirty="0"/>
              <a:t>所高校在大数据分析领域各具特色，优势互补</a:t>
            </a:r>
            <a:r>
              <a:rPr lang="zh-CN" altLang="zh-CN" sz="2800" dirty="0" smtClean="0"/>
              <a:t>。</a:t>
            </a:r>
            <a:endParaRPr lang="en-US" altLang="zh-CN" sz="2800" dirty="0" smtClean="0"/>
          </a:p>
          <a:p>
            <a:pPr lvl="1"/>
            <a:r>
              <a:rPr lang="zh-CN" altLang="zh-CN" sz="2400" dirty="0" smtClean="0"/>
              <a:t>中国人民大学</a:t>
            </a:r>
            <a:r>
              <a:rPr lang="zh-CN" altLang="en-US" sz="2400" dirty="0"/>
              <a:t>：</a:t>
            </a:r>
            <a:r>
              <a:rPr lang="zh-CN" altLang="zh-CN" sz="2400" dirty="0" smtClean="0"/>
              <a:t>在</a:t>
            </a:r>
            <a:r>
              <a:rPr lang="zh-CN" altLang="zh-CN" sz="2400" dirty="0"/>
              <a:t>大数据分析的全面性和综合性方面在国内</a:t>
            </a:r>
            <a:r>
              <a:rPr lang="zh-CN" altLang="zh-CN" sz="2400" dirty="0" smtClean="0"/>
              <a:t>名列前茅</a:t>
            </a:r>
            <a:r>
              <a:rPr lang="zh-CN" altLang="en-US" sz="2400" dirty="0" smtClean="0"/>
              <a:t>；</a:t>
            </a:r>
            <a:endParaRPr lang="en-US" altLang="zh-CN" sz="2400" dirty="0" smtClean="0"/>
          </a:p>
          <a:p>
            <a:pPr lvl="1"/>
            <a:r>
              <a:rPr lang="zh-CN" altLang="zh-CN" sz="2400" dirty="0" smtClean="0"/>
              <a:t>北京大学</a:t>
            </a:r>
            <a:r>
              <a:rPr lang="zh-CN" altLang="zh-CN" sz="2400" dirty="0"/>
              <a:t>和</a:t>
            </a:r>
            <a:r>
              <a:rPr lang="zh-CN" altLang="zh-CN" sz="2400" dirty="0" smtClean="0"/>
              <a:t>中国科学院大学</a:t>
            </a:r>
            <a:r>
              <a:rPr lang="zh-CN" altLang="en-US" sz="2400" dirty="0" smtClean="0"/>
              <a:t>：</a:t>
            </a:r>
            <a:r>
              <a:rPr lang="zh-CN" altLang="zh-CN" sz="2400" dirty="0" smtClean="0"/>
              <a:t>大</a:t>
            </a:r>
            <a:r>
              <a:rPr lang="zh-CN" altLang="zh-CN" sz="2400" dirty="0"/>
              <a:t>数据分析前沿技术研究的重要</a:t>
            </a:r>
            <a:r>
              <a:rPr lang="zh-CN" altLang="zh-CN" sz="2400" dirty="0" smtClean="0"/>
              <a:t>基地</a:t>
            </a:r>
            <a:r>
              <a:rPr lang="zh-CN" altLang="en-US" sz="2400" dirty="0" smtClean="0"/>
              <a:t>；</a:t>
            </a:r>
            <a:endParaRPr lang="en-US" altLang="zh-CN" sz="2400" dirty="0" smtClean="0"/>
          </a:p>
          <a:p>
            <a:pPr lvl="1"/>
            <a:r>
              <a:rPr lang="zh-CN" altLang="zh-CN" sz="2400" dirty="0" smtClean="0"/>
              <a:t>中央财经大学</a:t>
            </a:r>
            <a:r>
              <a:rPr lang="zh-CN" altLang="zh-CN" sz="2400" dirty="0"/>
              <a:t>和首都经济贸易</a:t>
            </a:r>
            <a:r>
              <a:rPr lang="zh-CN" altLang="zh-CN" sz="2400" dirty="0" smtClean="0"/>
              <a:t>大学</a:t>
            </a:r>
            <a:r>
              <a:rPr lang="zh-CN" altLang="en-US" sz="2400" dirty="0" smtClean="0"/>
              <a:t>：</a:t>
            </a:r>
            <a:r>
              <a:rPr lang="zh-CN" altLang="zh-CN" sz="2400" dirty="0" smtClean="0"/>
              <a:t>在</a:t>
            </a:r>
            <a:r>
              <a:rPr lang="zh-CN" altLang="zh-CN" sz="2400" dirty="0"/>
              <a:t>财经和管理领域的大数据分析应用领域具有鲜明特色。</a:t>
            </a:r>
            <a:endParaRPr lang="zh-CN" altLang="en-US" sz="2400" dirty="0"/>
          </a:p>
        </p:txBody>
      </p:sp>
    </p:spTree>
    <p:extLst>
      <p:ext uri="{BB962C8B-B14F-4D97-AF65-F5344CB8AC3E}">
        <p14:creationId xmlns:p14="http://schemas.microsoft.com/office/powerpoint/2010/main" val="86775892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288" y="736806"/>
            <a:ext cx="8353425" cy="5273243"/>
          </a:xfrm>
        </p:spPr>
        <p:txBody>
          <a:bodyPr>
            <a:noAutofit/>
          </a:bodyPr>
          <a:lstStyle/>
          <a:p>
            <a:r>
              <a:rPr lang="zh-CN" altLang="en-US" sz="2400" dirty="0" smtClean="0"/>
              <a:t>平台中的业界单位都是大数据应用的翘楚，代表了大数据分析的方向和社会需求。</a:t>
            </a:r>
            <a:endParaRPr lang="en-US" altLang="zh-CN" sz="2400" dirty="0" smtClean="0"/>
          </a:p>
          <a:p>
            <a:pPr lvl="1"/>
            <a:r>
              <a:rPr lang="zh-CN" altLang="en-US" sz="2400" dirty="0" smtClean="0"/>
              <a:t>权威大数据媒体：</a:t>
            </a:r>
            <a:r>
              <a:rPr lang="zh-CN" altLang="zh-CN" sz="2400" dirty="0" smtClean="0"/>
              <a:t>人民日报、新华社、中央电视台</a:t>
            </a:r>
            <a:r>
              <a:rPr lang="zh-CN" altLang="en-US" sz="2400" dirty="0" smtClean="0"/>
              <a:t>、</a:t>
            </a:r>
            <a:r>
              <a:rPr lang="zh-CN" altLang="zh-CN" sz="2400" dirty="0" smtClean="0"/>
              <a:t>全国手机媒体专业委员会</a:t>
            </a:r>
            <a:r>
              <a:rPr lang="zh-CN" altLang="en-US" sz="2400" dirty="0" smtClean="0"/>
              <a:t>、</a:t>
            </a:r>
            <a:r>
              <a:rPr lang="zh-CN" altLang="zh-CN" sz="2400" dirty="0" smtClean="0"/>
              <a:t>华闻传媒产业创新研究院</a:t>
            </a:r>
            <a:endParaRPr lang="en-US" altLang="zh-CN" sz="2400" dirty="0" smtClean="0"/>
          </a:p>
          <a:p>
            <a:pPr lvl="1"/>
            <a:r>
              <a:rPr lang="zh-CN" altLang="en-US" sz="2400" dirty="0"/>
              <a:t>运营</a:t>
            </a:r>
            <a:r>
              <a:rPr lang="zh-CN" altLang="en-US" sz="2400" dirty="0" smtClean="0"/>
              <a:t>商：</a:t>
            </a:r>
            <a:r>
              <a:rPr lang="zh-CN" altLang="zh-CN" sz="2400" dirty="0" smtClean="0"/>
              <a:t>中国移动、中国联通、中国电信</a:t>
            </a:r>
            <a:endParaRPr lang="en-US" altLang="zh-CN" sz="2400" dirty="0" smtClean="0"/>
          </a:p>
          <a:p>
            <a:pPr lvl="1"/>
            <a:r>
              <a:rPr lang="zh-CN" altLang="en-US" sz="2400" dirty="0" smtClean="0"/>
              <a:t>权威大数据分析与云计算系统开发者：</a:t>
            </a:r>
            <a:r>
              <a:rPr lang="en-US" altLang="zh-CN" sz="2400" dirty="0" smtClean="0"/>
              <a:t>SAS</a:t>
            </a:r>
            <a:r>
              <a:rPr lang="zh-CN" altLang="zh-CN" sz="2400" dirty="0" smtClean="0"/>
              <a:t>（北京）有限公司</a:t>
            </a:r>
            <a:r>
              <a:rPr lang="zh-CN" altLang="en-US" sz="2400" dirty="0" smtClean="0"/>
              <a:t>、西部云基地</a:t>
            </a:r>
            <a:endParaRPr lang="en-US" altLang="zh-CN" sz="2400" dirty="0" smtClean="0"/>
          </a:p>
          <a:p>
            <a:pPr lvl="1"/>
            <a:r>
              <a:rPr lang="zh-CN" altLang="en-US" sz="2400" dirty="0" smtClean="0"/>
              <a:t>商业大数据：阿里巴巴、京东、</a:t>
            </a:r>
            <a:r>
              <a:rPr lang="zh-CN" altLang="zh-CN" sz="2400" dirty="0" smtClean="0"/>
              <a:t>华通人</a:t>
            </a:r>
            <a:r>
              <a:rPr lang="zh-CN" altLang="en-US" sz="2400" dirty="0"/>
              <a:t>等</a:t>
            </a:r>
            <a:endParaRPr lang="en-US" altLang="zh-CN" sz="2400" dirty="0" smtClean="0"/>
          </a:p>
          <a:p>
            <a:pPr lvl="1"/>
            <a:r>
              <a:rPr lang="zh-CN" altLang="en-US" sz="2400" dirty="0" smtClean="0"/>
              <a:t>政府大数据：</a:t>
            </a:r>
            <a:r>
              <a:rPr lang="zh-CN" altLang="zh-CN" sz="2400" dirty="0" smtClean="0"/>
              <a:t>龙信</a:t>
            </a:r>
            <a:r>
              <a:rPr lang="zh-CN" altLang="zh-CN" sz="2400" dirty="0"/>
              <a:t>数据（北京）</a:t>
            </a:r>
            <a:r>
              <a:rPr lang="zh-CN" altLang="zh-CN" sz="2400" dirty="0" smtClean="0"/>
              <a:t>有限公司</a:t>
            </a:r>
            <a:r>
              <a:rPr lang="zh-CN" altLang="en-US" sz="2400" dirty="0" smtClean="0"/>
              <a:t>，中科院计算机</a:t>
            </a:r>
            <a:r>
              <a:rPr lang="zh-CN" altLang="en-US" sz="2400" dirty="0"/>
              <a:t>网络</a:t>
            </a:r>
            <a:r>
              <a:rPr lang="zh-CN" altLang="en-US" sz="2400" dirty="0" smtClean="0"/>
              <a:t>信息中心等。</a:t>
            </a:r>
            <a:endParaRPr lang="en-US" altLang="zh-CN" sz="2400" dirty="0" smtClean="0"/>
          </a:p>
          <a:p>
            <a:pPr lvl="1"/>
            <a:r>
              <a:rPr lang="zh-CN" altLang="en-US" sz="2400" dirty="0" smtClean="0"/>
              <a:t>医学大数据</a:t>
            </a:r>
            <a:r>
              <a:rPr lang="en-US" altLang="zh-CN" sz="2400" dirty="0" smtClean="0"/>
              <a:t>:</a:t>
            </a:r>
            <a:r>
              <a:rPr lang="zh-CN" altLang="en-US" sz="2400" dirty="0" smtClean="0"/>
              <a:t> 中国中医科学研究院</a:t>
            </a:r>
            <a:endParaRPr lang="en-US" altLang="zh-CN" sz="2400" dirty="0" smtClean="0"/>
          </a:p>
        </p:txBody>
      </p:sp>
    </p:spTree>
    <p:extLst>
      <p:ext uri="{BB962C8B-B14F-4D97-AF65-F5344CB8AC3E}">
        <p14:creationId xmlns:p14="http://schemas.microsoft.com/office/powerpoint/2010/main" val="50826955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395288" y="1484313"/>
            <a:ext cx="8353425" cy="4537075"/>
          </a:xfrm>
        </p:spPr>
        <p:txBody>
          <a:bodyPr/>
          <a:lstStyle/>
          <a:p>
            <a:r>
              <a:rPr lang="zh-CN" altLang="zh-CN" dirty="0"/>
              <a:t>这些政府部门或企业将为大数据分析硕士建立实习基地，</a:t>
            </a:r>
            <a:r>
              <a:rPr lang="zh-CN" altLang="en-US" dirty="0"/>
              <a:t>提供数据和筛选重要社会和经济问题供平台交流使用，</a:t>
            </a:r>
            <a:r>
              <a:rPr lang="zh-CN" altLang="zh-CN" dirty="0"/>
              <a:t>选派有丰富大数据分析经验的专家担任大数据分析硕士研究生的校外</a:t>
            </a:r>
            <a:r>
              <a:rPr lang="zh-CN" altLang="zh-CN" dirty="0" smtClean="0"/>
              <a:t>导师</a:t>
            </a:r>
            <a:r>
              <a:rPr lang="en-US" altLang="zh-CN" dirty="0" smtClean="0"/>
              <a:t>,</a:t>
            </a:r>
            <a:r>
              <a:rPr lang="zh-CN" altLang="en-US" dirty="0" smtClean="0"/>
              <a:t> 已聘</a:t>
            </a:r>
            <a:r>
              <a:rPr lang="en-US" altLang="zh-CN" dirty="0" smtClean="0"/>
              <a:t>20</a:t>
            </a:r>
            <a:r>
              <a:rPr lang="zh-CN" altLang="en-US" dirty="0" smtClean="0"/>
              <a:t>多位校外导师</a:t>
            </a:r>
            <a:r>
              <a:rPr lang="en-US" altLang="zh-CN" dirty="0" smtClean="0"/>
              <a:t>.</a:t>
            </a:r>
            <a:endParaRPr lang="en-US" altLang="zh-CN" dirty="0"/>
          </a:p>
          <a:p>
            <a:r>
              <a:rPr lang="zh-CN" altLang="en-US" dirty="0"/>
              <a:t>本平台</a:t>
            </a:r>
            <a:r>
              <a:rPr lang="zh-CN" altLang="zh-CN" dirty="0"/>
              <a:t>是一个向</a:t>
            </a:r>
            <a:r>
              <a:rPr lang="zh-CN" altLang="en-US" dirty="0"/>
              <a:t>业界</a:t>
            </a:r>
            <a:r>
              <a:rPr lang="zh-CN" altLang="zh-CN" dirty="0"/>
              <a:t>人才需求单位开放的平台</a:t>
            </a:r>
            <a:r>
              <a:rPr lang="zh-CN" altLang="en-US" dirty="0"/>
              <a:t>，</a:t>
            </a:r>
            <a:r>
              <a:rPr lang="zh-CN" altLang="zh-CN" dirty="0"/>
              <a:t>将建成一个</a:t>
            </a:r>
            <a:r>
              <a:rPr lang="zh-CN" altLang="en-US" dirty="0"/>
              <a:t>政、企、产、学、研</a:t>
            </a:r>
            <a:r>
              <a:rPr lang="zh-CN" altLang="zh-CN" dirty="0"/>
              <a:t>有机融和的协同创新平台</a:t>
            </a:r>
            <a:endParaRPr lang="en-US" altLang="zh-CN" dirty="0"/>
          </a:p>
          <a:p>
            <a:endParaRPr lang="zh-CN" altLang="en-US" sz="1800" dirty="0"/>
          </a:p>
          <a:p>
            <a:endParaRPr lang="zh-CN" altLang="en-US" dirty="0"/>
          </a:p>
        </p:txBody>
      </p:sp>
    </p:spTree>
    <p:extLst>
      <p:ext uri="{BB962C8B-B14F-4D97-AF65-F5344CB8AC3E}">
        <p14:creationId xmlns:p14="http://schemas.microsoft.com/office/powerpoint/2010/main" val="207533821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122" name="Picture 2" descr="C:\卫\大数据\大数据硕士1 (3).JP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0" y="519398"/>
            <a:ext cx="9141698" cy="6070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96160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075" name="Picture 3" descr="C:\卫\大数据\大数据硕士1 (1).JP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16488" y="454025"/>
            <a:ext cx="9160488" cy="6381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82678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661575580"/>
              </p:ext>
            </p:extLst>
          </p:nvPr>
        </p:nvGraphicFramePr>
        <p:xfrm>
          <a:off x="107950" y="923678"/>
          <a:ext cx="9036050" cy="5599215"/>
        </p:xfrm>
        <a:graphic>
          <a:graphicData uri="http://schemas.openxmlformats.org/drawingml/2006/table">
            <a:tbl>
              <a:tblPr firstRow="1" firstCol="1" bandRow="1">
                <a:tableStyleId>{5C22544A-7EE6-4342-B048-85BDC9FD1C3A}</a:tableStyleId>
              </a:tblPr>
              <a:tblGrid>
                <a:gridCol w="611599"/>
                <a:gridCol w="2088364"/>
                <a:gridCol w="5905028"/>
                <a:gridCol w="431059"/>
              </a:tblGrid>
              <a:tr h="593745">
                <a:tc rowSpan="7">
                  <a:txBody>
                    <a:bodyPr/>
                    <a:lstStyle/>
                    <a:p>
                      <a:pPr algn="ctr">
                        <a:spcAft>
                          <a:spcPts val="0"/>
                        </a:spcAft>
                      </a:pPr>
                      <a:r>
                        <a:rPr lang="zh-CN" sz="1800" kern="0" dirty="0">
                          <a:effectLst/>
                        </a:rPr>
                        <a:t>专业</a:t>
                      </a:r>
                      <a:endParaRPr lang="zh-CN" sz="1800" kern="100" dirty="0">
                        <a:effectLst/>
                      </a:endParaRPr>
                    </a:p>
                    <a:p>
                      <a:pPr algn="ctr">
                        <a:spcAft>
                          <a:spcPts val="0"/>
                        </a:spcAft>
                      </a:pPr>
                      <a:r>
                        <a:rPr lang="zh-CN" sz="1800" kern="0" dirty="0">
                          <a:effectLst/>
                        </a:rPr>
                        <a:t>必修课</a:t>
                      </a:r>
                      <a:endParaRPr lang="zh-CN" sz="1800" kern="100" dirty="0">
                        <a:effectLst/>
                        <a:latin typeface="Calibri"/>
                        <a:ea typeface="宋体"/>
                        <a:cs typeface="Times New Roman"/>
                      </a:endParaRPr>
                    </a:p>
                  </a:txBody>
                  <a:tcPr marL="62632" marR="62632" marT="0" marB="0" anchor="ctr">
                    <a:solidFill>
                      <a:schemeClr val="accent1">
                        <a:lumMod val="50000"/>
                      </a:schemeClr>
                    </a:solidFill>
                  </a:tcPr>
                </a:tc>
                <a:tc>
                  <a:txBody>
                    <a:bodyPr/>
                    <a:lstStyle/>
                    <a:p>
                      <a:pPr algn="ctr">
                        <a:spcAft>
                          <a:spcPts val="0"/>
                        </a:spcAft>
                      </a:pPr>
                      <a:r>
                        <a:rPr lang="zh-CN" sz="1600" b="1" kern="0" dirty="0">
                          <a:effectLst/>
                        </a:rPr>
                        <a:t>课程名称</a:t>
                      </a:r>
                      <a:endParaRPr lang="zh-CN" sz="1600" b="1" kern="100" dirty="0">
                        <a:effectLst/>
                        <a:latin typeface="Calibri"/>
                        <a:ea typeface="宋体"/>
                        <a:cs typeface="Times New Roman"/>
                      </a:endParaRPr>
                    </a:p>
                  </a:txBody>
                  <a:tcPr marL="62632" marR="62632" marT="0" marB="0" anchor="ctr">
                    <a:solidFill>
                      <a:schemeClr val="accent1">
                        <a:lumMod val="50000"/>
                      </a:schemeClr>
                    </a:solidFill>
                  </a:tcPr>
                </a:tc>
                <a:tc>
                  <a:txBody>
                    <a:bodyPr/>
                    <a:lstStyle/>
                    <a:p>
                      <a:pPr algn="ctr">
                        <a:spcAft>
                          <a:spcPts val="0"/>
                        </a:spcAft>
                      </a:pPr>
                      <a:r>
                        <a:rPr lang="zh-CN" sz="1600" b="1" kern="0" dirty="0">
                          <a:effectLst/>
                        </a:rPr>
                        <a:t>主要内容</a:t>
                      </a:r>
                      <a:endParaRPr lang="zh-CN" sz="1600" b="1" kern="100" dirty="0">
                        <a:effectLst/>
                        <a:latin typeface="Calibri"/>
                        <a:ea typeface="宋体"/>
                        <a:cs typeface="Times New Roman"/>
                      </a:endParaRPr>
                    </a:p>
                  </a:txBody>
                  <a:tcPr marL="62632" marR="62632" marT="0" marB="0" anchor="ctr">
                    <a:solidFill>
                      <a:schemeClr val="accent1">
                        <a:lumMod val="50000"/>
                      </a:schemeClr>
                    </a:solidFill>
                  </a:tcPr>
                </a:tc>
                <a:tc>
                  <a:txBody>
                    <a:bodyPr/>
                    <a:lstStyle/>
                    <a:p>
                      <a:pPr algn="ctr">
                        <a:spcAft>
                          <a:spcPts val="0"/>
                        </a:spcAft>
                      </a:pPr>
                      <a:r>
                        <a:rPr lang="zh-CN" sz="1600" b="1" kern="0" dirty="0">
                          <a:effectLst/>
                        </a:rPr>
                        <a:t>学分</a:t>
                      </a:r>
                      <a:endParaRPr lang="zh-CN" sz="1600" b="1" kern="100" dirty="0">
                        <a:effectLst/>
                        <a:latin typeface="Calibri"/>
                        <a:ea typeface="宋体"/>
                        <a:cs typeface="Times New Roman"/>
                      </a:endParaRPr>
                    </a:p>
                  </a:txBody>
                  <a:tcPr marL="62632" marR="62632" marT="0" marB="0" anchor="ctr">
                    <a:solidFill>
                      <a:schemeClr val="accent1">
                        <a:lumMod val="50000"/>
                      </a:schemeClr>
                    </a:solidFill>
                  </a:tcPr>
                </a:tc>
              </a:tr>
              <a:tr h="1506990">
                <a:tc vMerge="1">
                  <a:txBody>
                    <a:bodyPr/>
                    <a:lstStyle/>
                    <a:p>
                      <a:endParaRPr lang="zh-CN" altLang="en-US"/>
                    </a:p>
                  </a:txBody>
                  <a:tcPr/>
                </a:tc>
                <a:tc>
                  <a:txBody>
                    <a:bodyPr/>
                    <a:lstStyle/>
                    <a:p>
                      <a:pPr algn="ctr">
                        <a:spcAft>
                          <a:spcPts val="0"/>
                        </a:spcAft>
                      </a:pPr>
                      <a:r>
                        <a:rPr lang="zh-CN" sz="1600" b="1" kern="0" dirty="0">
                          <a:effectLst/>
                        </a:rPr>
                        <a:t>大数据分析计算机基础</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l">
                        <a:spcAft>
                          <a:spcPts val="0"/>
                        </a:spcAft>
                      </a:pPr>
                      <a:r>
                        <a:rPr lang="zh-CN" sz="1600" b="1" kern="0" dirty="0">
                          <a:effectLst/>
                        </a:rPr>
                        <a:t>操作系统简介、分布式系统简介和结构化（</a:t>
                      </a:r>
                      <a:r>
                        <a:rPr lang="en-US" sz="1600" b="1" kern="0" dirty="0">
                          <a:effectLst/>
                        </a:rPr>
                        <a:t>SQL</a:t>
                      </a:r>
                      <a:r>
                        <a:rPr lang="zh-CN" sz="1600" b="1" kern="0" dirty="0">
                          <a:effectLst/>
                        </a:rPr>
                        <a:t>）、分布式数据库（</a:t>
                      </a:r>
                      <a:r>
                        <a:rPr lang="en-US" sz="1600" b="1" kern="0" dirty="0">
                          <a:effectLst/>
                        </a:rPr>
                        <a:t>NoSQL</a:t>
                      </a:r>
                      <a:r>
                        <a:rPr lang="zh-CN" sz="1600" b="1" kern="0" dirty="0">
                          <a:effectLst/>
                        </a:rPr>
                        <a:t>、</a:t>
                      </a:r>
                      <a:r>
                        <a:rPr lang="en-US" sz="1600" b="1" kern="0" dirty="0" err="1">
                          <a:effectLst/>
                        </a:rPr>
                        <a:t>HBase</a:t>
                      </a:r>
                      <a:r>
                        <a:rPr lang="zh-CN" sz="1600" b="1" kern="0" dirty="0">
                          <a:effectLst/>
                        </a:rPr>
                        <a:t>、</a:t>
                      </a:r>
                      <a:r>
                        <a:rPr lang="en-US" sz="1600" b="1" kern="0" dirty="0">
                          <a:effectLst/>
                        </a:rPr>
                        <a:t>Hive</a:t>
                      </a:r>
                      <a:r>
                        <a:rPr lang="zh-CN" sz="1600" b="1" kern="0" dirty="0">
                          <a:effectLst/>
                        </a:rPr>
                        <a:t>、</a:t>
                      </a:r>
                      <a:r>
                        <a:rPr lang="en-US" sz="1600" b="1" kern="0" dirty="0">
                          <a:effectLst/>
                        </a:rPr>
                        <a:t>Pig</a:t>
                      </a:r>
                      <a:r>
                        <a:rPr lang="zh-CN" sz="1600" b="1" kern="0" dirty="0">
                          <a:effectLst/>
                        </a:rPr>
                        <a:t>等）、数据的整合</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1067202">
                <a:tc vMerge="1">
                  <a:txBody>
                    <a:bodyPr/>
                    <a:lstStyle/>
                    <a:p>
                      <a:endParaRPr lang="zh-CN" altLang="en-US"/>
                    </a:p>
                  </a:txBody>
                  <a:tcPr/>
                </a:tc>
                <a:tc>
                  <a:txBody>
                    <a:bodyPr/>
                    <a:lstStyle/>
                    <a:p>
                      <a:pPr algn="ctr">
                        <a:spcAft>
                          <a:spcPts val="0"/>
                        </a:spcAft>
                      </a:pPr>
                      <a:r>
                        <a:rPr lang="zh-CN" sz="1600" b="1" kern="0" dirty="0">
                          <a:effectLst/>
                        </a:rPr>
                        <a:t>大数据分布式计算</a:t>
                      </a:r>
                      <a:endParaRPr lang="zh-CN" sz="1600" b="1" kern="100" dirty="0">
                        <a:effectLst/>
                        <a:latin typeface="Calibri"/>
                        <a:ea typeface="宋体"/>
                        <a:cs typeface="Times New Roman"/>
                      </a:endParaRPr>
                    </a:p>
                  </a:txBody>
                  <a:tcPr marL="62632" marR="62632" marT="0" marB="0" anchor="ctr"/>
                </a:tc>
                <a:tc>
                  <a:txBody>
                    <a:bodyPr/>
                    <a:lstStyle/>
                    <a:p>
                      <a:pPr algn="l">
                        <a:spcAft>
                          <a:spcPts val="0"/>
                        </a:spcAft>
                      </a:pPr>
                      <a:r>
                        <a:rPr lang="en-US" sz="1600" b="1" kern="0">
                          <a:effectLst/>
                        </a:rPr>
                        <a:t>Hadoop</a:t>
                      </a:r>
                      <a:r>
                        <a:rPr lang="zh-CN" sz="1600" b="1" kern="0">
                          <a:effectLst/>
                        </a:rPr>
                        <a:t>分布式平台、</a:t>
                      </a:r>
                      <a:r>
                        <a:rPr lang="en-US" sz="1600" b="1" kern="0">
                          <a:effectLst/>
                        </a:rPr>
                        <a:t>MapReduce</a:t>
                      </a:r>
                      <a:r>
                        <a:rPr lang="zh-CN" sz="1600" b="1" kern="0">
                          <a:effectLst/>
                        </a:rPr>
                        <a:t>并行编程、</a:t>
                      </a:r>
                      <a:r>
                        <a:rPr lang="en-US" sz="1600" b="1" kern="0">
                          <a:effectLst/>
                        </a:rPr>
                        <a:t>Storm</a:t>
                      </a:r>
                      <a:r>
                        <a:rPr lang="zh-CN" sz="1600" b="1" kern="0">
                          <a:effectLst/>
                        </a:rPr>
                        <a:t>实时计算等</a:t>
                      </a:r>
                      <a:endParaRPr lang="zh-CN" sz="1600" b="1" kern="100">
                        <a:effectLst/>
                        <a:latin typeface="Calibri"/>
                        <a:ea typeface="宋体"/>
                        <a:cs typeface="Times New Roman"/>
                      </a:endParaRPr>
                    </a:p>
                  </a:txBody>
                  <a:tcPr marL="62632" marR="62632" marT="0" marB="0" anchor="ct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533602">
                <a:tc vMerge="1">
                  <a:txBody>
                    <a:bodyPr/>
                    <a:lstStyle/>
                    <a:p>
                      <a:endParaRPr lang="zh-CN" altLang="en-US"/>
                    </a:p>
                  </a:txBody>
                  <a:tcPr/>
                </a:tc>
                <a:tc>
                  <a:txBody>
                    <a:bodyPr/>
                    <a:lstStyle/>
                    <a:p>
                      <a:pPr algn="ctr">
                        <a:spcAft>
                          <a:spcPts val="0"/>
                        </a:spcAft>
                      </a:pPr>
                      <a:r>
                        <a:rPr lang="zh-CN" sz="1600" b="1" kern="0" dirty="0">
                          <a:effectLst/>
                        </a:rPr>
                        <a:t>大数据分析统计基础</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l">
                        <a:spcAft>
                          <a:spcPts val="0"/>
                        </a:spcAft>
                      </a:pPr>
                      <a:r>
                        <a:rPr lang="zh-CN" sz="1600" b="1" kern="0" dirty="0">
                          <a:effectLst/>
                        </a:rPr>
                        <a:t>描述、多元、时序、空间、可视化等</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711468">
                <a:tc vMerge="1">
                  <a:txBody>
                    <a:bodyPr/>
                    <a:lstStyle/>
                    <a:p>
                      <a:endParaRPr lang="zh-CN" altLang="en-US"/>
                    </a:p>
                  </a:txBody>
                  <a:tcPr/>
                </a:tc>
                <a:tc>
                  <a:txBody>
                    <a:bodyPr/>
                    <a:lstStyle/>
                    <a:p>
                      <a:pPr algn="ctr">
                        <a:spcAft>
                          <a:spcPts val="0"/>
                        </a:spcAft>
                      </a:pPr>
                      <a:r>
                        <a:rPr lang="zh-CN" sz="1600" b="1" kern="0" dirty="0">
                          <a:effectLst/>
                        </a:rPr>
                        <a:t>大数据挖掘与机器学习</a:t>
                      </a:r>
                      <a:endParaRPr lang="zh-CN" sz="1600" b="1" kern="100" dirty="0">
                        <a:effectLst/>
                        <a:latin typeface="Calibri"/>
                        <a:ea typeface="宋体"/>
                        <a:cs typeface="Times New Roman"/>
                      </a:endParaRPr>
                    </a:p>
                  </a:txBody>
                  <a:tcPr marL="62632" marR="62632" marT="0" marB="0" anchor="ctr"/>
                </a:tc>
                <a:tc>
                  <a:txBody>
                    <a:bodyPr/>
                    <a:lstStyle/>
                    <a:p>
                      <a:pPr algn="l">
                        <a:spcAft>
                          <a:spcPts val="0"/>
                        </a:spcAft>
                      </a:pPr>
                      <a:r>
                        <a:rPr lang="zh-CN" sz="1600" b="1" kern="0">
                          <a:effectLst/>
                        </a:rPr>
                        <a:t>抽样、分类、预测、聚类、关联、降维、集成算法等</a:t>
                      </a:r>
                      <a:endParaRPr lang="zh-CN" sz="1600" b="1" kern="100">
                        <a:effectLst/>
                        <a:latin typeface="Calibri"/>
                        <a:ea typeface="宋体"/>
                        <a:cs typeface="Times New Roman"/>
                      </a:endParaRPr>
                    </a:p>
                  </a:txBody>
                  <a:tcPr marL="62632" marR="62632" marT="0" marB="0" anchor="ct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533602">
                <a:tc vMerge="1">
                  <a:txBody>
                    <a:bodyPr/>
                    <a:lstStyle/>
                    <a:p>
                      <a:endParaRPr lang="zh-CN" altLang="en-US"/>
                    </a:p>
                  </a:txBody>
                  <a:tcPr/>
                </a:tc>
                <a:tc>
                  <a:txBody>
                    <a:bodyPr/>
                    <a:lstStyle/>
                    <a:p>
                      <a:pPr algn="ctr">
                        <a:spcAft>
                          <a:spcPts val="0"/>
                        </a:spcAft>
                      </a:pPr>
                      <a:r>
                        <a:rPr lang="zh-CN" sz="1600" b="1" kern="0" dirty="0">
                          <a:effectLst/>
                        </a:rPr>
                        <a:t>非结构化大数据分析</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l">
                        <a:spcAft>
                          <a:spcPts val="0"/>
                        </a:spcAft>
                      </a:pPr>
                      <a:r>
                        <a:rPr lang="zh-CN" sz="1600" b="1" kern="0" dirty="0">
                          <a:effectLst/>
                        </a:rPr>
                        <a:t>文本挖掘、社交网络、数据流等</a:t>
                      </a:r>
                      <a:endParaRPr lang="zh-CN" sz="1600" b="1" kern="100" dirty="0">
                        <a:effectLst/>
                        <a:latin typeface="Calibri"/>
                        <a:ea typeface="宋体"/>
                        <a:cs typeface="Times New Roman"/>
                      </a:endParaRPr>
                    </a:p>
                  </a:txBody>
                  <a:tcPr marL="62632" marR="62632" marT="0" marB="0" anchor="ctr">
                    <a:solidFill>
                      <a:schemeClr val="accent1">
                        <a:lumMod val="90000"/>
                      </a:schemeClr>
                    </a:solidFill>
                  </a:tcP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296872">
                <a:tc vMerge="1">
                  <a:txBody>
                    <a:bodyPr/>
                    <a:lstStyle/>
                    <a:p>
                      <a:endParaRPr lang="zh-CN" altLang="en-US"/>
                    </a:p>
                  </a:txBody>
                  <a:tcPr/>
                </a:tc>
                <a:tc>
                  <a:txBody>
                    <a:bodyPr/>
                    <a:lstStyle/>
                    <a:p>
                      <a:pPr algn="ctr">
                        <a:spcAft>
                          <a:spcPts val="0"/>
                        </a:spcAft>
                      </a:pPr>
                      <a:r>
                        <a:rPr lang="zh-CN" sz="1600" b="1" kern="0" dirty="0">
                          <a:effectLst/>
                        </a:rPr>
                        <a:t>大数据分析案例</a:t>
                      </a:r>
                      <a:endParaRPr lang="zh-CN" sz="1600" b="1" kern="100" dirty="0">
                        <a:effectLst/>
                        <a:latin typeface="Calibri"/>
                        <a:ea typeface="宋体"/>
                        <a:cs typeface="Times New Roman"/>
                      </a:endParaRPr>
                    </a:p>
                  </a:txBody>
                  <a:tcPr marL="62632" marR="62632" marT="0" marB="0" anchor="ctr"/>
                </a:tc>
                <a:tc>
                  <a:txBody>
                    <a:bodyPr/>
                    <a:lstStyle/>
                    <a:p>
                      <a:pPr algn="l">
                        <a:spcAft>
                          <a:spcPts val="0"/>
                        </a:spcAft>
                      </a:pPr>
                      <a:r>
                        <a:rPr lang="zh-CN" sz="1600" b="1" kern="0" dirty="0">
                          <a:effectLst/>
                        </a:rPr>
                        <a:t>　</a:t>
                      </a:r>
                      <a:endParaRPr lang="zh-CN" sz="1600" b="1" kern="100" dirty="0">
                        <a:effectLst/>
                        <a:latin typeface="Calibri"/>
                        <a:ea typeface="宋体"/>
                        <a:cs typeface="Times New Roman"/>
                      </a:endParaRPr>
                    </a:p>
                  </a:txBody>
                  <a:tcPr marL="62632" marR="62632" marT="0" marB="0" anchor="ctr"/>
                </a:tc>
                <a:tc>
                  <a:txBody>
                    <a:bodyPr/>
                    <a:lstStyle/>
                    <a:p>
                      <a:pPr algn="ctr">
                        <a:spcAft>
                          <a:spcPts val="0"/>
                        </a:spcAft>
                      </a:pPr>
                      <a:r>
                        <a:rPr lang="en-US" sz="1600" b="1" kern="0" dirty="0">
                          <a:solidFill>
                            <a:schemeClr val="bg1"/>
                          </a:solidFill>
                          <a:effectLst/>
                        </a:rPr>
                        <a:t>3</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r h="355734">
                <a:tc gridSpan="3">
                  <a:txBody>
                    <a:bodyPr/>
                    <a:lstStyle/>
                    <a:p>
                      <a:pPr algn="ctr">
                        <a:spcAft>
                          <a:spcPts val="0"/>
                        </a:spcAft>
                      </a:pPr>
                      <a:r>
                        <a:rPr lang="zh-CN" sz="1600" b="1" kern="0" dirty="0">
                          <a:effectLst/>
                        </a:rPr>
                        <a:t>必修合计</a:t>
                      </a:r>
                      <a:endParaRPr lang="zh-CN" sz="1600" b="1" kern="100" dirty="0">
                        <a:effectLst/>
                        <a:latin typeface="Calibri"/>
                        <a:ea typeface="宋体"/>
                        <a:cs typeface="Times New Roman"/>
                      </a:endParaRPr>
                    </a:p>
                  </a:txBody>
                  <a:tcPr marL="62632" marR="62632" marT="0" marB="0" anchor="ctr">
                    <a:solidFill>
                      <a:schemeClr val="accent1">
                        <a:lumMod val="50000"/>
                      </a:schemeClr>
                    </a:solidFill>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600" b="1" kern="0" dirty="0">
                          <a:solidFill>
                            <a:schemeClr val="bg1"/>
                          </a:solidFill>
                          <a:effectLst/>
                        </a:rPr>
                        <a:t>18</a:t>
                      </a:r>
                      <a:endParaRPr lang="zh-CN" sz="1600" b="1" kern="100" dirty="0">
                        <a:solidFill>
                          <a:schemeClr val="bg1"/>
                        </a:solidFill>
                        <a:effectLst/>
                        <a:latin typeface="Calibri"/>
                        <a:ea typeface="宋体"/>
                        <a:cs typeface="Times New Roman"/>
                      </a:endParaRPr>
                    </a:p>
                  </a:txBody>
                  <a:tcPr marL="62632" marR="62632" marT="0" marB="0" anchor="ctr">
                    <a:solidFill>
                      <a:schemeClr val="accent1">
                        <a:lumMod val="50000"/>
                      </a:schemeClr>
                    </a:solidFill>
                  </a:tcPr>
                </a:tc>
              </a:tr>
            </a:tbl>
          </a:graphicData>
        </a:graphic>
      </p:graphicFrame>
      <p:sp>
        <p:nvSpPr>
          <p:cNvPr id="64555" name="Rectangle 3"/>
          <p:cNvSpPr>
            <a:spLocks noChangeArrowheads="1"/>
          </p:cNvSpPr>
          <p:nvPr/>
        </p:nvSpPr>
        <p:spPr bwMode="auto">
          <a:xfrm>
            <a:off x="1692274" y="523628"/>
            <a:ext cx="6176963" cy="40005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lr>
                <a:schemeClr val="hlink"/>
              </a:buClr>
              <a:buFont typeface="Wingdings" pitchFamily="2" charset="2"/>
              <a:buChar char="§"/>
              <a:defRPr sz="2800" b="1">
                <a:solidFill>
                  <a:schemeClr val="tx1"/>
                </a:solidFill>
                <a:latin typeface="Arial" pitchFamily="34" charset="0"/>
                <a:ea typeface="楷体_GB2312" pitchFamily="49" charset="-122"/>
              </a:defRPr>
            </a:lvl1pPr>
            <a:lvl2pPr marL="742950" indent="-285750" algn="l" eaLnBrk="0" hangingPunct="0">
              <a:spcBef>
                <a:spcPct val="20000"/>
              </a:spcBef>
              <a:buClr>
                <a:schemeClr val="tx2"/>
              </a:buClr>
              <a:buSzPct val="85000"/>
              <a:buFont typeface="Wingdings" pitchFamily="2" charset="2"/>
              <a:buChar char="Ø"/>
              <a:defRPr sz="2800" b="1">
                <a:solidFill>
                  <a:schemeClr val="tx1"/>
                </a:solidFill>
                <a:latin typeface="Arial" pitchFamily="34" charset="0"/>
                <a:ea typeface="楷体_GB2312" pitchFamily="49" charset="-122"/>
              </a:defRPr>
            </a:lvl2pPr>
            <a:lvl3pPr marL="1143000" indent="-228600" algn="l" eaLnBrk="0" hangingPunct="0">
              <a:spcBef>
                <a:spcPct val="20000"/>
              </a:spcBef>
              <a:buClr>
                <a:schemeClr val="hlink"/>
              </a:buClr>
              <a:buSzPct val="95000"/>
              <a:buFont typeface="Wingdings 2" pitchFamily="18" charset="2"/>
              <a:buChar char="¡"/>
              <a:defRPr sz="2800" b="1">
                <a:solidFill>
                  <a:schemeClr val="tx1"/>
                </a:solidFill>
                <a:latin typeface="Arial" pitchFamily="34" charset="0"/>
                <a:ea typeface="楷体_GB2312" pitchFamily="49" charset="-122"/>
              </a:defRPr>
            </a:lvl3pPr>
            <a:lvl4pPr marL="1600200" indent="-228600" algn="l" eaLnBrk="0" hangingPunct="0">
              <a:spcBef>
                <a:spcPct val="20000"/>
              </a:spcBef>
              <a:buClr>
                <a:schemeClr val="tx2"/>
              </a:buClr>
              <a:buSzPct val="90000"/>
              <a:buFont typeface="Wingdings" pitchFamily="2" charset="2"/>
              <a:buChar char="Ø"/>
              <a:defRPr sz="2800" b="1">
                <a:solidFill>
                  <a:schemeClr val="tx1"/>
                </a:solidFill>
                <a:latin typeface="Arial" pitchFamily="34" charset="0"/>
                <a:ea typeface="楷体_GB2312" pitchFamily="49" charset="-122"/>
              </a:defRPr>
            </a:lvl4pPr>
            <a:lvl5pPr marL="2057400" indent="-228600" algn="l" eaLnBrk="0" hangingPunct="0">
              <a:spcBef>
                <a:spcPct val="20000"/>
              </a:spcBef>
              <a:buClr>
                <a:schemeClr val="hlink"/>
              </a:buClr>
              <a:buFont typeface="Wingdings 2" pitchFamily="18" charset="2"/>
              <a:buChar char="¡"/>
              <a:defRPr sz="2800" b="1">
                <a:solidFill>
                  <a:schemeClr val="tx1"/>
                </a:solidFill>
                <a:latin typeface="Arial" pitchFamily="34" charset="0"/>
                <a:ea typeface="楷体_GB2312" pitchFamily="49" charset="-122"/>
              </a:defRPr>
            </a:lvl5pPr>
            <a:lvl6pPr marL="25146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6pPr>
            <a:lvl7pPr marL="29718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7pPr>
            <a:lvl8pPr marL="34290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8pPr>
            <a:lvl9pPr marL="3886200" indent="-228600" eaLnBrk="0" fontAlgn="base" hangingPunct="0">
              <a:spcBef>
                <a:spcPct val="20000"/>
              </a:spcBef>
              <a:spcAft>
                <a:spcPct val="0"/>
              </a:spcAft>
              <a:buClr>
                <a:schemeClr val="hlink"/>
              </a:buClr>
              <a:buFont typeface="Wingdings 2" pitchFamily="18" charset="2"/>
              <a:buChar char="¡"/>
              <a:defRPr sz="2800" b="1">
                <a:solidFill>
                  <a:schemeClr val="tx1"/>
                </a:solidFill>
                <a:latin typeface="Arial" pitchFamily="34" charset="0"/>
                <a:ea typeface="楷体_GB2312" pitchFamily="49" charset="-122"/>
              </a:defRPr>
            </a:lvl9pPr>
          </a:lstStyle>
          <a:p>
            <a:pPr algn="ctr">
              <a:spcBef>
                <a:spcPct val="0"/>
              </a:spcBef>
              <a:buClrTx/>
              <a:buFontTx/>
              <a:buNone/>
            </a:pPr>
            <a:r>
              <a:rPr lang="en-US" altLang="zh-CN" sz="2000" u="none" dirty="0">
                <a:latin typeface="Calibri" pitchFamily="34" charset="0"/>
                <a:cs typeface="Times New Roman" pitchFamily="18" charset="0"/>
              </a:rPr>
              <a:t> </a:t>
            </a:r>
            <a:r>
              <a:rPr lang="zh-CN" altLang="en-US" sz="2000" u="none" dirty="0">
                <a:latin typeface="Calibri" pitchFamily="34" charset="0"/>
                <a:cs typeface="Times New Roman" pitchFamily="18" charset="0"/>
              </a:rPr>
              <a:t>应用统计专业硕士（大数据分析方向）专业课程设置</a:t>
            </a:r>
            <a:endParaRPr lang="zh-CN" altLang="en-US" sz="2000" u="none" dirty="0"/>
          </a:p>
        </p:txBody>
      </p:sp>
    </p:spTree>
    <p:extLst>
      <p:ext uri="{BB962C8B-B14F-4D97-AF65-F5344CB8AC3E}">
        <p14:creationId xmlns:p14="http://schemas.microsoft.com/office/powerpoint/2010/main" val="428482009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smtClean="0"/>
              <a:t>教学计划</a:t>
            </a:r>
            <a:endParaRPr kumimoji="1" lang="zh-CN" altLang="en-US" dirty="0"/>
          </a:p>
        </p:txBody>
      </p:sp>
      <p:sp>
        <p:nvSpPr>
          <p:cNvPr id="5" name="内容占位符 2"/>
          <p:cNvSpPr>
            <a:spLocks noGrp="1"/>
          </p:cNvSpPr>
          <p:nvPr>
            <p:ph idx="1"/>
          </p:nvPr>
        </p:nvSpPr>
        <p:spPr>
          <a:xfrm>
            <a:off x="213757" y="3152800"/>
            <a:ext cx="8644494" cy="3992563"/>
          </a:xfrm>
        </p:spPr>
        <p:txBody>
          <a:bodyPr/>
          <a:lstStyle/>
          <a:p>
            <a:endParaRPr kumimoji="1" lang="en-US" altLang="zh-CN" dirty="0" smtClean="0"/>
          </a:p>
          <a:p>
            <a:pPr marL="0" indent="0">
              <a:buNone/>
            </a:pPr>
            <a:endParaRPr kumimoji="1" lang="en-US" altLang="zh-CN" dirty="0"/>
          </a:p>
          <a:p>
            <a:r>
              <a:rPr lang="zh-CN" altLang="zh-CN" sz="2400" dirty="0"/>
              <a:t>大数据分析硕士项目将</a:t>
            </a:r>
            <a:r>
              <a:rPr lang="zh-CN" altLang="zh-CN" sz="2400" dirty="0" smtClean="0"/>
              <a:t>尝试</a:t>
            </a:r>
            <a:r>
              <a:rPr lang="zh-CN" altLang="en-US" sz="2400" dirty="0" smtClean="0"/>
              <a:t>个</a:t>
            </a:r>
            <a:r>
              <a:rPr lang="zh-CN" altLang="zh-CN" sz="2400" dirty="0" smtClean="0"/>
              <a:t>性化</a:t>
            </a:r>
            <a:r>
              <a:rPr lang="zh-CN" altLang="zh-CN" sz="2400" dirty="0"/>
              <a:t>的教学方式</a:t>
            </a:r>
            <a:r>
              <a:rPr lang="zh-CN" altLang="en-US" sz="2400" dirty="0"/>
              <a:t>：</a:t>
            </a:r>
            <a:endParaRPr lang="en-US" altLang="zh-CN" sz="2400" dirty="0"/>
          </a:p>
          <a:p>
            <a:pPr lvl="1"/>
            <a:r>
              <a:rPr lang="zh-CN" altLang="zh-CN" sz="2400" dirty="0"/>
              <a:t>统计学背景的研究生侧重计算机学科相关知识的学习</a:t>
            </a:r>
            <a:endParaRPr lang="en-US" altLang="zh-CN" sz="2400" dirty="0"/>
          </a:p>
          <a:p>
            <a:pPr lvl="1"/>
            <a:r>
              <a:rPr lang="zh-CN" altLang="zh-CN" sz="2400" dirty="0"/>
              <a:t>计算机背景的研究生侧重统计学知识的学习</a:t>
            </a:r>
            <a:endParaRPr lang="en-US" altLang="zh-CN" sz="2400" dirty="0"/>
          </a:p>
          <a:p>
            <a:pPr lvl="1"/>
            <a:r>
              <a:rPr lang="zh-CN" altLang="zh-CN" sz="2400" dirty="0"/>
              <a:t>大数据分析硕士选修课由各校分别开设，彰显五校自身特色。</a:t>
            </a:r>
            <a:endParaRPr lang="en-US" altLang="zh-CN" sz="2400" dirty="0"/>
          </a:p>
          <a:p>
            <a:endParaRPr kumimoji="1" lang="en-US" altLang="zh-CN" sz="2400" dirty="0" smtClean="0"/>
          </a:p>
          <a:p>
            <a:pPr algn="r"/>
            <a:endParaRPr kumimoji="1"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163782182"/>
              </p:ext>
            </p:extLst>
          </p:nvPr>
        </p:nvGraphicFramePr>
        <p:xfrm>
          <a:off x="487494" y="1130300"/>
          <a:ext cx="8203832" cy="3048000"/>
        </p:xfrm>
        <a:graphic>
          <a:graphicData uri="http://schemas.openxmlformats.org/drawingml/2006/table">
            <a:tbl>
              <a:tblPr firstRow="1" firstCol="1" bandRow="1">
                <a:tableStyleId>{5C22544A-7EE6-4342-B048-85BDC9FD1C3A}</a:tableStyleId>
              </a:tblPr>
              <a:tblGrid>
                <a:gridCol w="1015381"/>
                <a:gridCol w="697117"/>
                <a:gridCol w="2734147"/>
                <a:gridCol w="751437"/>
                <a:gridCol w="606582"/>
                <a:gridCol w="588476"/>
                <a:gridCol w="570368"/>
                <a:gridCol w="570368"/>
                <a:gridCol w="669956"/>
              </a:tblGrid>
              <a:tr h="414780">
                <a:tc rowSpan="2">
                  <a:txBody>
                    <a:bodyPr/>
                    <a:lstStyle/>
                    <a:p>
                      <a:pPr algn="ctr">
                        <a:spcAft>
                          <a:spcPts val="0"/>
                        </a:spcAft>
                      </a:pPr>
                      <a:r>
                        <a:rPr lang="zh-CN" sz="2000" kern="100" dirty="0" smtClean="0">
                          <a:solidFill>
                            <a:schemeClr val="tx1"/>
                          </a:solidFill>
                          <a:effectLst/>
                        </a:rPr>
                        <a:t>课性质</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spcAft>
                          <a:spcPts val="0"/>
                        </a:spcAft>
                      </a:pPr>
                      <a:r>
                        <a:rPr lang="zh-CN" sz="2000" kern="100">
                          <a:solidFill>
                            <a:schemeClr val="tx1"/>
                          </a:solidFill>
                          <a:effectLst/>
                        </a:rPr>
                        <a:t>应修学分</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spcAft>
                          <a:spcPts val="0"/>
                        </a:spcAft>
                      </a:pPr>
                      <a:r>
                        <a:rPr lang="zh-CN" sz="2000" kern="100" dirty="0">
                          <a:solidFill>
                            <a:schemeClr val="tx1"/>
                          </a:solidFill>
                          <a:effectLst/>
                        </a:rPr>
                        <a:t>课程名称</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spcAft>
                          <a:spcPts val="0"/>
                        </a:spcAft>
                      </a:pPr>
                      <a:r>
                        <a:rPr lang="zh-CN" sz="2000" kern="100">
                          <a:solidFill>
                            <a:schemeClr val="tx1"/>
                          </a:solidFill>
                          <a:effectLst/>
                        </a:rPr>
                        <a:t>学时</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spcAft>
                          <a:spcPts val="0"/>
                        </a:spcAft>
                      </a:pPr>
                      <a:r>
                        <a:rPr lang="zh-CN" sz="2000" kern="100" dirty="0">
                          <a:solidFill>
                            <a:schemeClr val="tx1"/>
                          </a:solidFill>
                          <a:effectLst/>
                        </a:rPr>
                        <a:t>学分合计</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gridSpan="4">
                  <a:txBody>
                    <a:bodyPr/>
                    <a:lstStyle/>
                    <a:p>
                      <a:pPr algn="ctr">
                        <a:spcAft>
                          <a:spcPts val="0"/>
                        </a:spcAft>
                      </a:pPr>
                      <a:r>
                        <a:rPr lang="zh-CN" sz="2000" kern="100" dirty="0">
                          <a:solidFill>
                            <a:schemeClr val="tx1"/>
                          </a:solidFill>
                          <a:effectLst/>
                        </a:rPr>
                        <a:t>开课</a:t>
                      </a:r>
                      <a:r>
                        <a:rPr lang="zh-CN" sz="2000" kern="100" dirty="0" smtClean="0">
                          <a:solidFill>
                            <a:schemeClr val="tx1"/>
                          </a:solidFill>
                          <a:effectLst/>
                        </a:rPr>
                        <a:t>学期</a:t>
                      </a:r>
                      <a:endParaRPr lang="en-US" altLang="zh-CN" sz="2000" kern="100" dirty="0" smtClean="0">
                        <a:solidFill>
                          <a:schemeClr val="tx1"/>
                        </a:solidFill>
                        <a:effectLst/>
                      </a:endParaRPr>
                    </a:p>
                    <a:p>
                      <a:pPr algn="ctr">
                        <a:spcAft>
                          <a:spcPts val="0"/>
                        </a:spcAft>
                      </a:pPr>
                      <a:r>
                        <a:rPr lang="zh-CN" sz="2000" kern="100" dirty="0" smtClean="0">
                          <a:solidFill>
                            <a:schemeClr val="tx1"/>
                          </a:solidFill>
                          <a:effectLst/>
                        </a:rPr>
                        <a:t>学期</a:t>
                      </a:r>
                      <a:r>
                        <a:rPr lang="zh-CN" sz="2000" kern="100" dirty="0">
                          <a:solidFill>
                            <a:schemeClr val="tx1"/>
                          </a:solidFill>
                          <a:effectLst/>
                        </a:rPr>
                        <a:t>学分</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41478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2000" kern="100" dirty="0">
                          <a:solidFill>
                            <a:schemeClr val="tx1"/>
                          </a:solidFill>
                          <a:effectLst/>
                        </a:rPr>
                        <a:t>一</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2000" kern="100" dirty="0">
                          <a:solidFill>
                            <a:schemeClr val="tx1"/>
                          </a:solidFill>
                          <a:effectLst/>
                        </a:rPr>
                        <a:t>二</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2000" kern="100" dirty="0">
                          <a:solidFill>
                            <a:schemeClr val="tx1"/>
                          </a:solidFill>
                          <a:effectLst/>
                        </a:rPr>
                        <a:t>三</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2000" kern="100" dirty="0">
                          <a:solidFill>
                            <a:schemeClr val="tx1"/>
                          </a:solidFill>
                          <a:effectLst/>
                        </a:rPr>
                        <a:t>四</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r>
              <a:tr h="207390">
                <a:tc rowSpan="6">
                  <a:txBody>
                    <a:bodyPr/>
                    <a:lstStyle/>
                    <a:p>
                      <a:pPr algn="ctr">
                        <a:spcAft>
                          <a:spcPts val="0"/>
                        </a:spcAft>
                      </a:pPr>
                      <a:r>
                        <a:rPr lang="zh-CN" altLang="en-US" sz="2000" kern="100" dirty="0" smtClean="0">
                          <a:solidFill>
                            <a:schemeClr val="tx1"/>
                          </a:solidFill>
                          <a:effectLst/>
                        </a:rPr>
                        <a:t>必修课</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rowSpan="6">
                  <a:txBody>
                    <a:bodyPr/>
                    <a:lstStyle/>
                    <a:p>
                      <a:pPr algn="ctr">
                        <a:spcAft>
                          <a:spcPts val="0"/>
                        </a:spcAft>
                      </a:pPr>
                      <a:r>
                        <a:rPr lang="en-US" sz="2000" kern="100" dirty="0" smtClean="0">
                          <a:solidFill>
                            <a:schemeClr val="tx1"/>
                          </a:solidFill>
                          <a:effectLst/>
                        </a:rPr>
                        <a:t>18</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Bef>
                          <a:spcPts val="600"/>
                        </a:spcBef>
                        <a:spcAft>
                          <a:spcPts val="600"/>
                        </a:spcAft>
                      </a:pPr>
                      <a:r>
                        <a:rPr lang="zh-CN" sz="2000" kern="100" dirty="0">
                          <a:solidFill>
                            <a:schemeClr val="tx1"/>
                          </a:solidFill>
                          <a:effectLst/>
                        </a:rPr>
                        <a:t>大数据分析计算机基础</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54</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tc>
              </a:tr>
              <a:tr h="270295">
                <a:tc vMerge="1">
                  <a:txBody>
                    <a:bodyPr/>
                    <a:lstStyle/>
                    <a:p>
                      <a:endParaRPr lang="zh-CN" altLang="en-US"/>
                    </a:p>
                  </a:txBody>
                  <a:tcPr/>
                </a:tc>
                <a:tc vMerge="1">
                  <a:txBody>
                    <a:bodyPr/>
                    <a:lstStyle/>
                    <a:p>
                      <a:endParaRPr lang="zh-CN" altLang="en-US"/>
                    </a:p>
                  </a:txBody>
                  <a:tcPr/>
                </a:tc>
                <a:tc>
                  <a:txBody>
                    <a:bodyPr/>
                    <a:lstStyle/>
                    <a:p>
                      <a:pPr algn="l">
                        <a:spcBef>
                          <a:spcPts val="600"/>
                        </a:spcBef>
                        <a:spcAft>
                          <a:spcPts val="600"/>
                        </a:spcAft>
                      </a:pPr>
                      <a:r>
                        <a:rPr lang="zh-CN" sz="2000" kern="100" dirty="0">
                          <a:solidFill>
                            <a:schemeClr val="tx1"/>
                          </a:solidFill>
                          <a:effectLst/>
                        </a:rPr>
                        <a:t>大数据分布式计算</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dirty="0">
                          <a:solidFill>
                            <a:schemeClr val="tx1"/>
                          </a:solidFill>
                          <a:effectLst/>
                        </a:rPr>
                        <a:t>54</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tc>
              </a:tr>
              <a:tr h="237017">
                <a:tc vMerge="1">
                  <a:txBody>
                    <a:bodyPr/>
                    <a:lstStyle/>
                    <a:p>
                      <a:endParaRPr lang="zh-CN" altLang="en-US"/>
                    </a:p>
                  </a:txBody>
                  <a:tcPr/>
                </a:tc>
                <a:tc vMerge="1">
                  <a:txBody>
                    <a:bodyPr/>
                    <a:lstStyle/>
                    <a:p>
                      <a:endParaRPr lang="zh-CN" altLang="en-US"/>
                    </a:p>
                  </a:txBody>
                  <a:tcPr/>
                </a:tc>
                <a:tc>
                  <a:txBody>
                    <a:bodyPr/>
                    <a:lstStyle/>
                    <a:p>
                      <a:pPr algn="l">
                        <a:spcBef>
                          <a:spcPts val="600"/>
                        </a:spcBef>
                        <a:spcAft>
                          <a:spcPts val="600"/>
                        </a:spcAft>
                      </a:pPr>
                      <a:r>
                        <a:rPr lang="zh-CN" sz="2000" kern="100" dirty="0">
                          <a:solidFill>
                            <a:schemeClr val="tx1"/>
                          </a:solidFill>
                          <a:effectLst/>
                        </a:rPr>
                        <a:t>大数据分析统计基础</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54</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tc>
              </a:tr>
              <a:tr h="207390">
                <a:tc vMerge="1">
                  <a:txBody>
                    <a:bodyPr/>
                    <a:lstStyle/>
                    <a:p>
                      <a:endParaRPr lang="zh-CN" altLang="en-US"/>
                    </a:p>
                  </a:txBody>
                  <a:tcPr/>
                </a:tc>
                <a:tc vMerge="1">
                  <a:txBody>
                    <a:bodyPr/>
                    <a:lstStyle/>
                    <a:p>
                      <a:endParaRPr lang="zh-CN" altLang="en-US"/>
                    </a:p>
                  </a:txBody>
                  <a:tcPr/>
                </a:tc>
                <a:tc>
                  <a:txBody>
                    <a:bodyPr/>
                    <a:lstStyle/>
                    <a:p>
                      <a:pPr algn="l">
                        <a:spcBef>
                          <a:spcPts val="600"/>
                        </a:spcBef>
                        <a:spcAft>
                          <a:spcPts val="600"/>
                        </a:spcAft>
                      </a:pPr>
                      <a:r>
                        <a:rPr lang="zh-CN" sz="2000" kern="100" dirty="0">
                          <a:solidFill>
                            <a:schemeClr val="tx1"/>
                          </a:solidFill>
                          <a:effectLst/>
                        </a:rPr>
                        <a:t>大数据挖掘与机器学习</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dirty="0">
                          <a:solidFill>
                            <a:schemeClr val="tx1"/>
                          </a:solidFill>
                          <a:effectLst/>
                        </a:rPr>
                        <a:t>54</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000" kern="10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tc>
              </a:tr>
              <a:tr h="207390">
                <a:tc vMerge="1">
                  <a:txBody>
                    <a:bodyPr/>
                    <a:lstStyle/>
                    <a:p>
                      <a:endParaRPr lang="zh-CN" altLang="en-US"/>
                    </a:p>
                  </a:txBody>
                  <a:tcPr/>
                </a:tc>
                <a:tc vMerge="1">
                  <a:txBody>
                    <a:bodyPr/>
                    <a:lstStyle/>
                    <a:p>
                      <a:endParaRPr lang="zh-CN" altLang="en-US"/>
                    </a:p>
                  </a:txBody>
                  <a:tcPr/>
                </a:tc>
                <a:tc>
                  <a:txBody>
                    <a:bodyPr/>
                    <a:lstStyle/>
                    <a:p>
                      <a:pPr algn="l">
                        <a:spcBef>
                          <a:spcPts val="600"/>
                        </a:spcBef>
                        <a:spcAft>
                          <a:spcPts val="600"/>
                        </a:spcAft>
                      </a:pPr>
                      <a:r>
                        <a:rPr lang="zh-CN" sz="2000" kern="100" dirty="0">
                          <a:solidFill>
                            <a:schemeClr val="tx1"/>
                          </a:solidFill>
                          <a:effectLst/>
                        </a:rPr>
                        <a:t>非结构化大数据分析</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dirty="0">
                          <a:solidFill>
                            <a:schemeClr val="tx1"/>
                          </a:solidFill>
                          <a:effectLst/>
                        </a:rPr>
                        <a:t>54</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10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2000" kern="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b"/>
                </a:tc>
                <a:tc>
                  <a:txBody>
                    <a:bodyPr/>
                    <a:lstStyle/>
                    <a:p>
                      <a:pPr algn="l">
                        <a:spcAft>
                          <a:spcPts val="0"/>
                        </a:spcAft>
                      </a:pPr>
                      <a:r>
                        <a:rPr lang="en-US" sz="2000" kern="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b"/>
                </a:tc>
              </a:tr>
              <a:tr h="227442">
                <a:tc vMerge="1">
                  <a:txBody>
                    <a:bodyPr/>
                    <a:lstStyle/>
                    <a:p>
                      <a:pPr algn="ctr">
                        <a:spcAft>
                          <a:spcPts val="0"/>
                        </a:spcAft>
                      </a:pP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vMerge="1">
                  <a:txBody>
                    <a:bodyPr/>
                    <a:lstStyle/>
                    <a:p>
                      <a:pPr algn="ctr">
                        <a:spcAft>
                          <a:spcPts val="0"/>
                        </a:spcAft>
                      </a:pP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zh-CN" sz="2000" kern="0" dirty="0">
                          <a:solidFill>
                            <a:schemeClr val="tx1"/>
                          </a:solidFill>
                          <a:effectLst/>
                        </a:rPr>
                        <a:t>大</a:t>
                      </a:r>
                      <a:r>
                        <a:rPr lang="zh-CN" sz="2000" kern="0" dirty="0" smtClean="0">
                          <a:solidFill>
                            <a:schemeClr val="tx1"/>
                          </a:solidFill>
                          <a:effectLst/>
                        </a:rPr>
                        <a:t>数据</a:t>
                      </a:r>
                      <a:r>
                        <a:rPr lang="zh-CN" altLang="en-US" sz="2000" kern="0" dirty="0" smtClean="0">
                          <a:solidFill>
                            <a:schemeClr val="tx1"/>
                          </a:solidFill>
                          <a:effectLst/>
                        </a:rPr>
                        <a:t>统计建模</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dirty="0">
                          <a:solidFill>
                            <a:schemeClr val="tx1"/>
                          </a:solidFill>
                          <a:effectLst/>
                        </a:rPr>
                        <a:t>54</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dirty="0">
                          <a:solidFill>
                            <a:schemeClr val="tx1"/>
                          </a:solidFill>
                          <a:effectLst/>
                        </a:rPr>
                        <a:t>3</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a:solidFill>
                            <a:schemeClr val="tx1"/>
                          </a:solidFill>
                          <a:effectLst/>
                        </a:rPr>
                        <a:t>3</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a:solidFill>
                            <a:schemeClr val="tx1"/>
                          </a:solidFill>
                          <a:effectLst/>
                        </a:rPr>
                        <a:t> </a:t>
                      </a:r>
                      <a:endParaRPr lang="zh-CN" sz="200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000" kern="0" dirty="0">
                          <a:solidFill>
                            <a:schemeClr val="tx1"/>
                          </a:solidFill>
                          <a:effectLst/>
                        </a:rPr>
                        <a:t> </a:t>
                      </a:r>
                      <a:endParaRPr lang="zh-CN" sz="20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extLst>
      <p:ext uri="{BB962C8B-B14F-4D97-AF65-F5344CB8AC3E}">
        <p14:creationId xmlns:p14="http://schemas.microsoft.com/office/powerpoint/2010/main" val="421214181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p:txBody>
          <a:bodyPr/>
          <a:lstStyle/>
          <a:p>
            <a:endParaRPr lang="zh-CN" altLang="en-US" smtClean="0"/>
          </a:p>
        </p:txBody>
      </p:sp>
      <p:sp>
        <p:nvSpPr>
          <p:cNvPr id="63491" name="内容占位符 2"/>
          <p:cNvSpPr>
            <a:spLocks noGrp="1"/>
          </p:cNvSpPr>
          <p:nvPr>
            <p:ph idx="1"/>
          </p:nvPr>
        </p:nvSpPr>
        <p:spPr/>
        <p:txBody>
          <a:bodyPr/>
          <a:lstStyle/>
          <a:p>
            <a:endParaRPr lang="zh-CN" altLang="en-US" smtClean="0"/>
          </a:p>
        </p:txBody>
      </p:sp>
      <p:pic>
        <p:nvPicPr>
          <p:cNvPr id="63492" name="Picture 2" descr="C:\Users\Yuan Wei\Desktop\照片\开学典礼举行.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26302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smtClean="0"/>
              <a:t>师资与首批实验班学生</a:t>
            </a:r>
            <a:endParaRPr lang="zh-CN" altLang="en-US" dirty="0"/>
          </a:p>
        </p:txBody>
      </p:sp>
      <p:sp>
        <p:nvSpPr>
          <p:cNvPr id="3" name="内容占位符 2"/>
          <p:cNvSpPr>
            <a:spLocks noGrp="1"/>
          </p:cNvSpPr>
          <p:nvPr>
            <p:ph idx="1"/>
          </p:nvPr>
        </p:nvSpPr>
        <p:spPr>
          <a:xfrm>
            <a:off x="990600" y="1092531"/>
            <a:ext cx="7758113" cy="4928858"/>
          </a:xfrm>
        </p:spPr>
        <p:txBody>
          <a:bodyPr/>
          <a:lstStyle/>
          <a:p>
            <a:r>
              <a:rPr lang="zh-CN" altLang="zh-CN" dirty="0"/>
              <a:t>大数据分析硕士培养协同创新平台为每门必修课均配备</a:t>
            </a:r>
            <a:r>
              <a:rPr lang="zh-CN" altLang="zh-CN" dirty="0" smtClean="0"/>
              <a:t>了</a:t>
            </a:r>
            <a:r>
              <a:rPr lang="en-US" altLang="zh-CN" dirty="0"/>
              <a:t>4</a:t>
            </a:r>
            <a:r>
              <a:rPr lang="zh-CN" altLang="zh-CN" dirty="0" smtClean="0"/>
              <a:t>人</a:t>
            </a:r>
            <a:r>
              <a:rPr lang="zh-CN" altLang="zh-CN" dirty="0"/>
              <a:t>以上的教学</a:t>
            </a:r>
            <a:r>
              <a:rPr lang="zh-CN" altLang="zh-CN" dirty="0" smtClean="0"/>
              <a:t>团队</a:t>
            </a:r>
            <a:endParaRPr lang="en-US" altLang="zh-CN" dirty="0" smtClean="0"/>
          </a:p>
          <a:p>
            <a:pPr marL="457200" lvl="1" indent="0">
              <a:buNone/>
            </a:pPr>
            <a:r>
              <a:rPr lang="zh-CN" altLang="zh-CN" dirty="0" smtClean="0"/>
              <a:t>教学</a:t>
            </a:r>
            <a:r>
              <a:rPr lang="zh-CN" altLang="zh-CN" dirty="0"/>
              <a:t>团队由国家千人计划入选者、长江学者、国家杰出青年基金获得者在内，在大数据研究和应用方面有较高造诣的中青年学者</a:t>
            </a:r>
            <a:r>
              <a:rPr lang="zh-CN" altLang="zh-CN" dirty="0" smtClean="0"/>
              <a:t>组成</a:t>
            </a:r>
            <a:endParaRPr lang="en-US" altLang="zh-CN" dirty="0" smtClean="0"/>
          </a:p>
          <a:p>
            <a:r>
              <a:rPr lang="zh-CN" altLang="en-US" dirty="0" smtClean="0"/>
              <a:t>首批</a:t>
            </a:r>
            <a:r>
              <a:rPr lang="en-US" altLang="zh-CN" dirty="0" smtClean="0"/>
              <a:t>55</a:t>
            </a:r>
            <a:r>
              <a:rPr lang="zh-CN" altLang="en-US" dirty="0" smtClean="0"/>
              <a:t>名学生</a:t>
            </a:r>
            <a:r>
              <a:rPr lang="en-US" altLang="zh-CN" dirty="0" smtClean="0"/>
              <a:t>,</a:t>
            </a:r>
            <a:r>
              <a:rPr lang="zh-CN" altLang="en-US" dirty="0" smtClean="0"/>
              <a:t> </a:t>
            </a:r>
            <a:r>
              <a:rPr lang="en-US" altLang="zh-CN" dirty="0" smtClean="0"/>
              <a:t>7</a:t>
            </a:r>
            <a:r>
              <a:rPr lang="zh-CN" altLang="en-US" dirty="0" smtClean="0"/>
              <a:t>所高校</a:t>
            </a:r>
            <a:endParaRPr lang="en-US" altLang="zh-CN" dirty="0" smtClean="0"/>
          </a:p>
          <a:p>
            <a:pPr marL="0" indent="0">
              <a:buNone/>
            </a:pPr>
            <a:r>
              <a:rPr lang="zh-CN" altLang="en-US" dirty="0"/>
              <a:t> </a:t>
            </a:r>
            <a:r>
              <a:rPr lang="zh-CN" altLang="en-US" dirty="0" smtClean="0"/>
              <a:t>     </a:t>
            </a:r>
            <a:r>
              <a:rPr lang="en-US" altLang="zh-CN" dirty="0" smtClean="0"/>
              <a:t>28</a:t>
            </a:r>
            <a:r>
              <a:rPr lang="zh-CN" altLang="en-US" dirty="0" smtClean="0"/>
              <a:t>男生</a:t>
            </a:r>
            <a:r>
              <a:rPr lang="en-US" altLang="zh-CN" dirty="0" smtClean="0"/>
              <a:t>,</a:t>
            </a:r>
            <a:r>
              <a:rPr lang="zh-CN" altLang="en-US" dirty="0" smtClean="0"/>
              <a:t> </a:t>
            </a:r>
            <a:r>
              <a:rPr lang="en-US" altLang="zh-CN" dirty="0" smtClean="0"/>
              <a:t>27</a:t>
            </a:r>
            <a:r>
              <a:rPr lang="zh-CN" altLang="en-US" dirty="0" smtClean="0"/>
              <a:t>女生</a:t>
            </a:r>
            <a:endParaRPr lang="en-US" altLang="zh-CN" dirty="0" smtClean="0"/>
          </a:p>
          <a:p>
            <a:pPr marL="0" indent="0">
              <a:buNone/>
            </a:pPr>
            <a:r>
              <a:rPr lang="zh-CN" altLang="en-US" dirty="0"/>
              <a:t> </a:t>
            </a:r>
            <a:r>
              <a:rPr lang="zh-CN" altLang="en-US" dirty="0" smtClean="0"/>
              <a:t>     本科专业</a:t>
            </a:r>
            <a:r>
              <a:rPr lang="en-US" altLang="zh-CN" dirty="0" smtClean="0"/>
              <a:t>:</a:t>
            </a:r>
            <a:r>
              <a:rPr lang="zh-CN" altLang="en-US" dirty="0" smtClean="0"/>
              <a:t> 统计学</a:t>
            </a:r>
            <a:r>
              <a:rPr lang="en-US" altLang="zh-CN" dirty="0" smtClean="0"/>
              <a:t>31</a:t>
            </a:r>
            <a:r>
              <a:rPr lang="zh-CN" altLang="en-US" dirty="0" smtClean="0"/>
              <a:t>人</a:t>
            </a:r>
            <a:r>
              <a:rPr lang="en-US" altLang="zh-CN" dirty="0" smtClean="0"/>
              <a:t>,</a:t>
            </a:r>
            <a:r>
              <a:rPr lang="zh-CN" altLang="en-US" dirty="0" smtClean="0"/>
              <a:t> 数学</a:t>
            </a:r>
            <a:r>
              <a:rPr lang="en-US" altLang="zh-CN" dirty="0" smtClean="0"/>
              <a:t>15</a:t>
            </a:r>
            <a:r>
              <a:rPr lang="zh-CN" altLang="en-US" dirty="0" smtClean="0"/>
              <a:t>人</a:t>
            </a:r>
            <a:r>
              <a:rPr lang="en-US" altLang="zh-CN" dirty="0" smtClean="0"/>
              <a:t>,</a:t>
            </a:r>
            <a:r>
              <a:rPr lang="zh-CN" altLang="en-US" dirty="0" smtClean="0"/>
              <a:t> </a:t>
            </a:r>
            <a:endParaRPr lang="en-US" altLang="zh-CN" dirty="0" smtClean="0"/>
          </a:p>
          <a:p>
            <a:pPr marL="0" indent="0">
              <a:buNone/>
            </a:pPr>
            <a:r>
              <a:rPr lang="zh-CN" altLang="en-US" dirty="0"/>
              <a:t> </a:t>
            </a:r>
            <a:r>
              <a:rPr lang="zh-CN" altLang="en-US" dirty="0" smtClean="0"/>
              <a:t>                      计算机</a:t>
            </a:r>
            <a:r>
              <a:rPr lang="en-US" altLang="zh-CN" dirty="0" smtClean="0"/>
              <a:t>\</a:t>
            </a:r>
            <a:r>
              <a:rPr lang="zh-CN" altLang="en-US" dirty="0" smtClean="0"/>
              <a:t>金融</a:t>
            </a:r>
            <a:r>
              <a:rPr lang="en-US" altLang="zh-CN" dirty="0" smtClean="0"/>
              <a:t>\</a:t>
            </a:r>
            <a:r>
              <a:rPr lang="zh-CN" altLang="en-US" dirty="0" smtClean="0"/>
              <a:t>物理等</a:t>
            </a:r>
            <a:r>
              <a:rPr lang="en-US" altLang="zh-CN" dirty="0" smtClean="0"/>
              <a:t>9</a:t>
            </a:r>
            <a:r>
              <a:rPr lang="zh-CN" altLang="en-US" dirty="0" smtClean="0"/>
              <a:t>人</a:t>
            </a:r>
            <a:endParaRPr lang="en-US" altLang="zh-CN" dirty="0" smtClean="0"/>
          </a:p>
          <a:p>
            <a:pPr marL="0" indent="0">
              <a:buNone/>
            </a:pPr>
            <a:r>
              <a:rPr lang="zh-CN" altLang="en-US" dirty="0"/>
              <a:t> </a:t>
            </a:r>
            <a:r>
              <a:rPr lang="zh-CN" altLang="en-US" dirty="0" smtClean="0"/>
              <a:t>     基本毕业于</a:t>
            </a:r>
            <a:r>
              <a:rPr lang="en-US" altLang="zh-CN" dirty="0" smtClean="0"/>
              <a:t>985</a:t>
            </a:r>
            <a:r>
              <a:rPr lang="zh-CN" altLang="en-US" dirty="0" smtClean="0"/>
              <a:t>和</a:t>
            </a:r>
            <a:r>
              <a:rPr lang="en-US" altLang="zh-CN" dirty="0" smtClean="0"/>
              <a:t>211</a:t>
            </a:r>
            <a:r>
              <a:rPr lang="zh-CN" altLang="en-US" dirty="0" smtClean="0"/>
              <a:t>高校</a:t>
            </a:r>
            <a:endParaRPr lang="en-US" altLang="zh-CN" dirty="0"/>
          </a:p>
          <a:p>
            <a:pPr lvl="1"/>
            <a:endParaRPr lang="zh-CN" altLang="zh-CN" dirty="0"/>
          </a:p>
          <a:p>
            <a:pPr lvl="1"/>
            <a:endParaRPr lang="zh-CN" altLang="en-US" dirty="0"/>
          </a:p>
        </p:txBody>
      </p:sp>
    </p:spTree>
    <p:extLst>
      <p:ext uri="{BB962C8B-B14F-4D97-AF65-F5344CB8AC3E}">
        <p14:creationId xmlns:p14="http://schemas.microsoft.com/office/powerpoint/2010/main" val="229379079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122" name="Picture 2" descr="C:\卫\大数据\上课照片\IMG_704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7485" y="0"/>
            <a:ext cx="93414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51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6146" name="Picture 2" descr="C:\卫\大数据\上课照片\IMG_705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 y="1"/>
            <a:ext cx="914399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473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txBox="1">
            <a:spLocks/>
          </p:cNvSpPr>
          <p:nvPr/>
        </p:nvSpPr>
        <p:spPr>
          <a:xfrm>
            <a:off x="96962" y="3773714"/>
            <a:ext cx="8857672" cy="3036495"/>
          </a:xfrm>
          <a:prstGeom prst="rect">
            <a:avLst/>
          </a:prstGeom>
        </p:spPr>
        <p:txBody>
          <a:bodyPr>
            <a:noAutofit/>
          </a:bodyPr>
          <a:lst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0" indent="0">
              <a:buNone/>
            </a:pPr>
            <a:endParaRPr kumimoji="1" lang="en-US" altLang="zh-CN" sz="3600" b="1" dirty="0" smtClean="0">
              <a:solidFill>
                <a:schemeClr val="tx1"/>
              </a:solidFill>
              <a:effectLst>
                <a:outerShdw blurRad="38100" dist="38100" dir="2700000" algn="tl">
                  <a:srgbClr val="000000">
                    <a:alpha val="43137"/>
                  </a:srgbClr>
                </a:outerShdw>
              </a:effectLst>
            </a:endParaRPr>
          </a:p>
        </p:txBody>
      </p:sp>
      <p:pic>
        <p:nvPicPr>
          <p:cNvPr id="4" name="Picture 2" descr="C:\Users\Yuan Wei\Desktop\360截图20130709141943288.jpg"/>
          <p:cNvPicPr>
            <a:picLocks noChangeAspect="1" noChangeArrowheads="1"/>
          </p:cNvPicPr>
          <p:nvPr/>
        </p:nvPicPr>
        <p:blipFill rotWithShape="1">
          <a:blip r:embed="rId2">
            <a:extLst>
              <a:ext uri="{28A0092B-C50C-407E-A947-70E740481C1C}">
                <a14:useLocalDpi xmlns:a14="http://schemas.microsoft.com/office/drawing/2010/main" val="0"/>
              </a:ext>
            </a:extLst>
          </a:blip>
          <a:srcRect t="-298" b="23961"/>
          <a:stretch/>
        </p:blipFill>
        <p:spPr bwMode="auto">
          <a:xfrm>
            <a:off x="0" y="1"/>
            <a:ext cx="9144000" cy="404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8382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吉祥如意">
  <a:themeElements>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fontScheme name="吉祥如意">
      <a:majorFont>
        <a:latin typeface="Arial"/>
        <a:ea typeface="黑体"/>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00"/>
        </a:solidFill>
        <a:ln w="9525" cap="flat" cmpd="sng" algn="ctr">
          <a:solidFill>
            <a:srgbClr val="FF99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1" lang="en-US" sz="1200" b="1" i="0" u="sng"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楷体_GB2312" pitchFamily="49" charset="-122"/>
          </a:defRPr>
        </a:defPPr>
      </a:lstStyle>
    </a:spDef>
    <a:lnDef>
      <a:spPr bwMode="auto">
        <a:xfrm>
          <a:off x="0" y="0"/>
          <a:ext cx="1" cy="1"/>
        </a:xfrm>
        <a:custGeom>
          <a:avLst/>
          <a:gdLst/>
          <a:ahLst/>
          <a:cxnLst/>
          <a:rect l="0" t="0" r="0" b="0"/>
          <a:pathLst/>
        </a:custGeom>
        <a:solidFill>
          <a:srgbClr val="FFCC00"/>
        </a:solidFill>
        <a:ln w="9525" cap="flat" cmpd="sng" algn="ctr">
          <a:solidFill>
            <a:srgbClr val="FF99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1" lang="en-US" sz="1200" b="1" i="0" u="sng"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楷体_GB2312" pitchFamily="49" charset="-122"/>
          </a:defRPr>
        </a:defPPr>
      </a:lstStyle>
    </a:lnDef>
  </a:objectDefaults>
  <a:extraClrSchemeLst>
    <a:extraClrScheme>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吉祥如意 2">
        <a:dk1>
          <a:srgbClr val="59582D"/>
        </a:dk1>
        <a:lt1>
          <a:srgbClr val="EAEAEA"/>
        </a:lt1>
        <a:dk2>
          <a:srgbClr val="666699"/>
        </a:dk2>
        <a:lt2>
          <a:srgbClr val="D9D9D9"/>
        </a:lt2>
        <a:accent1>
          <a:srgbClr val="CCECFF"/>
        </a:accent1>
        <a:accent2>
          <a:srgbClr val="B2D2C7"/>
        </a:accent2>
        <a:accent3>
          <a:srgbClr val="F3F3F3"/>
        </a:accent3>
        <a:accent4>
          <a:srgbClr val="4B4A25"/>
        </a:accent4>
        <a:accent5>
          <a:srgbClr val="E2F4FF"/>
        </a:accent5>
        <a:accent6>
          <a:srgbClr val="A1BEB4"/>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吉祥如意 3">
        <a:dk1>
          <a:srgbClr val="000099"/>
        </a:dk1>
        <a:lt1>
          <a:srgbClr val="FFFFCC"/>
        </a:lt1>
        <a:dk2>
          <a:srgbClr val="004000"/>
        </a:dk2>
        <a:lt2>
          <a:srgbClr val="FFD9B3"/>
        </a:lt2>
        <a:accent1>
          <a:srgbClr val="FFD9D9"/>
        </a:accent1>
        <a:accent2>
          <a:srgbClr val="DDDDDD"/>
        </a:accent2>
        <a:accent3>
          <a:srgbClr val="FFFFE2"/>
        </a:accent3>
        <a:accent4>
          <a:srgbClr val="000082"/>
        </a:accent4>
        <a:accent5>
          <a:srgbClr val="FFE9E9"/>
        </a:accent5>
        <a:accent6>
          <a:srgbClr val="C8C8C8"/>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吉祥如意 4">
        <a:dk1>
          <a:srgbClr val="000000"/>
        </a:dk1>
        <a:lt1>
          <a:srgbClr val="DCE8E2"/>
        </a:lt1>
        <a:dk2>
          <a:srgbClr val="0033CC"/>
        </a:dk2>
        <a:lt2>
          <a:srgbClr val="C4C4D8"/>
        </a:lt2>
        <a:accent1>
          <a:srgbClr val="FFFFFF"/>
        </a:accent1>
        <a:accent2>
          <a:srgbClr val="A9CFB1"/>
        </a:accent2>
        <a:accent3>
          <a:srgbClr val="EBF2EE"/>
        </a:accent3>
        <a:accent4>
          <a:srgbClr val="000000"/>
        </a:accent4>
        <a:accent5>
          <a:srgbClr val="FFFFFF"/>
        </a:accent5>
        <a:accent6>
          <a:srgbClr val="99BBA0"/>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吉祥如意 5">
        <a:dk1>
          <a:srgbClr val="606090"/>
        </a:dk1>
        <a:lt1>
          <a:srgbClr val="E5FFFF"/>
        </a:lt1>
        <a:dk2>
          <a:srgbClr val="0000CC"/>
        </a:dk2>
        <a:lt2>
          <a:srgbClr val="91DAFF"/>
        </a:lt2>
        <a:accent1>
          <a:srgbClr val="EAEAEA"/>
        </a:accent1>
        <a:accent2>
          <a:srgbClr val="FFE2C5"/>
        </a:accent2>
        <a:accent3>
          <a:srgbClr val="F0FFFF"/>
        </a:accent3>
        <a:accent4>
          <a:srgbClr val="51517A"/>
        </a:accent4>
        <a:accent5>
          <a:srgbClr val="F3F3F3"/>
        </a:accent5>
        <a:accent6>
          <a:srgbClr val="E7CDB2"/>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吉祥如意 6">
        <a:dk1>
          <a:srgbClr val="CC0066"/>
        </a:dk1>
        <a:lt1>
          <a:srgbClr val="FFDDBB"/>
        </a:lt1>
        <a:dk2>
          <a:srgbClr val="000000"/>
        </a:dk2>
        <a:lt2>
          <a:srgbClr val="C0C0C0"/>
        </a:lt2>
        <a:accent1>
          <a:srgbClr val="FFFFCC"/>
        </a:accent1>
        <a:accent2>
          <a:srgbClr val="FFFFFF"/>
        </a:accent2>
        <a:accent3>
          <a:srgbClr val="FFEBDA"/>
        </a:accent3>
        <a:accent4>
          <a:srgbClr val="AE0056"/>
        </a:accent4>
        <a:accent5>
          <a:srgbClr val="FFFFE2"/>
        </a:accent5>
        <a:accent6>
          <a:srgbClr val="E7E7E7"/>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吉祥如意 7">
        <a:dk1>
          <a:srgbClr val="B60000"/>
        </a:dk1>
        <a:lt1>
          <a:srgbClr val="FFFF99"/>
        </a:lt1>
        <a:dk2>
          <a:srgbClr val="800000"/>
        </a:dk2>
        <a:lt2>
          <a:srgbClr val="FFFFFF"/>
        </a:lt2>
        <a:accent1>
          <a:srgbClr val="9888A4"/>
        </a:accent1>
        <a:accent2>
          <a:srgbClr val="A9335D"/>
        </a:accent2>
        <a:accent3>
          <a:srgbClr val="C0AAAA"/>
        </a:accent3>
        <a:accent4>
          <a:srgbClr val="DADA82"/>
        </a:accent4>
        <a:accent5>
          <a:srgbClr val="CAC3CF"/>
        </a:accent5>
        <a:accent6>
          <a:srgbClr val="992D53"/>
        </a:accent6>
        <a:hlink>
          <a:srgbClr val="CCECFF"/>
        </a:hlink>
        <a:folHlink>
          <a:srgbClr val="FF6600"/>
        </a:folHlink>
      </a:clrScheme>
      <a:clrMap bg1="dk2" tx1="lt1" bg2="dk1" tx2="lt2" accent1="accent1" accent2="accent2" accent3="accent3" accent4="accent4" accent5="accent5" accent6="accent6" hlink="hlink" folHlink="folHlink"/>
    </a:extraClrScheme>
    <a:extraClrScheme>
      <a:clrScheme name="吉祥如意 8">
        <a:dk1>
          <a:srgbClr val="808080"/>
        </a:dk1>
        <a:lt1>
          <a:srgbClr val="FFFFFF"/>
        </a:lt1>
        <a:dk2>
          <a:srgbClr val="1C1C1C"/>
        </a:dk2>
        <a:lt2>
          <a:srgbClr val="FFFF66"/>
        </a:lt2>
        <a:accent1>
          <a:srgbClr val="9898BA"/>
        </a:accent1>
        <a:accent2>
          <a:srgbClr val="777777"/>
        </a:accent2>
        <a:accent3>
          <a:srgbClr val="ABABAB"/>
        </a:accent3>
        <a:accent4>
          <a:srgbClr val="DADADA"/>
        </a:accent4>
        <a:accent5>
          <a:srgbClr val="CACAD9"/>
        </a:accent5>
        <a:accent6>
          <a:srgbClr val="6B6B6B"/>
        </a:accent6>
        <a:hlink>
          <a:srgbClr val="CCFF99"/>
        </a:hlink>
        <a:folHlink>
          <a:srgbClr val="E436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大数据分析硕士创新平台</Template>
  <TotalTime>2857</TotalTime>
  <Words>1581</Words>
  <Application>Microsoft Office PowerPoint</Application>
  <PresentationFormat>全屏显示(4:3)</PresentationFormat>
  <Paragraphs>254</Paragraphs>
  <Slides>32</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32</vt:i4>
      </vt:variant>
    </vt:vector>
  </HeadingPairs>
  <TitlesOfParts>
    <vt:vector size="34" baseType="lpstr">
      <vt:lpstr>吉祥如意</vt:lpstr>
      <vt:lpstr>Image</vt:lpstr>
      <vt:lpstr>大数据分析人才培养模式的探索</vt:lpstr>
      <vt:lpstr>主要内容</vt:lpstr>
      <vt:lpstr>1，国内外人才需求情况与项目状况</vt:lpstr>
      <vt:lpstr>数据科学家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教学计划</vt:lpstr>
      <vt:lpstr>PowerPoint 演示文稿</vt:lpstr>
      <vt:lpstr>师资与首批实验班学生</vt:lpstr>
      <vt:lpstr>PowerPoint 演示文稿</vt:lpstr>
      <vt:lpstr>PowerPoint 演示文稿</vt:lpstr>
      <vt:lpstr>PowerPoint 演示文稿</vt:lpstr>
    </vt:vector>
  </TitlesOfParts>
  <Company>CUEB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应用统计专业硕士（大数据分析方向）协同培养创新模式探索</dc:title>
  <dc:creator>Ruan Jing</dc:creator>
  <cp:lastModifiedBy>Yuan Wei</cp:lastModifiedBy>
  <cp:revision>169</cp:revision>
  <dcterms:created xsi:type="dcterms:W3CDTF">2014-04-14T10:31:39Z</dcterms:created>
  <dcterms:modified xsi:type="dcterms:W3CDTF">2014-12-21T04:46:32Z</dcterms:modified>
</cp:coreProperties>
</file>