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75" r:id="rId3"/>
    <p:sldId id="269" r:id="rId4"/>
    <p:sldId id="270" r:id="rId5"/>
    <p:sldId id="274" r:id="rId6"/>
    <p:sldId id="273" r:id="rId7"/>
    <p:sldId id="280" r:id="rId8"/>
    <p:sldId id="272" r:id="rId9"/>
    <p:sldId id="276" r:id="rId10"/>
    <p:sldId id="278" r:id="rId11"/>
    <p:sldId id="277" r:id="rId12"/>
    <p:sldId id="279" r:id="rId13"/>
    <p:sldId id="271" r:id="rId14"/>
    <p:sldId id="268" r:id="rId15"/>
  </p:sldIdLst>
  <p:sldSz cx="9144000" cy="6858000" type="screen4x3"/>
  <p:notesSz cx="6858000" cy="9144000"/>
  <p:custShowLst>
    <p:custShow name="自定义放映 1" id="0">
      <p:sldLst/>
    </p:custShow>
  </p:custShowLst>
  <p:defaultTextStyle>
    <a:defPPr>
      <a:defRPr lang="zh-CN"/>
    </a:defPPr>
    <a:lvl1pPr algn="l" rtl="0" fontAlgn="base">
      <a:spcBef>
        <a:spcPct val="0"/>
      </a:spcBef>
      <a:spcAft>
        <a:spcPct val="0"/>
      </a:spcAft>
      <a:defRPr sz="4000" kern="1200">
        <a:solidFill>
          <a:schemeClr val="tx1"/>
        </a:solidFill>
        <a:latin typeface="Arial" charset="0"/>
        <a:ea typeface="宋体" charset="-122"/>
        <a:cs typeface="+mn-cs"/>
      </a:defRPr>
    </a:lvl1pPr>
    <a:lvl2pPr marL="457200" algn="l" rtl="0" fontAlgn="base">
      <a:spcBef>
        <a:spcPct val="0"/>
      </a:spcBef>
      <a:spcAft>
        <a:spcPct val="0"/>
      </a:spcAft>
      <a:defRPr sz="4000" kern="1200">
        <a:solidFill>
          <a:schemeClr val="tx1"/>
        </a:solidFill>
        <a:latin typeface="Arial" charset="0"/>
        <a:ea typeface="宋体" charset="-122"/>
        <a:cs typeface="+mn-cs"/>
      </a:defRPr>
    </a:lvl2pPr>
    <a:lvl3pPr marL="914400" algn="l" rtl="0" fontAlgn="base">
      <a:spcBef>
        <a:spcPct val="0"/>
      </a:spcBef>
      <a:spcAft>
        <a:spcPct val="0"/>
      </a:spcAft>
      <a:defRPr sz="4000" kern="1200">
        <a:solidFill>
          <a:schemeClr val="tx1"/>
        </a:solidFill>
        <a:latin typeface="Arial" charset="0"/>
        <a:ea typeface="宋体" charset="-122"/>
        <a:cs typeface="+mn-cs"/>
      </a:defRPr>
    </a:lvl3pPr>
    <a:lvl4pPr marL="1371600" algn="l" rtl="0" fontAlgn="base">
      <a:spcBef>
        <a:spcPct val="0"/>
      </a:spcBef>
      <a:spcAft>
        <a:spcPct val="0"/>
      </a:spcAft>
      <a:defRPr sz="4000" kern="1200">
        <a:solidFill>
          <a:schemeClr val="tx1"/>
        </a:solidFill>
        <a:latin typeface="Arial" charset="0"/>
        <a:ea typeface="宋体" charset="-122"/>
        <a:cs typeface="+mn-cs"/>
      </a:defRPr>
    </a:lvl4pPr>
    <a:lvl5pPr marL="1828800" algn="l" rtl="0" fontAlgn="base">
      <a:spcBef>
        <a:spcPct val="0"/>
      </a:spcBef>
      <a:spcAft>
        <a:spcPct val="0"/>
      </a:spcAft>
      <a:defRPr sz="4000" kern="1200">
        <a:solidFill>
          <a:schemeClr val="tx1"/>
        </a:solidFill>
        <a:latin typeface="Arial" charset="0"/>
        <a:ea typeface="宋体" charset="-122"/>
        <a:cs typeface="+mn-cs"/>
      </a:defRPr>
    </a:lvl5pPr>
    <a:lvl6pPr marL="2286000" algn="l" defTabSz="914400" rtl="0" eaLnBrk="1" latinLnBrk="0" hangingPunct="1">
      <a:defRPr sz="4000" kern="1200">
        <a:solidFill>
          <a:schemeClr val="tx1"/>
        </a:solidFill>
        <a:latin typeface="Arial" charset="0"/>
        <a:ea typeface="宋体" charset="-122"/>
        <a:cs typeface="+mn-cs"/>
      </a:defRPr>
    </a:lvl6pPr>
    <a:lvl7pPr marL="2743200" algn="l" defTabSz="914400" rtl="0" eaLnBrk="1" latinLnBrk="0" hangingPunct="1">
      <a:defRPr sz="4000" kern="1200">
        <a:solidFill>
          <a:schemeClr val="tx1"/>
        </a:solidFill>
        <a:latin typeface="Arial" charset="0"/>
        <a:ea typeface="宋体" charset="-122"/>
        <a:cs typeface="+mn-cs"/>
      </a:defRPr>
    </a:lvl7pPr>
    <a:lvl8pPr marL="3200400" algn="l" defTabSz="914400" rtl="0" eaLnBrk="1" latinLnBrk="0" hangingPunct="1">
      <a:defRPr sz="4000" kern="1200">
        <a:solidFill>
          <a:schemeClr val="tx1"/>
        </a:solidFill>
        <a:latin typeface="Arial" charset="0"/>
        <a:ea typeface="宋体" charset="-122"/>
        <a:cs typeface="+mn-cs"/>
      </a:defRPr>
    </a:lvl8pPr>
    <a:lvl9pPr marL="3657600" algn="l" defTabSz="914400" rtl="0" eaLnBrk="1" latinLnBrk="0" hangingPunct="1">
      <a:defRPr sz="4000"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160" autoAdjust="0"/>
    <p:restoredTop sz="94635" autoAdjust="0"/>
  </p:normalViewPr>
  <p:slideViewPr>
    <p:cSldViewPr>
      <p:cViewPr>
        <p:scale>
          <a:sx n="100" d="100"/>
          <a:sy n="100" d="100"/>
        </p:scale>
        <p:origin x="-1152" y="-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80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836E1BD-0590-4B2B-B463-1DFFD18AA090}" type="datetimeFigureOut">
              <a:rPr lang="zh-CN" altLang="en-US" smtClean="0"/>
              <a:pPr/>
              <a:t>2014-12-22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995F17-591C-45FC-AAA5-BA6551513E62}"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242F5A-DDC9-4EDF-A177-16C0EB4AD326}" type="datetimeFigureOut">
              <a:rPr lang="zh-CN" altLang="en-US" smtClean="0"/>
              <a:pPr/>
              <a:t>2014-12-22</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B9DB1C-80DB-406C-9875-03D6EC4AFD8C}"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CB9DB1C-80DB-406C-9875-03D6EC4AFD8C}" type="slidenum">
              <a:rPr lang="zh-CN" altLang="en-US" smtClean="0"/>
              <a:pPr/>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4213" y="3068638"/>
            <a:ext cx="7772400" cy="1296987"/>
          </a:xfrm>
        </p:spPr>
        <p:txBody>
          <a:bodyPr/>
          <a:lstStyle>
            <a:lvl1pPr algn="ctr">
              <a:defRPr/>
            </a:lvl1pPr>
          </a:lstStyle>
          <a:p>
            <a:r>
              <a:rPr lang="zh-CN" altLang="en-US"/>
              <a:t>单击此处编辑母版标题样式</a:t>
            </a:r>
          </a:p>
        </p:txBody>
      </p:sp>
      <p:sp>
        <p:nvSpPr>
          <p:cNvPr id="4099" name="Rectangle 3"/>
          <p:cNvSpPr>
            <a:spLocks noGrp="1" noChangeArrowheads="1"/>
          </p:cNvSpPr>
          <p:nvPr>
            <p:ph type="subTitle" idx="1"/>
          </p:nvPr>
        </p:nvSpPr>
        <p:spPr>
          <a:xfrm>
            <a:off x="1403350" y="4724400"/>
            <a:ext cx="6400800" cy="1752600"/>
          </a:xfrm>
        </p:spPr>
        <p:txBody>
          <a:bodyPr/>
          <a:lstStyle>
            <a:lvl1pPr marL="0" indent="0" algn="ctr">
              <a:buFontTx/>
              <a:buNone/>
              <a:defRPr/>
            </a:lvl1pPr>
          </a:lstStyle>
          <a:p>
            <a:r>
              <a:rPr lang="zh-CN" altLang="en-US"/>
              <a:t>单击此处编辑母版副标题样式</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68313" y="20605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59313" y="20605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0513" y="836613"/>
            <a:ext cx="2057400" cy="57499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313" y="836613"/>
            <a:ext cx="6019800" cy="57499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836613"/>
            <a:ext cx="8229600" cy="10080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468313" y="206057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Tree>
  </p:cSld>
  <p:clrMap bg1="lt1" tx1="dk1" bg2="lt2" tx2="dk2" accent1="accent1" accent2="accent2" accent3="accent3" accent4="accent4" accent5="accent5" accent6="accent6" hlink="hlink" folHlink="folHlink"/>
  <p:sldLayoutIdLst>
    <p:sldLayoutId id="2147483839"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transition/>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ea typeface="宋体" charset="-122"/>
        </a:defRPr>
      </a:lvl2pPr>
      <a:lvl3pPr algn="l" rtl="0" eaLnBrk="0" fontAlgn="base" hangingPunct="0">
        <a:spcBef>
          <a:spcPct val="0"/>
        </a:spcBef>
        <a:spcAft>
          <a:spcPct val="0"/>
        </a:spcAft>
        <a:defRPr sz="4000">
          <a:solidFill>
            <a:schemeClr val="tx2"/>
          </a:solidFill>
          <a:latin typeface="Arial" charset="0"/>
          <a:ea typeface="宋体" charset="-122"/>
        </a:defRPr>
      </a:lvl3pPr>
      <a:lvl4pPr algn="l" rtl="0" eaLnBrk="0" fontAlgn="base" hangingPunct="0">
        <a:spcBef>
          <a:spcPct val="0"/>
        </a:spcBef>
        <a:spcAft>
          <a:spcPct val="0"/>
        </a:spcAft>
        <a:defRPr sz="4000">
          <a:solidFill>
            <a:schemeClr val="tx2"/>
          </a:solidFill>
          <a:latin typeface="Arial" charset="0"/>
          <a:ea typeface="宋体" charset="-122"/>
        </a:defRPr>
      </a:lvl4pPr>
      <a:lvl5pPr algn="l" rtl="0" eaLnBrk="0" fontAlgn="base" hangingPunct="0">
        <a:spcBef>
          <a:spcPct val="0"/>
        </a:spcBef>
        <a:spcAft>
          <a:spcPct val="0"/>
        </a:spcAft>
        <a:defRPr sz="4000">
          <a:solidFill>
            <a:schemeClr val="tx2"/>
          </a:solidFill>
          <a:latin typeface="Arial" charset="0"/>
          <a:ea typeface="宋体" charset="-122"/>
        </a:defRPr>
      </a:lvl5pPr>
      <a:lvl6pPr marL="457200" algn="l" rtl="0" fontAlgn="base">
        <a:spcBef>
          <a:spcPct val="0"/>
        </a:spcBef>
        <a:spcAft>
          <a:spcPct val="0"/>
        </a:spcAft>
        <a:defRPr sz="4000">
          <a:solidFill>
            <a:schemeClr val="tx2"/>
          </a:solidFill>
          <a:latin typeface="Arial" charset="0"/>
          <a:ea typeface="宋体" charset="-122"/>
        </a:defRPr>
      </a:lvl6pPr>
      <a:lvl7pPr marL="914400" algn="l" rtl="0" fontAlgn="base">
        <a:spcBef>
          <a:spcPct val="0"/>
        </a:spcBef>
        <a:spcAft>
          <a:spcPct val="0"/>
        </a:spcAft>
        <a:defRPr sz="4000">
          <a:solidFill>
            <a:schemeClr val="tx2"/>
          </a:solidFill>
          <a:latin typeface="Arial" charset="0"/>
          <a:ea typeface="宋体" charset="-122"/>
        </a:defRPr>
      </a:lvl7pPr>
      <a:lvl8pPr marL="1371600" algn="l" rtl="0" fontAlgn="base">
        <a:spcBef>
          <a:spcPct val="0"/>
        </a:spcBef>
        <a:spcAft>
          <a:spcPct val="0"/>
        </a:spcAft>
        <a:defRPr sz="4000">
          <a:solidFill>
            <a:schemeClr val="tx2"/>
          </a:solidFill>
          <a:latin typeface="Arial" charset="0"/>
          <a:ea typeface="宋体" charset="-122"/>
        </a:defRPr>
      </a:lvl8pPr>
      <a:lvl9pPr marL="1828800" algn="l" rtl="0" fontAlgn="base">
        <a:spcBef>
          <a:spcPct val="0"/>
        </a:spcBef>
        <a:spcAft>
          <a:spcPct val="0"/>
        </a:spcAft>
        <a:defRPr sz="4000">
          <a:solidFill>
            <a:schemeClr val="tx2"/>
          </a:solidFill>
          <a:latin typeface="Arial" charset="0"/>
          <a:ea typeface="宋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zh-CN" altLang="en-US" sz="2400" b="1" dirty="0" smtClean="0"/>
              <a:t>研究生教育研究：一个领域的全球构建及其变迁</a:t>
            </a:r>
            <a:endParaRPr lang="zh-CN" altLang="zh-CN" sz="2400" b="1" dirty="0" smtClean="0"/>
          </a:p>
        </p:txBody>
      </p:sp>
      <p:sp>
        <p:nvSpPr>
          <p:cNvPr id="3075" name="Rectangle 3"/>
          <p:cNvSpPr>
            <a:spLocks noGrp="1" noChangeArrowheads="1"/>
          </p:cNvSpPr>
          <p:nvPr>
            <p:ph type="subTitle" idx="1"/>
          </p:nvPr>
        </p:nvSpPr>
        <p:spPr/>
        <p:txBody>
          <a:bodyPr/>
          <a:lstStyle/>
          <a:p>
            <a:pPr>
              <a:spcBef>
                <a:spcPts val="575"/>
              </a:spcBef>
            </a:pPr>
            <a:endParaRPr lang="en-US" altLang="zh-CN" sz="1600" dirty="0" smtClean="0"/>
          </a:p>
          <a:p>
            <a:pPr>
              <a:spcBef>
                <a:spcPts val="575"/>
              </a:spcBef>
            </a:pPr>
            <a:r>
              <a:rPr lang="zh-CN" altLang="en-US" sz="1800" dirty="0" smtClean="0"/>
              <a:t>沈文钦</a:t>
            </a:r>
            <a:endParaRPr lang="en-US" altLang="zh-CN" sz="1800" dirty="0" smtClean="0"/>
          </a:p>
          <a:p>
            <a:pPr>
              <a:spcBef>
                <a:spcPts val="575"/>
              </a:spcBef>
            </a:pPr>
            <a:r>
              <a:rPr lang="zh-CN" altLang="en-US" sz="1800" dirty="0" smtClean="0"/>
              <a:t>北京大学教育学院，博士生教育研究中心</a:t>
            </a:r>
            <a:endParaRPr lang="en-US" altLang="zh-CN" sz="1800" dirty="0" smtClean="0"/>
          </a:p>
          <a:p>
            <a:endParaRPr lang="zh-CN" altLang="en-US" sz="1400" dirty="0" smtClean="0"/>
          </a:p>
          <a:p>
            <a:r>
              <a:rPr lang="zh-CN" altLang="en-US" sz="1400" b="1" dirty="0" smtClean="0"/>
              <a:t>中国学位与研究生教育学会成立二十周年纪念大会</a:t>
            </a:r>
            <a:endParaRPr lang="en-US" altLang="zh-CN" sz="1400" b="1" dirty="0" smtClean="0"/>
          </a:p>
          <a:p>
            <a:r>
              <a:rPr lang="en-US" altLang="zh-CN" sz="1400" dirty="0" smtClean="0"/>
              <a:t>2014</a:t>
            </a:r>
            <a:r>
              <a:rPr lang="zh-CN" altLang="en-US" sz="1400" dirty="0" smtClean="0"/>
              <a:t>年</a:t>
            </a:r>
            <a:r>
              <a:rPr lang="en-US" altLang="zh-CN" sz="1400" dirty="0" smtClean="0"/>
              <a:t>12</a:t>
            </a:r>
            <a:r>
              <a:rPr lang="zh-CN" altLang="en-US" sz="1400" dirty="0" smtClean="0"/>
              <a:t>月，</a:t>
            </a:r>
            <a:r>
              <a:rPr lang="zh-CN" altLang="en-US" sz="1400" dirty="0" smtClean="0"/>
              <a:t>北京</a:t>
            </a:r>
            <a:endParaRPr lang="zh-CN" altLang="en-US" sz="1400" dirty="0" smtClean="0"/>
          </a:p>
          <a:p>
            <a:pPr eaLnBrk="1" hangingPunct="1"/>
            <a:endParaRPr lang="en-US" altLang="zh-CN" sz="1600" dirty="0" smtClean="0"/>
          </a:p>
        </p:txBody>
      </p:sp>
    </p:spTree>
  </p:cSld>
  <p:clrMapOvr>
    <a:masterClrMapping/>
  </p:clrMapOvr>
  <p:transition advTm="4828"/>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分析框架</a:t>
            </a:r>
            <a:endParaRPr lang="zh-CN" altLang="en-US" b="1" dirty="0"/>
          </a:p>
        </p:txBody>
      </p:sp>
      <p:sp>
        <p:nvSpPr>
          <p:cNvPr id="3" name="内容占位符 2"/>
          <p:cNvSpPr>
            <a:spLocks noGrp="1"/>
          </p:cNvSpPr>
          <p:nvPr>
            <p:ph idx="1"/>
          </p:nvPr>
        </p:nvSpPr>
        <p:spPr/>
        <p:txBody>
          <a:bodyPr/>
          <a:lstStyle/>
          <a:p>
            <a:r>
              <a:rPr lang="zh-CN" altLang="en-US" sz="2400" dirty="0" smtClean="0"/>
              <a:t>政策背景</a:t>
            </a:r>
            <a:endParaRPr lang="en-US" altLang="zh-CN" sz="2400" dirty="0" smtClean="0"/>
          </a:p>
          <a:p>
            <a:r>
              <a:rPr lang="zh-CN" altLang="en-US" sz="2400" dirty="0" smtClean="0"/>
              <a:t>研究上的应对</a:t>
            </a:r>
            <a:endParaRPr lang="en-US" altLang="zh-CN" sz="2400" dirty="0" smtClean="0"/>
          </a:p>
          <a:p>
            <a:r>
              <a:rPr lang="zh-CN" altLang="en-US" sz="2400" dirty="0" smtClean="0"/>
              <a:t>核心议题及其与背景的关联</a:t>
            </a:r>
            <a:endParaRPr lang="en-US" altLang="zh-CN" sz="2400" dirty="0" smtClean="0"/>
          </a:p>
          <a:p>
            <a:r>
              <a:rPr lang="zh-CN" altLang="en-US" sz="2400" dirty="0" smtClean="0"/>
              <a:t>理论、方法上的贡献及其</a:t>
            </a:r>
            <a:r>
              <a:rPr lang="zh-CN" altLang="en-US" sz="2400" dirty="0" smtClean="0"/>
              <a:t>对后续研究的影响</a:t>
            </a:r>
            <a:endParaRPr lang="en-US" altLang="zh-CN" sz="2400" dirty="0" smtClean="0"/>
          </a:p>
          <a:p>
            <a:r>
              <a:rPr lang="zh-CN" altLang="en-US" sz="2400" dirty="0" smtClean="0"/>
              <a:t>研究的制度化与专业化程度：研究组织、专业性研究人员和团队的发展、研究网络、期刊，等等</a:t>
            </a:r>
            <a:endParaRPr lang="en-US" altLang="zh-CN" sz="2400" dirty="0" smtClean="0"/>
          </a:p>
          <a:p>
            <a:endParaRPr lang="zh-CN" alt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dirty="0" smtClean="0"/>
              <a:t>研究生教育研究的萌芽：</a:t>
            </a:r>
            <a:r>
              <a:rPr lang="en-US" altLang="zh-CN" sz="2800" b="1" dirty="0" smtClean="0"/>
              <a:t>20</a:t>
            </a:r>
            <a:r>
              <a:rPr lang="zh-CN" altLang="en-US" sz="2800" b="1" dirty="0" smtClean="0"/>
              <a:t>世纪</a:t>
            </a:r>
            <a:r>
              <a:rPr lang="en-US" altLang="zh-CN" sz="2800" b="1" dirty="0" smtClean="0"/>
              <a:t>50</a:t>
            </a:r>
            <a:r>
              <a:rPr lang="zh-CN" altLang="en-US" sz="2800" b="1" dirty="0" smtClean="0"/>
              <a:t>年代之前</a:t>
            </a:r>
            <a:endParaRPr lang="zh-CN" altLang="en-US" sz="2800" b="1" dirty="0"/>
          </a:p>
        </p:txBody>
      </p:sp>
      <p:sp>
        <p:nvSpPr>
          <p:cNvPr id="3" name="内容占位符 2"/>
          <p:cNvSpPr>
            <a:spLocks noGrp="1"/>
          </p:cNvSpPr>
          <p:nvPr>
            <p:ph idx="1"/>
          </p:nvPr>
        </p:nvSpPr>
        <p:spPr/>
        <p:txBody>
          <a:bodyPr/>
          <a:lstStyle/>
          <a:p>
            <a:r>
              <a:rPr lang="en-US" altLang="zh-CN" sz="1600" dirty="0" smtClean="0"/>
              <a:t>Ryan, W. C. (1939). Studies in Early Graduate Education. New York: the Carnegie Foundation for the Advancement of Teaching</a:t>
            </a:r>
            <a:endParaRPr lang="zh-CN" altLang="zh-CN" sz="1600" dirty="0" smtClean="0"/>
          </a:p>
          <a:p>
            <a:endParaRPr lang="en-US" altLang="zh-CN" sz="1600" dirty="0" smtClean="0"/>
          </a:p>
          <a:p>
            <a:r>
              <a:rPr lang="en-US" altLang="zh-CN" sz="1600" dirty="0" smtClean="0"/>
              <a:t>Hollis, E. V. (1945). </a:t>
            </a:r>
            <a:r>
              <a:rPr lang="en-US" altLang="zh-CN" sz="1600" i="1" dirty="0" smtClean="0"/>
              <a:t>Toward Improving Ph.D. Programs</a:t>
            </a:r>
            <a:r>
              <a:rPr lang="en-US" altLang="zh-CN" sz="1600" u="sng" dirty="0" smtClean="0"/>
              <a:t>. </a:t>
            </a:r>
            <a:r>
              <a:rPr lang="en-US" altLang="zh-CN" sz="1600" dirty="0" smtClean="0"/>
              <a:t>. </a:t>
            </a:r>
            <a:r>
              <a:rPr lang="en-US" altLang="zh-CN" sz="1600" dirty="0" err="1" smtClean="0"/>
              <a:t>Washington.D.C</a:t>
            </a:r>
            <a:r>
              <a:rPr lang="en-US" altLang="zh-CN" sz="1600" dirty="0" smtClean="0"/>
              <a:t>., American Council on Education</a:t>
            </a:r>
          </a:p>
          <a:p>
            <a:endParaRPr lang="en-US" altLang="zh-CN" sz="1600" dirty="0" smtClean="0"/>
          </a:p>
          <a:p>
            <a:r>
              <a:rPr lang="en-US" altLang="zh-CN" sz="1600" dirty="0" smtClean="0"/>
              <a:t>20</a:t>
            </a:r>
            <a:r>
              <a:rPr lang="zh-CN" altLang="en-US" sz="1600" dirty="0" smtClean="0"/>
              <a:t>世纪</a:t>
            </a:r>
            <a:r>
              <a:rPr lang="en-US" altLang="zh-CN" sz="1600" dirty="0" smtClean="0"/>
              <a:t>50</a:t>
            </a:r>
            <a:r>
              <a:rPr lang="zh-CN" altLang="en-US" sz="1600" dirty="0" smtClean="0"/>
              <a:t>年代：</a:t>
            </a:r>
            <a:r>
              <a:rPr lang="zh-CN" altLang="zh-CN" sz="1600" dirty="0" smtClean="0"/>
              <a:t>美国研究生生院协会（</a:t>
            </a:r>
            <a:r>
              <a:rPr lang="en-US" altLang="zh-CN" sz="1600" dirty="0" smtClean="0"/>
              <a:t>Association of Graduate Schools</a:t>
            </a:r>
            <a:r>
              <a:rPr lang="zh-CN" altLang="zh-CN" sz="1600" dirty="0" smtClean="0"/>
              <a:t>）成立了一个研究生教育政策委员会（</a:t>
            </a:r>
            <a:r>
              <a:rPr lang="en-US" altLang="zh-CN" sz="1600" dirty="0" smtClean="0"/>
              <a:t>Committee on Graduate Education Policy</a:t>
            </a:r>
            <a:r>
              <a:rPr lang="zh-CN" altLang="zh-CN" sz="1600" dirty="0" smtClean="0"/>
              <a:t>）</a:t>
            </a:r>
            <a:endParaRPr lang="en-US" altLang="zh-CN" sz="1600" dirty="0" smtClean="0"/>
          </a:p>
          <a:p>
            <a:endParaRPr lang="en-US" altLang="zh-CN" sz="1600" dirty="0" smtClean="0"/>
          </a:p>
          <a:p>
            <a:r>
              <a:rPr lang="en-US" altLang="zh-CN" sz="1600" dirty="0" smtClean="0"/>
              <a:t>1959</a:t>
            </a:r>
            <a:r>
              <a:rPr lang="zh-CN" altLang="zh-CN" sz="1600" dirty="0" smtClean="0"/>
              <a:t>年，美国的《高等教育研究月刊》（</a:t>
            </a:r>
            <a:r>
              <a:rPr lang="en-US" altLang="zh-CN" sz="1600" dirty="0" smtClean="0"/>
              <a:t>The Journal of Higher Education</a:t>
            </a:r>
            <a:r>
              <a:rPr lang="zh-CN" altLang="zh-CN" sz="1600" dirty="0" smtClean="0"/>
              <a:t>）组织了一期关于“研究生教育问题与政策”的专题论文集，编辑部列出了</a:t>
            </a:r>
            <a:r>
              <a:rPr lang="en-US" altLang="zh-CN" sz="1600" dirty="0" smtClean="0"/>
              <a:t>10</a:t>
            </a:r>
            <a:r>
              <a:rPr lang="zh-CN" altLang="zh-CN" sz="1600" dirty="0" smtClean="0"/>
              <a:t>个研究生教育方面的紧迫性议题，邀请相关学者进行研究，最终有六位学者（都是顶尖研究型大学的研究生院院长）提交论文，分别讨论研究生教育项目中的要求和自由度、研究生院院长的角色、研究生院与大学师资的供给、硕士教育作为大学师资培养的手段、研究生院的组织等问题。</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sz="3200" dirty="0" smtClean="0"/>
              <a:t>研究生教育扩张与相关研究的兴起：二十世纪</a:t>
            </a:r>
            <a:r>
              <a:rPr lang="en-US" altLang="zh-CN" sz="3200" dirty="0" smtClean="0"/>
              <a:t>60</a:t>
            </a:r>
            <a:r>
              <a:rPr lang="zh-CN" altLang="en-US" sz="3200" dirty="0" smtClean="0"/>
              <a:t>年代</a:t>
            </a:r>
            <a:endParaRPr lang="zh-CN" altLang="en-US" sz="3200" dirty="0"/>
          </a:p>
        </p:txBody>
      </p:sp>
      <p:sp>
        <p:nvSpPr>
          <p:cNvPr id="3" name="内容占位符 2"/>
          <p:cNvSpPr>
            <a:spLocks noGrp="1"/>
          </p:cNvSpPr>
          <p:nvPr>
            <p:ph idx="1"/>
          </p:nvPr>
        </p:nvSpPr>
        <p:spPr/>
        <p:txBody>
          <a:bodyPr/>
          <a:lstStyle/>
          <a:p>
            <a:pPr>
              <a:buNone/>
            </a:pPr>
            <a:r>
              <a:rPr lang="en-US" altLang="zh-CN" sz="1800" b="1" dirty="0" smtClean="0"/>
              <a:t>   </a:t>
            </a:r>
            <a:r>
              <a:rPr lang="zh-CN" altLang="en-US" sz="1800" b="1" dirty="0" smtClean="0"/>
              <a:t>一、背景：</a:t>
            </a:r>
            <a:r>
              <a:rPr lang="zh-CN" altLang="en-US" sz="1800" dirty="0" smtClean="0"/>
              <a:t>美国研究生教育的扩张</a:t>
            </a:r>
            <a:endParaRPr lang="en-US" altLang="zh-CN" sz="1800" dirty="0" smtClean="0"/>
          </a:p>
          <a:p>
            <a:pPr>
              <a:buNone/>
            </a:pPr>
            <a:r>
              <a:rPr lang="en-US" altLang="zh-CN" sz="1800" b="1" dirty="0" smtClean="0"/>
              <a:t>   </a:t>
            </a:r>
            <a:r>
              <a:rPr lang="zh-CN" altLang="en-US" sz="1800" b="1" dirty="0" smtClean="0"/>
              <a:t>二、核心议题：</a:t>
            </a:r>
            <a:r>
              <a:rPr lang="zh-CN" altLang="en-US" sz="1800" dirty="0" smtClean="0"/>
              <a:t>研究生教育资助、研究生教育的公共政策、研究生的社会化过程</a:t>
            </a:r>
            <a:endParaRPr lang="en-US" altLang="zh-CN" sz="1800" dirty="0" smtClean="0"/>
          </a:p>
          <a:p>
            <a:pPr>
              <a:buNone/>
            </a:pPr>
            <a:r>
              <a:rPr lang="en-US" altLang="zh-CN" sz="1800" b="1" dirty="0" smtClean="0"/>
              <a:t>  </a:t>
            </a:r>
            <a:r>
              <a:rPr lang="zh-CN" altLang="en-US" sz="1800" b="1" dirty="0" smtClean="0"/>
              <a:t>三、专业的高等教育研究者和高教机构开始介入研究生教育研究</a:t>
            </a:r>
            <a:endParaRPr lang="en-US" altLang="zh-CN" sz="1800" b="1" dirty="0" smtClean="0"/>
          </a:p>
          <a:p>
            <a:pPr>
              <a:buNone/>
            </a:pPr>
            <a:r>
              <a:rPr lang="en-US" altLang="zh-CN" sz="1800" b="1" dirty="0" smtClean="0"/>
              <a:t>       20</a:t>
            </a:r>
            <a:r>
              <a:rPr lang="zh-CN" altLang="en-US" sz="1800" b="1" dirty="0" smtClean="0"/>
              <a:t>世纪</a:t>
            </a:r>
            <a:r>
              <a:rPr lang="en-US" altLang="zh-CN" sz="1800" b="1" dirty="0" smtClean="0"/>
              <a:t>50</a:t>
            </a:r>
            <a:r>
              <a:rPr lang="zh-CN" altLang="en-US" sz="1800" b="1" dirty="0" smtClean="0"/>
              <a:t>年代末，密歇根高教所、伯克利高教所、哥伦比亚高教所成立</a:t>
            </a:r>
            <a:endParaRPr lang="en-US" altLang="zh-CN" sz="1800" b="1" dirty="0" smtClean="0"/>
          </a:p>
          <a:p>
            <a:pPr>
              <a:buNone/>
            </a:pPr>
            <a:r>
              <a:rPr lang="en-US" altLang="zh-CN" sz="1800" dirty="0" smtClean="0"/>
              <a:t>    </a:t>
            </a:r>
            <a:r>
              <a:rPr lang="zh-CN" altLang="zh-CN" sz="1800" dirty="0" smtClean="0"/>
              <a:t>加州伯克利大学的高等教育研究与发展中心决定展开对研究生教育和专业教</a:t>
            </a:r>
            <a:r>
              <a:rPr lang="zh-CN" altLang="en-US" sz="1800" dirty="0" smtClean="0"/>
              <a:t>育</a:t>
            </a:r>
            <a:r>
              <a:rPr lang="zh-CN" altLang="zh-CN" sz="1800" dirty="0" smtClean="0"/>
              <a:t>的系列研究。为此，该中心的主任安·海斯（</a:t>
            </a:r>
            <a:r>
              <a:rPr lang="en-US" altLang="zh-CN" sz="1800" dirty="0" smtClean="0"/>
              <a:t>Ann M. </a:t>
            </a:r>
            <a:r>
              <a:rPr lang="en-US" altLang="zh-CN" sz="1800" dirty="0" err="1" smtClean="0"/>
              <a:t>Heiss</a:t>
            </a:r>
            <a:r>
              <a:rPr lang="zh-CN" altLang="zh-CN" sz="1800" dirty="0" smtClean="0"/>
              <a:t>）教授决定先开始进行文献调查工作，并于</a:t>
            </a:r>
            <a:r>
              <a:rPr lang="en-US" altLang="zh-CN" sz="1800" dirty="0" smtClean="0"/>
              <a:t>1967</a:t>
            </a:r>
            <a:r>
              <a:rPr lang="zh-CN" altLang="zh-CN" sz="1800" dirty="0" smtClean="0"/>
              <a:t>年出版了《研究生教育与专业教育：附有评注的参考文献》（</a:t>
            </a:r>
            <a:r>
              <a:rPr lang="en-US" altLang="zh-CN" sz="1800" dirty="0" smtClean="0"/>
              <a:t>Graduate and Professional Education: An Annotated Bibliography</a:t>
            </a:r>
            <a:r>
              <a:rPr lang="zh-CN" altLang="zh-CN" sz="1800" dirty="0" smtClean="0"/>
              <a:t>）。</a:t>
            </a:r>
            <a:endParaRPr lang="en-US" altLang="zh-CN" sz="1800" b="1" dirty="0" smtClean="0"/>
          </a:p>
          <a:p>
            <a:pPr>
              <a:buNone/>
            </a:pPr>
            <a:r>
              <a:rPr lang="en-US" altLang="zh-CN" sz="1800" b="1" dirty="0" smtClean="0"/>
              <a:t>   </a:t>
            </a:r>
            <a:endParaRPr lang="zh-CN" altLang="en-US" sz="1600"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sz="2400" b="1" dirty="0" smtClean="0"/>
              <a:t>二十世纪</a:t>
            </a:r>
            <a:r>
              <a:rPr lang="en-US" altLang="zh-CN" sz="2400" b="1" dirty="0" smtClean="0"/>
              <a:t>60</a:t>
            </a:r>
            <a:r>
              <a:rPr lang="zh-CN" altLang="en-US" sz="2400" b="1" dirty="0" smtClean="0"/>
              <a:t>年代的代表性著作及其意义</a:t>
            </a:r>
            <a:endParaRPr lang="zh-CN" altLang="en-US" sz="2400" b="1" dirty="0"/>
          </a:p>
        </p:txBody>
      </p:sp>
      <p:sp>
        <p:nvSpPr>
          <p:cNvPr id="3" name="内容占位符 2"/>
          <p:cNvSpPr>
            <a:spLocks noGrp="1"/>
          </p:cNvSpPr>
          <p:nvPr>
            <p:ph idx="1"/>
          </p:nvPr>
        </p:nvSpPr>
        <p:spPr/>
        <p:txBody>
          <a:bodyPr/>
          <a:lstStyle/>
          <a:p>
            <a:pPr>
              <a:buNone/>
            </a:pPr>
            <a:r>
              <a:rPr lang="zh-CN" altLang="en-US" sz="2000" b="1" dirty="0" smtClean="0"/>
              <a:t>代表著作与研究：</a:t>
            </a:r>
            <a:endParaRPr lang="en-US" altLang="zh-CN" sz="2000" b="1" dirty="0" smtClean="0"/>
          </a:p>
          <a:p>
            <a:pPr>
              <a:buNone/>
            </a:pPr>
            <a:r>
              <a:rPr lang="en-US" altLang="zh-CN" sz="1800" dirty="0" smtClean="0"/>
              <a:t>Bernard </a:t>
            </a:r>
            <a:r>
              <a:rPr lang="en-US" altLang="zh-CN" sz="1800" dirty="0" err="1" smtClean="0"/>
              <a:t>Berelson</a:t>
            </a:r>
            <a:r>
              <a:rPr lang="en-US" altLang="zh-CN" sz="1800" dirty="0" smtClean="0"/>
              <a:t>. </a:t>
            </a:r>
            <a:r>
              <a:rPr lang="en-US" altLang="zh-CN" sz="1800" i="1" dirty="0" smtClean="0"/>
              <a:t>Graduate Education in the United States</a:t>
            </a:r>
            <a:r>
              <a:rPr lang="en-US" altLang="zh-CN" sz="1800" dirty="0" smtClean="0"/>
              <a:t>. New York</a:t>
            </a:r>
            <a:r>
              <a:rPr lang="zh-CN" altLang="zh-CN" sz="1800" dirty="0" smtClean="0"/>
              <a:t>：</a:t>
            </a:r>
            <a:r>
              <a:rPr lang="en-US" altLang="zh-CN" sz="1800" dirty="0" err="1" smtClean="0"/>
              <a:t>MaGraw</a:t>
            </a:r>
            <a:r>
              <a:rPr lang="en-US" altLang="zh-CN" sz="1800" dirty="0" smtClean="0"/>
              <a:t>-Hill Book </a:t>
            </a:r>
            <a:r>
              <a:rPr lang="en-US" altLang="zh-CN" sz="1800" dirty="0" err="1" smtClean="0"/>
              <a:t>Co.,Inc</a:t>
            </a:r>
            <a:r>
              <a:rPr lang="en-US" altLang="zh-CN" sz="1800" dirty="0" smtClean="0"/>
              <a:t>., 1960</a:t>
            </a:r>
          </a:p>
          <a:p>
            <a:pPr>
              <a:buNone/>
            </a:pPr>
            <a:r>
              <a:rPr lang="en-US" altLang="zh-CN" sz="1800" dirty="0" smtClean="0"/>
              <a:t>National Science Board. </a:t>
            </a:r>
            <a:r>
              <a:rPr lang="zh-CN" altLang="zh-CN" sz="1800" dirty="0" smtClean="0"/>
              <a:t>（</a:t>
            </a:r>
            <a:r>
              <a:rPr lang="en-US" altLang="zh-CN" sz="1800" dirty="0" smtClean="0"/>
              <a:t>1969</a:t>
            </a:r>
            <a:r>
              <a:rPr lang="zh-CN" altLang="zh-CN" sz="1800" dirty="0" smtClean="0"/>
              <a:t>）</a:t>
            </a:r>
            <a:r>
              <a:rPr lang="en-US" altLang="zh-CN" sz="1800" i="1" dirty="0" smtClean="0"/>
              <a:t>.Graduate Education: Parameters for Public Policy.</a:t>
            </a:r>
            <a:r>
              <a:rPr lang="en-US" altLang="zh-CN" sz="1800" dirty="0" smtClean="0"/>
              <a:t> Washington, DC: US Government Printing Office</a:t>
            </a:r>
          </a:p>
          <a:p>
            <a:pPr>
              <a:buNone/>
            </a:pPr>
            <a:r>
              <a:rPr lang="en-US" altLang="zh-CN" sz="1800" dirty="0" smtClean="0"/>
              <a:t>Gottlieb, David. (1960) </a:t>
            </a:r>
            <a:r>
              <a:rPr lang="en-US" altLang="zh-CN" sz="1800" i="1" dirty="0" smtClean="0"/>
              <a:t>Processes of Socialization in the American Graduate </a:t>
            </a:r>
            <a:r>
              <a:rPr lang="en-US" altLang="zh-CN" sz="1800" i="1" dirty="0" err="1" smtClean="0"/>
              <a:t>School.</a:t>
            </a:r>
            <a:r>
              <a:rPr lang="en-US" altLang="zh-CN" sz="1800" dirty="0" err="1" smtClean="0"/>
              <a:t>Unpublished</a:t>
            </a:r>
            <a:r>
              <a:rPr lang="en-US" altLang="zh-CN" sz="1800" dirty="0" smtClean="0"/>
              <a:t> doctoral dissertation, University of Chicago</a:t>
            </a:r>
          </a:p>
          <a:p>
            <a:pPr>
              <a:buNone/>
            </a:pPr>
            <a:r>
              <a:rPr lang="en-US" altLang="zh-CN" sz="2000" b="1" dirty="0" smtClean="0"/>
              <a:t>  </a:t>
            </a:r>
            <a:r>
              <a:rPr lang="zh-CN" altLang="en-US" sz="2000" b="1" dirty="0" smtClean="0"/>
              <a:t>意义：</a:t>
            </a:r>
            <a:r>
              <a:rPr lang="zh-CN" altLang="en-US" sz="2000" dirty="0" smtClean="0"/>
              <a:t>划定了研究生教育研究的一些基本主题</a:t>
            </a:r>
          </a:p>
          <a:p>
            <a:endParaRPr lang="zh-CN" altLang="en-US"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b="1" dirty="0" smtClean="0"/>
              <a:t>扩张后的危机与政策研究：</a:t>
            </a:r>
            <a:r>
              <a:rPr lang="en-US" altLang="zh-CN" sz="2400" b="1" dirty="0" smtClean="0"/>
              <a:t>20</a:t>
            </a:r>
            <a:r>
              <a:rPr lang="zh-CN" altLang="en-US" sz="2400" b="1" dirty="0" smtClean="0"/>
              <a:t>世纪</a:t>
            </a:r>
            <a:r>
              <a:rPr lang="en-US" altLang="zh-CN" sz="2400" b="1" dirty="0" smtClean="0"/>
              <a:t>70</a:t>
            </a:r>
            <a:r>
              <a:rPr lang="zh-CN" altLang="en-US" sz="2400" b="1" dirty="0" smtClean="0"/>
              <a:t>年代</a:t>
            </a:r>
            <a:endParaRPr lang="zh-CN" altLang="en-US" sz="2400" b="1" dirty="0"/>
          </a:p>
        </p:txBody>
      </p:sp>
      <p:sp>
        <p:nvSpPr>
          <p:cNvPr id="3" name="内容占位符 2"/>
          <p:cNvSpPr>
            <a:spLocks noGrp="1"/>
          </p:cNvSpPr>
          <p:nvPr>
            <p:ph idx="1"/>
          </p:nvPr>
        </p:nvSpPr>
        <p:spPr/>
        <p:txBody>
          <a:bodyPr/>
          <a:lstStyle/>
          <a:p>
            <a:r>
              <a:rPr lang="zh-CN" altLang="en-US" sz="1800" b="1" dirty="0" smtClean="0"/>
              <a:t>一、扩张及其导致的问题：</a:t>
            </a:r>
            <a:r>
              <a:rPr lang="zh-CN" altLang="en-US" sz="1800" dirty="0" smtClean="0"/>
              <a:t>政府经费不足、研究生就业难</a:t>
            </a:r>
            <a:endParaRPr lang="en-US" altLang="zh-CN" sz="1800" dirty="0" smtClean="0"/>
          </a:p>
          <a:p>
            <a:r>
              <a:rPr lang="zh-CN" altLang="en-US" sz="1800" b="1" dirty="0" smtClean="0"/>
              <a:t>二、政策研究与规划研究的流行</a:t>
            </a:r>
            <a:endParaRPr lang="en-US" altLang="zh-CN" sz="1800" b="1" dirty="0" smtClean="0"/>
          </a:p>
          <a:p>
            <a:r>
              <a:rPr lang="zh-CN" altLang="en-US" sz="1800" b="1" dirty="0" smtClean="0"/>
              <a:t>三、科技政策与研究生教育政策的合流</a:t>
            </a:r>
            <a:endParaRPr lang="en-US" altLang="zh-CN" sz="1800" b="1" dirty="0" smtClean="0"/>
          </a:p>
          <a:p>
            <a:r>
              <a:rPr lang="en-US" altLang="zh-CN" sz="1800" dirty="0" smtClean="0"/>
              <a:t>    </a:t>
            </a:r>
            <a:r>
              <a:rPr lang="zh-CN" altLang="en-US" sz="1800" dirty="0" smtClean="0"/>
              <a:t>“</a:t>
            </a:r>
            <a:r>
              <a:rPr lang="zh-CN" altLang="zh-CN" sz="1800" dirty="0" smtClean="0"/>
              <a:t>在科学政策和教育政策之间做出区分已经失去意义</a:t>
            </a:r>
            <a:r>
              <a:rPr lang="zh-CN" altLang="en-US" sz="1800" dirty="0" smtClean="0"/>
              <a:t>”（</a:t>
            </a:r>
            <a:r>
              <a:rPr lang="en-US" altLang="zh-CN" sz="1800" dirty="0" smtClean="0"/>
              <a:t> Blume, S.(1972) </a:t>
            </a:r>
            <a:r>
              <a:rPr lang="en-US" altLang="zh-CN" sz="1800" i="1" dirty="0" smtClean="0"/>
              <a:t>Postgraduate Education: Structures and Policies</a:t>
            </a:r>
            <a:r>
              <a:rPr lang="en-US" altLang="zh-CN" sz="1800" dirty="0" smtClean="0"/>
              <a:t>. Paris: OECD</a:t>
            </a:r>
            <a:r>
              <a:rPr lang="zh-CN" altLang="en-US" sz="1800" dirty="0" smtClean="0"/>
              <a:t>）</a:t>
            </a:r>
            <a:endParaRPr lang="en-US" altLang="zh-CN" sz="1800" dirty="0" smtClean="0"/>
          </a:p>
          <a:p>
            <a:r>
              <a:rPr lang="zh-CN" altLang="en-US" sz="1800" b="1" dirty="0" smtClean="0"/>
              <a:t>四、研究生教育研究专业队伍的</a:t>
            </a:r>
            <a:r>
              <a:rPr lang="zh-CN" altLang="en-US" sz="1800" b="1" dirty="0" smtClean="0"/>
              <a:t>扩大，专业化程度进一步提高</a:t>
            </a:r>
            <a:endParaRPr lang="en-US" altLang="zh-CN" sz="1800" b="1" dirty="0" smtClean="0"/>
          </a:p>
          <a:p>
            <a:endParaRPr lang="en-US" altLang="zh-CN" sz="1800" dirty="0" smtClean="0"/>
          </a:p>
          <a:p>
            <a:pPr>
              <a:buNone/>
            </a:pPr>
            <a:r>
              <a:rPr lang="zh-CN" altLang="zh-CN" sz="1800" dirty="0" smtClean="0"/>
              <a:t>伯克利大学高等教育研究与发展中心、斯坦福大学教育学院都开始了研究生教育方面的系统调查与研究。</a:t>
            </a:r>
            <a:endParaRPr lang="en-US" altLang="zh-CN" sz="1800" dirty="0" smtClean="0"/>
          </a:p>
          <a:p>
            <a:endParaRPr lang="zh-CN" altLang="en-US" sz="18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000" b="1" dirty="0" smtClean="0"/>
              <a:t>学术共同体的形成：</a:t>
            </a:r>
            <a:r>
              <a:rPr lang="en-US" altLang="zh-CN" sz="2000" b="1" dirty="0" smtClean="0"/>
              <a:t>20</a:t>
            </a:r>
            <a:r>
              <a:rPr lang="zh-CN" altLang="en-US" sz="2000" b="1" dirty="0" smtClean="0"/>
              <a:t>世纪</a:t>
            </a:r>
            <a:r>
              <a:rPr lang="en-US" altLang="zh-CN" sz="2000" b="1" dirty="0" smtClean="0"/>
              <a:t>70</a:t>
            </a:r>
            <a:r>
              <a:rPr lang="zh-CN" altLang="en-US" sz="2000" b="1" dirty="0" smtClean="0"/>
              <a:t>年代的代表性学者</a:t>
            </a:r>
            <a:endParaRPr lang="zh-CN" altLang="en-US" sz="2000" dirty="0"/>
          </a:p>
        </p:txBody>
      </p:sp>
      <p:sp>
        <p:nvSpPr>
          <p:cNvPr id="3" name="内容占位符 2"/>
          <p:cNvSpPr>
            <a:spLocks noGrp="1"/>
          </p:cNvSpPr>
          <p:nvPr>
            <p:ph idx="1"/>
          </p:nvPr>
        </p:nvSpPr>
        <p:spPr/>
        <p:txBody>
          <a:bodyPr/>
          <a:lstStyle/>
          <a:p>
            <a:r>
              <a:rPr lang="zh-CN" altLang="en-US" dirty="0" smtClean="0"/>
              <a:t>美国：</a:t>
            </a:r>
            <a:r>
              <a:rPr lang="zh-CN" altLang="zh-CN" sz="1800" dirty="0" smtClean="0"/>
              <a:t>阿兰·卡特（</a:t>
            </a:r>
            <a:r>
              <a:rPr lang="en-US" altLang="zh-CN" sz="1800" dirty="0" smtClean="0"/>
              <a:t>Allan Murray Cartter</a:t>
            </a:r>
            <a:r>
              <a:rPr lang="zh-CN" altLang="zh-CN" sz="1800" dirty="0" smtClean="0"/>
              <a:t>）、罗德尼·哈特尼特（</a:t>
            </a:r>
            <a:r>
              <a:rPr lang="en-US" altLang="zh-CN" sz="1800" dirty="0" smtClean="0"/>
              <a:t>Rodney T. Hartnett</a:t>
            </a:r>
            <a:r>
              <a:rPr lang="zh-CN" altLang="zh-CN" sz="1800" dirty="0" smtClean="0"/>
              <a:t>）、约瑟夫·卡兹（</a:t>
            </a:r>
            <a:r>
              <a:rPr lang="en-US" altLang="zh-CN" sz="1800" dirty="0" smtClean="0"/>
              <a:t>Joseph Katz</a:t>
            </a:r>
            <a:r>
              <a:rPr lang="zh-CN" altLang="zh-CN" sz="1800" dirty="0" smtClean="0"/>
              <a:t>）、玛丽·克拉克（</a:t>
            </a:r>
            <a:r>
              <a:rPr lang="en-US" altLang="zh-CN" sz="1800" dirty="0" smtClean="0"/>
              <a:t>Mary Jo Clark</a:t>
            </a:r>
            <a:r>
              <a:rPr lang="zh-CN" altLang="zh-CN" sz="1800" dirty="0" smtClean="0"/>
              <a:t>）、戴维·布伦尼曼（</a:t>
            </a:r>
            <a:r>
              <a:rPr lang="en-US" altLang="zh-CN" sz="1800" dirty="0" smtClean="0"/>
              <a:t>David Breneman</a:t>
            </a:r>
            <a:r>
              <a:rPr lang="zh-CN" altLang="zh-CN" sz="1800" dirty="0" smtClean="0"/>
              <a:t>）、理查德·弗里曼（</a:t>
            </a:r>
            <a:r>
              <a:rPr lang="en-US" altLang="zh-CN" sz="1800" dirty="0" smtClean="0"/>
              <a:t>Richard Freeman</a:t>
            </a:r>
            <a:r>
              <a:rPr lang="zh-CN" altLang="zh-CN" sz="1800" dirty="0" smtClean="0"/>
              <a:t>）、刘易斯·梅修（</a:t>
            </a:r>
            <a:r>
              <a:rPr lang="en-US" altLang="zh-CN" sz="1800" dirty="0" smtClean="0"/>
              <a:t>Lewis Mayhew</a:t>
            </a:r>
            <a:r>
              <a:rPr lang="zh-CN" altLang="zh-CN" sz="1800" dirty="0" smtClean="0"/>
              <a:t>）</a:t>
            </a:r>
            <a:endParaRPr lang="en-US" altLang="zh-CN" sz="1800" dirty="0" smtClean="0"/>
          </a:p>
          <a:p>
            <a:r>
              <a:rPr lang="zh-CN" altLang="en-US" dirty="0" smtClean="0"/>
              <a:t>英国：</a:t>
            </a:r>
            <a:r>
              <a:rPr lang="zh-CN" altLang="zh-CN" sz="1800" dirty="0" smtClean="0"/>
              <a:t>恩尼斯特·鲁德（</a:t>
            </a:r>
            <a:r>
              <a:rPr lang="en-US" altLang="zh-CN" sz="1800" dirty="0" smtClean="0"/>
              <a:t>Ernest Rudd</a:t>
            </a:r>
            <a:r>
              <a:rPr lang="zh-CN" altLang="zh-CN" sz="1800" dirty="0" smtClean="0"/>
              <a:t>）、雷纳特·辛普森（</a:t>
            </a:r>
            <a:r>
              <a:rPr lang="en-US" altLang="zh-CN" sz="1800" dirty="0" smtClean="0"/>
              <a:t>Renate Simpson</a:t>
            </a:r>
            <a:r>
              <a:rPr lang="zh-CN" altLang="zh-CN" sz="1800" dirty="0" smtClean="0"/>
              <a:t>）</a:t>
            </a:r>
            <a:endParaRPr lang="zh-CN" altLang="en-US" sz="1800"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相对沉寂期及其发展：</a:t>
            </a:r>
            <a:r>
              <a:rPr lang="en-US" altLang="zh-CN" dirty="0" smtClean="0"/>
              <a:t>20</a:t>
            </a:r>
            <a:r>
              <a:rPr lang="zh-CN" altLang="en-US" dirty="0" smtClean="0"/>
              <a:t>世纪</a:t>
            </a:r>
            <a:r>
              <a:rPr lang="en-US" altLang="zh-CN" dirty="0" smtClean="0"/>
              <a:t>80</a:t>
            </a:r>
            <a:r>
              <a:rPr lang="zh-CN" altLang="en-US" dirty="0" smtClean="0"/>
              <a:t>年代</a:t>
            </a:r>
            <a:endParaRPr lang="zh-CN" altLang="en-US" dirty="0"/>
          </a:p>
        </p:txBody>
      </p:sp>
      <p:sp>
        <p:nvSpPr>
          <p:cNvPr id="3" name="内容占位符 2"/>
          <p:cNvSpPr>
            <a:spLocks noGrp="1"/>
          </p:cNvSpPr>
          <p:nvPr>
            <p:ph idx="1"/>
          </p:nvPr>
        </p:nvSpPr>
        <p:spPr/>
        <p:txBody>
          <a:bodyPr/>
          <a:lstStyle/>
          <a:p>
            <a:r>
              <a:rPr lang="en-US" altLang="zh-CN" sz="2000" dirty="0" smtClean="0"/>
              <a:t>1984</a:t>
            </a:r>
            <a:r>
              <a:rPr lang="zh-CN" altLang="en-US" sz="2000" dirty="0" smtClean="0"/>
              <a:t>年，</a:t>
            </a:r>
            <a:r>
              <a:rPr lang="en-US" altLang="zh-CN" sz="2000" dirty="0" smtClean="0"/>
              <a:t>《</a:t>
            </a:r>
            <a:r>
              <a:rPr lang="zh-CN" altLang="en-US" sz="2000" dirty="0" smtClean="0"/>
              <a:t>学位与研究生教育</a:t>
            </a:r>
            <a:r>
              <a:rPr lang="en-US" altLang="zh-CN" sz="2000" dirty="0" smtClean="0"/>
              <a:t>》</a:t>
            </a:r>
            <a:r>
              <a:rPr lang="zh-CN" altLang="en-US" sz="2000" dirty="0" smtClean="0"/>
              <a:t>创刊</a:t>
            </a:r>
            <a:endParaRPr lang="en-US" altLang="zh-CN" sz="2000" dirty="0" smtClean="0"/>
          </a:p>
          <a:p>
            <a:r>
              <a:rPr lang="en-US" altLang="zh-CN" sz="2000" dirty="0" smtClean="0"/>
              <a:t>1987</a:t>
            </a:r>
            <a:r>
              <a:rPr lang="zh-CN" altLang="en-US" sz="2000" dirty="0" smtClean="0"/>
              <a:t>年，</a:t>
            </a:r>
            <a:r>
              <a:rPr lang="en-US" altLang="zh-CN" sz="2000" dirty="0" smtClean="0"/>
              <a:t>OECD</a:t>
            </a:r>
            <a:r>
              <a:rPr lang="zh-CN" altLang="zh-CN" sz="2000" dirty="0" smtClean="0"/>
              <a:t>发布研究报告《</a:t>
            </a:r>
            <a:r>
              <a:rPr lang="en-US" altLang="zh-CN" sz="2000" dirty="0" smtClean="0"/>
              <a:t>20</a:t>
            </a:r>
            <a:r>
              <a:rPr lang="zh-CN" altLang="zh-CN" sz="2000" dirty="0" smtClean="0"/>
              <a:t>世纪</a:t>
            </a:r>
            <a:r>
              <a:rPr lang="en-US" altLang="zh-CN" sz="2000" dirty="0" smtClean="0"/>
              <a:t>80</a:t>
            </a:r>
            <a:r>
              <a:rPr lang="zh-CN" altLang="zh-CN" sz="2000" dirty="0" smtClean="0"/>
              <a:t>年代的研究生教育》</a:t>
            </a:r>
            <a:endParaRPr lang="en-US" altLang="zh-CN" sz="2000" dirty="0" smtClean="0"/>
          </a:p>
          <a:p>
            <a:endParaRPr lang="zh-CN" altLang="en-US" sz="20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b="1" dirty="0" smtClean="0"/>
              <a:t>国际比较视野下的</a:t>
            </a:r>
            <a:r>
              <a:rPr lang="zh-CN" altLang="en-US" b="1" dirty="0" smtClean="0"/>
              <a:t>研究生</a:t>
            </a:r>
            <a:r>
              <a:rPr lang="zh-CN" altLang="zh-CN" b="1" dirty="0" smtClean="0"/>
              <a:t>教育研究：</a:t>
            </a:r>
            <a:r>
              <a:rPr lang="en-US" altLang="zh-CN" b="1" dirty="0" smtClean="0"/>
              <a:t>20</a:t>
            </a:r>
            <a:r>
              <a:rPr lang="zh-CN" altLang="zh-CN" b="1" dirty="0" smtClean="0"/>
              <a:t>世纪</a:t>
            </a:r>
            <a:r>
              <a:rPr lang="en-US" altLang="zh-CN" b="1" dirty="0" smtClean="0"/>
              <a:t>90</a:t>
            </a:r>
            <a:r>
              <a:rPr lang="zh-CN" altLang="zh-CN" b="1" dirty="0" smtClean="0"/>
              <a:t>年代</a:t>
            </a:r>
            <a:endParaRPr lang="zh-CN" altLang="en-US" dirty="0"/>
          </a:p>
        </p:txBody>
      </p:sp>
      <p:sp>
        <p:nvSpPr>
          <p:cNvPr id="3" name="内容占位符 2"/>
          <p:cNvSpPr>
            <a:spLocks noGrp="1"/>
          </p:cNvSpPr>
          <p:nvPr>
            <p:ph idx="1"/>
          </p:nvPr>
        </p:nvSpPr>
        <p:spPr/>
        <p:txBody>
          <a:bodyPr/>
          <a:lstStyle/>
          <a:p>
            <a:r>
              <a:rPr lang="zh-CN" altLang="en-US" sz="2400" dirty="0" smtClean="0"/>
              <a:t>一、国际比较研究</a:t>
            </a:r>
            <a:endParaRPr lang="en-US" altLang="zh-CN" sz="2400" dirty="0" smtClean="0"/>
          </a:p>
          <a:p>
            <a:pPr>
              <a:buNone/>
            </a:pPr>
            <a:r>
              <a:rPr lang="en-US" altLang="zh-CN" sz="1400" dirty="0" smtClean="0"/>
              <a:t>1987-1990</a:t>
            </a:r>
            <a:r>
              <a:rPr lang="zh-CN" altLang="zh-CN" sz="1400" dirty="0" smtClean="0"/>
              <a:t>年，美国高等教育研究界的著名学者伯顿</a:t>
            </a:r>
            <a:r>
              <a:rPr lang="en-US" altLang="zh-CN" sz="1400" dirty="0" smtClean="0"/>
              <a:t>-</a:t>
            </a:r>
            <a:r>
              <a:rPr lang="zh-CN" altLang="zh-CN" sz="1400" dirty="0" smtClean="0"/>
              <a:t>克拉克和汤尼</a:t>
            </a:r>
            <a:r>
              <a:rPr lang="en-US" altLang="zh-CN" sz="1400" dirty="0" smtClean="0"/>
              <a:t>-</a:t>
            </a:r>
            <a:r>
              <a:rPr lang="zh-CN" altLang="zh-CN" sz="1400" dirty="0" smtClean="0"/>
              <a:t>比彻（英国）、莫里斯</a:t>
            </a:r>
            <a:r>
              <a:rPr lang="en-US" altLang="zh-CN" sz="1400" dirty="0" smtClean="0"/>
              <a:t>-</a:t>
            </a:r>
            <a:r>
              <a:rPr lang="zh-CN" altLang="zh-CN" sz="1400" dirty="0" smtClean="0"/>
              <a:t>科根（</a:t>
            </a:r>
            <a:r>
              <a:rPr lang="en-US" altLang="zh-CN" sz="1400" dirty="0" smtClean="0"/>
              <a:t>Maurice Kogan</a:t>
            </a:r>
            <a:r>
              <a:rPr lang="zh-CN" altLang="zh-CN" sz="1400" dirty="0" smtClean="0"/>
              <a:t>，英国）、奈夫（</a:t>
            </a:r>
            <a:r>
              <a:rPr lang="en-US" altLang="zh-CN" sz="1400" dirty="0" smtClean="0"/>
              <a:t>Guy Neave</a:t>
            </a:r>
            <a:r>
              <a:rPr lang="zh-CN" altLang="zh-CN" sz="1400" dirty="0" smtClean="0"/>
              <a:t>，法国）等多个国家的学者一起，启动了名为“研究生教育的科研基础”的项目，开始对研究生教育进行跨国的比较研究。这个研究团队撰写了两本研究生教育方面的经典著作，即《研究生教育的科学研究基础》（</a:t>
            </a:r>
            <a:r>
              <a:rPr lang="en-US" altLang="zh-CN" sz="1400" dirty="0" smtClean="0"/>
              <a:t>1993</a:t>
            </a:r>
            <a:r>
              <a:rPr lang="zh-CN" altLang="zh-CN" sz="1400" dirty="0" smtClean="0"/>
              <a:t>）和《探究的场所》（</a:t>
            </a:r>
            <a:r>
              <a:rPr lang="en-US" altLang="zh-CN" sz="1400" dirty="0" smtClean="0"/>
              <a:t>1995</a:t>
            </a:r>
            <a:r>
              <a:rPr lang="zh-CN" altLang="zh-CN" sz="1400" dirty="0" smtClean="0"/>
              <a:t>）。</a:t>
            </a:r>
            <a:endParaRPr lang="en-US" altLang="zh-CN" sz="1400" dirty="0" smtClean="0"/>
          </a:p>
          <a:p>
            <a:r>
              <a:rPr lang="zh-CN" altLang="en-US" sz="2400" dirty="0" smtClean="0"/>
              <a:t>二、研究生教育的复苏</a:t>
            </a:r>
            <a:endParaRPr lang="en-US" altLang="zh-CN" sz="2400" dirty="0" smtClean="0"/>
          </a:p>
          <a:p>
            <a:r>
              <a:rPr lang="zh-CN" altLang="en-US" sz="2400" dirty="0" smtClean="0"/>
              <a:t>三、大规模定量研究</a:t>
            </a:r>
            <a:endParaRPr lang="en-US" altLang="zh-CN" sz="2400" dirty="0" smtClean="0"/>
          </a:p>
          <a:p>
            <a:pPr>
              <a:buNone/>
            </a:pPr>
            <a:r>
              <a:rPr lang="en-US" altLang="zh-CN" sz="2400" dirty="0" smtClean="0"/>
              <a:t>         In pursuit of the Ph.D.</a:t>
            </a:r>
            <a:r>
              <a:rPr lang="zh-CN" altLang="zh-CN" sz="2400" dirty="0" smtClean="0"/>
              <a:t>，</a:t>
            </a:r>
            <a:r>
              <a:rPr lang="en-US" altLang="zh-CN" sz="2400" dirty="0" smtClean="0"/>
              <a:t>1992</a:t>
            </a:r>
          </a:p>
          <a:p>
            <a:pPr>
              <a:buNone/>
            </a:pPr>
            <a:r>
              <a:rPr lang="en-US" altLang="zh-CN" sz="2400" dirty="0" smtClean="0"/>
              <a:t>     </a:t>
            </a:r>
            <a:r>
              <a:rPr lang="zh-CN" altLang="en-US" sz="2400" dirty="0" smtClean="0"/>
              <a:t>四、美国、英国学者最为活跃</a:t>
            </a:r>
            <a:endParaRPr lang="en-US" altLang="zh-CN" sz="2400" dirty="0" smtClean="0"/>
          </a:p>
          <a:p>
            <a:pPr>
              <a:buNone/>
            </a:pPr>
            <a:r>
              <a:rPr lang="en-US" altLang="zh-CN" sz="2400" dirty="0" smtClean="0"/>
              <a:t>    </a:t>
            </a:r>
          </a:p>
          <a:p>
            <a:endParaRPr lang="en-US" altLang="zh-CN" sz="2400" dirty="0" smtClean="0"/>
          </a:p>
          <a:p>
            <a:endParaRPr lang="zh-CN" altLang="en-US" sz="2400"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新世纪以来的趋势</a:t>
            </a:r>
            <a:endParaRPr lang="zh-CN" altLang="en-US" dirty="0"/>
          </a:p>
        </p:txBody>
      </p:sp>
      <p:sp>
        <p:nvSpPr>
          <p:cNvPr id="3" name="内容占位符 2"/>
          <p:cNvSpPr>
            <a:spLocks noGrp="1"/>
          </p:cNvSpPr>
          <p:nvPr>
            <p:ph idx="1"/>
          </p:nvPr>
        </p:nvSpPr>
        <p:spPr/>
        <p:txBody>
          <a:bodyPr/>
          <a:lstStyle/>
          <a:p>
            <a:r>
              <a:rPr lang="zh-CN" altLang="en-US" sz="2000" b="1" dirty="0" smtClean="0"/>
              <a:t>一、越来越多的政策团体关注研究生教育问题</a:t>
            </a:r>
            <a:endParaRPr lang="en-US" altLang="zh-CN" sz="2000" b="1" dirty="0" smtClean="0"/>
          </a:p>
          <a:p>
            <a:pPr>
              <a:buNone/>
            </a:pPr>
            <a:r>
              <a:rPr lang="en-US" altLang="zh-CN" sz="1600" dirty="0" smtClean="0"/>
              <a:t>            OECD</a:t>
            </a:r>
            <a:r>
              <a:rPr lang="zh-CN" altLang="en-US" sz="1600" dirty="0" smtClean="0"/>
              <a:t>、</a:t>
            </a:r>
            <a:r>
              <a:rPr lang="zh-CN" altLang="zh-CN" sz="1600" dirty="0" smtClean="0"/>
              <a:t>欧洲大学协会（</a:t>
            </a:r>
            <a:r>
              <a:rPr lang="en-US" altLang="zh-CN" sz="1600" dirty="0" smtClean="0"/>
              <a:t>EUA</a:t>
            </a:r>
            <a:r>
              <a:rPr lang="zh-CN" altLang="zh-CN" sz="1600" dirty="0" smtClean="0"/>
              <a:t>）、美国的研究生院理事会、美国科学基金会、英国政府、英国研究生教育理事会（</a:t>
            </a:r>
            <a:r>
              <a:rPr lang="en-US" altLang="zh-CN" sz="1600" dirty="0" smtClean="0"/>
              <a:t>UKCGE</a:t>
            </a:r>
            <a:r>
              <a:rPr lang="zh-CN" altLang="zh-CN" sz="1600" dirty="0" smtClean="0"/>
              <a:t>）、英格兰高等教育基金委员会（</a:t>
            </a:r>
            <a:r>
              <a:rPr lang="en-US" altLang="zh-CN" sz="1600" dirty="0" smtClean="0"/>
              <a:t>HEFCE</a:t>
            </a:r>
            <a:r>
              <a:rPr lang="zh-CN" altLang="zh-CN" sz="1600" dirty="0" smtClean="0"/>
              <a:t>）、英国高等教育政策研究中心、英国大学协会（</a:t>
            </a:r>
            <a:r>
              <a:rPr lang="en-US" altLang="zh-CN" sz="1600" dirty="0" smtClean="0"/>
              <a:t>UUK</a:t>
            </a:r>
            <a:r>
              <a:rPr lang="zh-CN" altLang="zh-CN" sz="1600" dirty="0" smtClean="0"/>
              <a:t>）、英国科学院（</a:t>
            </a:r>
            <a:r>
              <a:rPr lang="en-US" altLang="zh-CN" sz="1600" dirty="0" smtClean="0"/>
              <a:t>British Academy</a:t>
            </a:r>
            <a:r>
              <a:rPr lang="zh-CN" altLang="zh-CN" sz="1600" dirty="0" smtClean="0"/>
              <a:t>）、英国</a:t>
            </a:r>
            <a:r>
              <a:rPr lang="en-US" altLang="zh-CN" sz="1600" dirty="0" smtClean="0"/>
              <a:t>1994</a:t>
            </a:r>
            <a:r>
              <a:rPr lang="zh-CN" altLang="zh-CN" sz="1600" dirty="0" smtClean="0"/>
              <a:t>小组（</a:t>
            </a:r>
            <a:r>
              <a:rPr lang="en-US" altLang="zh-CN" sz="1600" dirty="0" smtClean="0"/>
              <a:t>1994 Group</a:t>
            </a:r>
            <a:r>
              <a:rPr lang="zh-CN" altLang="zh-CN" sz="1600" dirty="0" smtClean="0"/>
              <a:t>）、加拿大研究生教育协会</a:t>
            </a:r>
            <a:r>
              <a:rPr lang="zh-CN" altLang="en-US" sz="1600" dirty="0" smtClean="0"/>
              <a:t>。</a:t>
            </a:r>
            <a:endParaRPr lang="en-US" altLang="zh-CN" sz="1600" dirty="0" smtClean="0"/>
          </a:p>
          <a:p>
            <a:r>
              <a:rPr lang="en-US" altLang="zh-CN" sz="2000" b="1" dirty="0" smtClean="0"/>
              <a:t>  </a:t>
            </a:r>
            <a:r>
              <a:rPr lang="en-US" altLang="zh-CN" sz="2000" b="1" dirty="0" smtClean="0"/>
              <a:t> </a:t>
            </a:r>
            <a:r>
              <a:rPr lang="zh-CN" altLang="en-US" sz="2000" b="1" dirty="0" smtClean="0"/>
              <a:t>二、总体而言，在高等教育研究内部，研究生教育研究受到越来越多的</a:t>
            </a:r>
            <a:r>
              <a:rPr lang="zh-CN" altLang="en-US" sz="2000" b="1" dirty="0" smtClean="0"/>
              <a:t>关注 （对若干份主要英文高教期刊的统计）</a:t>
            </a:r>
            <a:endParaRPr lang="en-US" altLang="zh-CN" sz="2000" b="1" dirty="0" smtClean="0"/>
          </a:p>
          <a:p>
            <a:r>
              <a:rPr lang="zh-CN" altLang="en-US" sz="2000" b="1" dirty="0" smtClean="0"/>
              <a:t>三</a:t>
            </a:r>
            <a:r>
              <a:rPr lang="zh-CN" altLang="en-US" sz="2000" b="1" dirty="0" smtClean="0"/>
              <a:t>、</a:t>
            </a:r>
            <a:r>
              <a:rPr lang="zh-CN" altLang="en-US" sz="2000" b="1" dirty="0" smtClean="0"/>
              <a:t>质量评估运动及其相关研究</a:t>
            </a:r>
            <a:endParaRPr lang="en-US" altLang="zh-CN" sz="2000" b="1" dirty="0" smtClean="0"/>
          </a:p>
          <a:p>
            <a:r>
              <a:rPr lang="zh-CN" altLang="en-US" sz="2000" b="1" dirty="0" smtClean="0"/>
              <a:t>四</a:t>
            </a:r>
            <a:r>
              <a:rPr lang="zh-CN" altLang="en-US" sz="2000" b="1" dirty="0" smtClean="0"/>
              <a:t>、</a:t>
            </a:r>
            <a:r>
              <a:rPr lang="zh-CN" altLang="zh-CN" sz="2000" b="1" dirty="0" smtClean="0"/>
              <a:t>博士毕业生的就业去向和职业发展状况成为研究者重点关注的</a:t>
            </a:r>
            <a:r>
              <a:rPr lang="zh-CN" altLang="zh-CN" sz="2000" b="1" dirty="0" smtClean="0"/>
              <a:t>主题</a:t>
            </a:r>
            <a:endParaRPr lang="en-US" altLang="zh-CN" sz="2000" b="1" dirty="0" smtClean="0"/>
          </a:p>
          <a:p>
            <a:pPr>
              <a:buNone/>
            </a:pPr>
            <a:endParaRPr lang="en-US" altLang="zh-CN" sz="2000" b="1" dirty="0" smtClean="0"/>
          </a:p>
          <a:p>
            <a:pPr>
              <a:buNone/>
            </a:pPr>
            <a:r>
              <a:rPr lang="en-US" altLang="zh-CN" sz="1600" dirty="0" smtClean="0"/>
              <a:t>       </a:t>
            </a:r>
          </a:p>
          <a:p>
            <a:endParaRPr lang="zh-CN" altLang="en-US"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新世纪以来的趋势（二）</a:t>
            </a:r>
            <a:endParaRPr lang="zh-CN" altLang="en-US" dirty="0"/>
          </a:p>
        </p:txBody>
      </p:sp>
      <p:sp>
        <p:nvSpPr>
          <p:cNvPr id="3" name="内容占位符 2"/>
          <p:cNvSpPr>
            <a:spLocks noGrp="1"/>
          </p:cNvSpPr>
          <p:nvPr>
            <p:ph idx="1"/>
          </p:nvPr>
        </p:nvSpPr>
        <p:spPr/>
        <p:txBody>
          <a:bodyPr/>
          <a:lstStyle/>
          <a:p>
            <a:pPr>
              <a:buNone/>
            </a:pPr>
            <a:r>
              <a:rPr lang="zh-CN" altLang="en-US" sz="2000" b="1" dirty="0" smtClean="0"/>
              <a:t>五、活跃的研究者来自更多的国家</a:t>
            </a:r>
            <a:endParaRPr lang="en-US" altLang="zh-CN" sz="2000" b="1" dirty="0" smtClean="0"/>
          </a:p>
          <a:p>
            <a:pPr>
              <a:buNone/>
            </a:pPr>
            <a:r>
              <a:rPr lang="en-US" altLang="zh-CN" sz="1200" b="1" dirty="0" smtClean="0"/>
              <a:t>              </a:t>
            </a:r>
            <a:r>
              <a:rPr lang="en-US" altLang="zh-CN" sz="1200" b="1" dirty="0" smtClean="0"/>
              <a:t>      </a:t>
            </a:r>
            <a:r>
              <a:rPr lang="zh-CN" altLang="en-US" sz="1200" b="1" dirty="0" smtClean="0"/>
              <a:t>澳大利亚</a:t>
            </a:r>
            <a:r>
              <a:rPr lang="zh-CN" altLang="en-US" sz="1200" b="1" dirty="0" smtClean="0"/>
              <a:t>：</a:t>
            </a:r>
            <a:r>
              <a:rPr lang="zh-CN" altLang="zh-CN" sz="1200" dirty="0" smtClean="0"/>
              <a:t>特里·伊万斯（</a:t>
            </a:r>
            <a:r>
              <a:rPr lang="en-US" altLang="zh-CN" sz="1200" dirty="0" smtClean="0"/>
              <a:t>Terry Evans</a:t>
            </a:r>
            <a:r>
              <a:rPr lang="zh-CN" altLang="zh-CN" sz="1200" dirty="0" smtClean="0"/>
              <a:t>）、玛戈·皮尔逊（</a:t>
            </a:r>
            <a:r>
              <a:rPr lang="en-US" altLang="zh-CN" sz="1200" dirty="0" smtClean="0"/>
              <a:t>Margot Pearson</a:t>
            </a:r>
            <a:r>
              <a:rPr lang="zh-CN" altLang="zh-CN" sz="1200" dirty="0" smtClean="0"/>
              <a:t>）和彼得·麦考莱（</a:t>
            </a:r>
            <a:r>
              <a:rPr lang="en-US" altLang="zh-CN" sz="1200" dirty="0" smtClean="0"/>
              <a:t>Peter </a:t>
            </a:r>
            <a:r>
              <a:rPr lang="en-US" altLang="zh-CN" sz="1200" dirty="0" err="1" smtClean="0"/>
              <a:t>Macauley</a:t>
            </a:r>
            <a:r>
              <a:rPr lang="zh-CN" altLang="zh-CN" sz="1200" dirty="0" smtClean="0"/>
              <a:t>）</a:t>
            </a:r>
            <a:r>
              <a:rPr lang="zh-CN" altLang="en-US" sz="1200" dirty="0" smtClean="0"/>
              <a:t>、</a:t>
            </a:r>
            <a:r>
              <a:rPr lang="en-US" altLang="zh-CN" sz="1200" dirty="0" smtClean="0"/>
              <a:t>Parry, Sharon</a:t>
            </a:r>
          </a:p>
          <a:p>
            <a:pPr>
              <a:buNone/>
            </a:pPr>
            <a:r>
              <a:rPr lang="en-US" altLang="zh-CN" sz="1200" b="1" dirty="0" smtClean="0"/>
              <a:t>                   </a:t>
            </a:r>
            <a:r>
              <a:rPr lang="zh-CN" altLang="en-US" sz="1200" b="1" dirty="0" smtClean="0"/>
              <a:t>中国：清华大学、北京理工大学、中国科技大学、北京大学、上海交通大学，等等</a:t>
            </a:r>
            <a:endParaRPr lang="en-US" altLang="zh-CN" sz="1200" b="1" dirty="0" smtClean="0"/>
          </a:p>
          <a:p>
            <a:pPr>
              <a:buNone/>
            </a:pPr>
            <a:r>
              <a:rPr lang="en-US" altLang="zh-CN" sz="1200" b="1" dirty="0" smtClean="0"/>
              <a:t>                     </a:t>
            </a:r>
            <a:r>
              <a:rPr lang="zh-CN" altLang="en-US" sz="1200" b="1" dirty="0" smtClean="0"/>
              <a:t>德国：</a:t>
            </a:r>
            <a:r>
              <a:rPr lang="zh-CN" altLang="zh-CN" sz="1200" b="1" dirty="0" smtClean="0"/>
              <a:t>芭芭拉·科姆</a:t>
            </a:r>
            <a:r>
              <a:rPr lang="zh-CN" altLang="en-US" sz="1200" b="1" dirty="0" smtClean="0"/>
              <a:t>、</a:t>
            </a:r>
            <a:r>
              <a:rPr lang="en-US" altLang="zh-CN" sz="1200" dirty="0" smtClean="0"/>
              <a:t>Klaus </a:t>
            </a:r>
            <a:r>
              <a:rPr lang="en-US" altLang="zh-CN" sz="1200" dirty="0" err="1" smtClean="0"/>
              <a:t>Hüfner</a:t>
            </a:r>
            <a:r>
              <a:rPr lang="zh-CN" altLang="en-US" sz="1200" b="1" dirty="0" smtClean="0"/>
              <a:t>等；法国：</a:t>
            </a:r>
            <a:r>
              <a:rPr lang="en-US" altLang="zh-CN" sz="1200" dirty="0" smtClean="0"/>
              <a:t> Vincent Mangematin</a:t>
            </a:r>
            <a:r>
              <a:rPr lang="zh-CN" altLang="en-US" sz="1200" dirty="0" smtClean="0"/>
              <a:t>等</a:t>
            </a:r>
            <a:endParaRPr lang="en-US" altLang="zh-CN" sz="1200" dirty="0" smtClean="0"/>
          </a:p>
          <a:p>
            <a:pPr>
              <a:buNone/>
            </a:pPr>
            <a:r>
              <a:rPr lang="zh-CN" altLang="en-US" sz="2000" b="1" dirty="0" smtClean="0"/>
              <a:t>六</a:t>
            </a:r>
            <a:r>
              <a:rPr lang="zh-CN" altLang="en-US" sz="2000" b="1" dirty="0" smtClean="0"/>
              <a:t>、</a:t>
            </a:r>
            <a:r>
              <a:rPr lang="zh-CN" altLang="en-US" sz="2000" b="1" dirty="0" smtClean="0"/>
              <a:t>国际性学术网络逐渐</a:t>
            </a:r>
            <a:r>
              <a:rPr lang="zh-CN" altLang="en-US" sz="2000" b="1" dirty="0" smtClean="0"/>
              <a:t>形成，并获得了更加稳固的组织基础</a:t>
            </a:r>
            <a:endParaRPr lang="en-US" altLang="zh-CN" sz="2000" b="1" dirty="0" smtClean="0"/>
          </a:p>
          <a:p>
            <a:r>
              <a:rPr lang="en-US" altLang="zh-CN" sz="2000" b="1" dirty="0" smtClean="0"/>
              <a:t> </a:t>
            </a:r>
            <a:r>
              <a:rPr lang="en-US" altLang="zh-CN" sz="1400" dirty="0" smtClean="0"/>
              <a:t>2007</a:t>
            </a:r>
            <a:r>
              <a:rPr lang="zh-CN" altLang="zh-CN" sz="1400" dirty="0" smtClean="0"/>
              <a:t>年，来自不同国家的研究博士教育的学者共同发起了“博士教育研究国际网络”（</a:t>
            </a:r>
            <a:r>
              <a:rPr lang="en-US" altLang="zh-CN" sz="1400" dirty="0" smtClean="0"/>
              <a:t>International Doctoral Education Research Network</a:t>
            </a:r>
            <a:r>
              <a:rPr lang="zh-CN" altLang="zh-CN" sz="1400" dirty="0" smtClean="0"/>
              <a:t>）</a:t>
            </a:r>
            <a:endParaRPr lang="en-US" altLang="zh-CN" sz="1400" dirty="0" smtClean="0"/>
          </a:p>
          <a:p>
            <a:r>
              <a:rPr lang="en-US" altLang="zh-CN" sz="1400" dirty="0" smtClean="0"/>
              <a:t>2002</a:t>
            </a:r>
            <a:r>
              <a:rPr lang="zh-CN" altLang="zh-CN" sz="1400" dirty="0" smtClean="0"/>
              <a:t>年，美国的华盛顿大学（西雅图）成立了研究生教育创新与研究中心（</a:t>
            </a:r>
            <a:r>
              <a:rPr lang="en-US" altLang="zh-CN" sz="1400" dirty="0" smtClean="0"/>
              <a:t>National Center for Innovation and Research in Graduate Education</a:t>
            </a:r>
            <a:r>
              <a:rPr lang="zh-CN" altLang="zh-CN" sz="1400" dirty="0" smtClean="0"/>
              <a:t>）。康奈尔大学高教所最近几年也重点研究博士生教育问题，并出版了系列成果</a:t>
            </a:r>
            <a:r>
              <a:rPr lang="zh-CN" altLang="zh-CN" sz="1400" dirty="0" smtClean="0"/>
              <a:t>。</a:t>
            </a:r>
            <a:endParaRPr lang="en-US" altLang="zh-CN" sz="1400" dirty="0" smtClean="0"/>
          </a:p>
          <a:p>
            <a:r>
              <a:rPr lang="en-US" altLang="zh-CN" sz="1400" dirty="0" smtClean="0"/>
              <a:t>2008</a:t>
            </a:r>
            <a:r>
              <a:rPr lang="zh-CN" altLang="zh-CN" sz="1400" dirty="0" smtClean="0"/>
              <a:t>年，欧洲大学协会（</a:t>
            </a:r>
            <a:r>
              <a:rPr lang="en-US" altLang="zh-CN" sz="1400" dirty="0" smtClean="0"/>
              <a:t>EUA</a:t>
            </a:r>
            <a:r>
              <a:rPr lang="zh-CN" altLang="zh-CN" sz="1400" dirty="0" smtClean="0"/>
              <a:t>）博士教育理事会（</a:t>
            </a:r>
            <a:r>
              <a:rPr lang="en-US" altLang="zh-CN" sz="1400" dirty="0" smtClean="0"/>
              <a:t>Council for Doctoral Education</a:t>
            </a:r>
            <a:r>
              <a:rPr lang="zh-CN" altLang="zh-CN" sz="1400" dirty="0" smtClean="0"/>
              <a:t>）成立，该机构在组织有关博士生教育方面的讨论发挥了很重要的作用</a:t>
            </a:r>
            <a:r>
              <a:rPr lang="zh-CN" altLang="zh-CN" sz="1400" dirty="0" smtClean="0"/>
              <a:t>。</a:t>
            </a:r>
            <a:endParaRPr lang="zh-CN" altLang="zh-CN" sz="1400" dirty="0" smtClean="0"/>
          </a:p>
          <a:p>
            <a:endParaRPr lang="en-US" altLang="zh-CN" sz="1400" b="1" dirty="0" smtClean="0"/>
          </a:p>
          <a:p>
            <a:pPr>
              <a:buNone/>
            </a:pPr>
            <a:r>
              <a:rPr lang="zh-CN" altLang="en-US" sz="2000" b="1" dirty="0" smtClean="0"/>
              <a:t>七</a:t>
            </a:r>
            <a:r>
              <a:rPr lang="zh-CN" altLang="en-US" sz="2000" b="1" dirty="0" smtClean="0"/>
              <a:t>、</a:t>
            </a:r>
            <a:r>
              <a:rPr lang="zh-CN" altLang="zh-CN" sz="2000" b="1" dirty="0" smtClean="0"/>
              <a:t>研究生教育的发展进入一个批判、反思和改革的时期。</a:t>
            </a:r>
            <a:endParaRPr lang="en-US" altLang="zh-CN" sz="2000" b="1" dirty="0" smtClean="0"/>
          </a:p>
          <a:p>
            <a:pPr>
              <a:buNone/>
            </a:pPr>
            <a:r>
              <a:rPr lang="zh-CN" altLang="en-US" sz="2000" b="1" dirty="0" smtClean="0"/>
              <a:t>八</a:t>
            </a:r>
            <a:r>
              <a:rPr lang="zh-CN" altLang="en-US" sz="2000" b="1" dirty="0" smtClean="0"/>
              <a:t>、</a:t>
            </a:r>
            <a:r>
              <a:rPr lang="zh-CN" altLang="zh-CN" sz="2000" b="1" dirty="0" smtClean="0"/>
              <a:t>国际化与全球化问题成为研究生教育领域的一个热点</a:t>
            </a:r>
            <a:endParaRPr lang="en-US" altLang="zh-CN" sz="2000" b="1" dirty="0" smtClean="0"/>
          </a:p>
          <a:p>
            <a:pPr>
              <a:buNone/>
            </a:pPr>
            <a:endParaRPr lang="zh-CN" altLang="en-US" sz="2000" b="1"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b="1" dirty="0" smtClean="0"/>
              <a:t>不同国家研究关注点的差异</a:t>
            </a:r>
            <a:endParaRPr lang="zh-CN" altLang="en-US" sz="2400" b="1" dirty="0"/>
          </a:p>
        </p:txBody>
      </p:sp>
      <p:sp>
        <p:nvSpPr>
          <p:cNvPr id="3" name="内容占位符 2"/>
          <p:cNvSpPr>
            <a:spLocks noGrp="1"/>
          </p:cNvSpPr>
          <p:nvPr>
            <p:ph idx="1"/>
          </p:nvPr>
        </p:nvSpPr>
        <p:spPr/>
        <p:txBody>
          <a:bodyPr/>
          <a:lstStyle/>
          <a:p>
            <a:r>
              <a:rPr lang="zh-CN" altLang="en-US" sz="2400" b="1" dirty="0" smtClean="0"/>
              <a:t>美国：</a:t>
            </a:r>
            <a:r>
              <a:rPr lang="zh-CN" altLang="en-US" sz="2400" dirty="0" smtClean="0"/>
              <a:t>流失率与辍学率、完成率及其影响因素、修业年限、就业、特殊群体博士生（女性、少数族裔）的社会化过程</a:t>
            </a:r>
            <a:endParaRPr lang="en-US" altLang="zh-CN" sz="2400" dirty="0" smtClean="0"/>
          </a:p>
          <a:p>
            <a:r>
              <a:rPr lang="zh-CN" altLang="en-US" sz="2400" b="1" dirty="0" smtClean="0"/>
              <a:t>英国：</a:t>
            </a:r>
            <a:r>
              <a:rPr lang="zh-CN" altLang="en-US" sz="2400" dirty="0" smtClean="0"/>
              <a:t>专业学位、在读经验、社会化过程</a:t>
            </a:r>
            <a:endParaRPr lang="en-US" altLang="zh-CN" sz="2400" dirty="0" smtClean="0"/>
          </a:p>
          <a:p>
            <a:r>
              <a:rPr lang="zh-CN" altLang="en-US" sz="2400" b="1" dirty="0" smtClean="0"/>
              <a:t>德国和其他欧洲国家：</a:t>
            </a:r>
            <a:r>
              <a:rPr lang="zh-CN" altLang="en-US" sz="2400" dirty="0" smtClean="0"/>
              <a:t>就业、结构化改革及其效益、质量保障</a:t>
            </a:r>
            <a:endParaRPr lang="en-US" altLang="zh-CN" sz="2400" dirty="0" smtClean="0"/>
          </a:p>
          <a:p>
            <a:r>
              <a:rPr lang="zh-CN" altLang="en-US" sz="2400" b="1" dirty="0" smtClean="0"/>
              <a:t>澳大利亚：</a:t>
            </a:r>
            <a:r>
              <a:rPr lang="zh-CN" altLang="en-US" sz="2400" dirty="0" smtClean="0"/>
              <a:t>质量保障、博士论文评价、专业学位</a:t>
            </a:r>
            <a:endParaRPr lang="en-US" altLang="zh-CN" sz="2400" dirty="0" smtClean="0"/>
          </a:p>
          <a:p>
            <a:r>
              <a:rPr lang="zh-CN" altLang="en-US" sz="2400" b="1" dirty="0" smtClean="0"/>
              <a:t>中国：</a:t>
            </a:r>
            <a:r>
              <a:rPr lang="zh-CN" altLang="en-US" sz="2400" dirty="0" smtClean="0"/>
              <a:t>质量与评估、规模与结构、专业学位的发展</a:t>
            </a:r>
            <a:endParaRPr lang="zh-CN" altLang="en-US" sz="2400"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研究生教育研究的展望</a:t>
            </a:r>
            <a:endParaRPr lang="zh-CN" altLang="en-US" dirty="0"/>
          </a:p>
        </p:txBody>
      </p:sp>
      <p:sp>
        <p:nvSpPr>
          <p:cNvPr id="3" name="内容占位符 2"/>
          <p:cNvSpPr>
            <a:spLocks noGrp="1"/>
          </p:cNvSpPr>
          <p:nvPr>
            <p:ph idx="1"/>
          </p:nvPr>
        </p:nvSpPr>
        <p:spPr/>
        <p:txBody>
          <a:bodyPr/>
          <a:lstStyle/>
          <a:p>
            <a:r>
              <a:rPr lang="zh-CN" altLang="en-US" dirty="0" smtClean="0"/>
              <a:t>理论：</a:t>
            </a:r>
            <a:endParaRPr lang="en-US" altLang="zh-CN" dirty="0" smtClean="0"/>
          </a:p>
          <a:p>
            <a:r>
              <a:rPr lang="en-US" altLang="zh-CN" sz="1800" dirty="0" smtClean="0"/>
              <a:t>1.</a:t>
            </a:r>
            <a:r>
              <a:rPr lang="zh-CN" altLang="en-US" sz="1800" dirty="0" smtClean="0"/>
              <a:t>研究生教育研究的政策驱动性较强（与本科教育领域的大学生发展等问题相比）</a:t>
            </a:r>
            <a:endParaRPr lang="en-US" altLang="zh-CN" sz="1800" dirty="0" smtClean="0"/>
          </a:p>
          <a:p>
            <a:r>
              <a:rPr lang="en-US" altLang="zh-CN" sz="1800" dirty="0" smtClean="0"/>
              <a:t>2.</a:t>
            </a:r>
            <a:r>
              <a:rPr lang="zh-CN" altLang="en-US" sz="1800" dirty="0" smtClean="0"/>
              <a:t>社会化理论、知识生产</a:t>
            </a:r>
            <a:r>
              <a:rPr lang="zh-CN" altLang="en-US" sz="1800" dirty="0" smtClean="0"/>
              <a:t>理论、学科文化理论；</a:t>
            </a:r>
            <a:endParaRPr lang="en-US" altLang="zh-CN" sz="1800" dirty="0" smtClean="0"/>
          </a:p>
          <a:p>
            <a:r>
              <a:rPr lang="en-US" altLang="zh-CN" sz="1800" dirty="0" smtClean="0"/>
              <a:t>3.</a:t>
            </a:r>
            <a:r>
              <a:rPr lang="zh-CN" altLang="en-US" sz="1800" dirty="0" smtClean="0"/>
              <a:t>需要注重与科技政策、科学社会学领域的对话；</a:t>
            </a:r>
            <a:endParaRPr lang="en-US" altLang="zh-CN" sz="1800" dirty="0" smtClean="0"/>
          </a:p>
          <a:p>
            <a:endParaRPr lang="en-US" altLang="zh-CN" dirty="0" smtClean="0"/>
          </a:p>
          <a:p>
            <a:r>
              <a:rPr lang="zh-CN" altLang="en-US" dirty="0" smtClean="0"/>
              <a:t>重大现实问题：</a:t>
            </a:r>
            <a:endParaRPr lang="en-US" altLang="zh-CN" dirty="0" smtClean="0"/>
          </a:p>
          <a:p>
            <a:pPr>
              <a:buNone/>
            </a:pPr>
            <a:r>
              <a:rPr lang="en-US" altLang="zh-CN" dirty="0" smtClean="0"/>
              <a:t>   </a:t>
            </a:r>
            <a:r>
              <a:rPr lang="zh-CN" altLang="en-US" sz="1600" dirty="0" smtClean="0"/>
              <a:t>研究生的就业、专业学位的发展、研究生的国际流动、研究生在知识创新中的角色和</a:t>
            </a:r>
            <a:r>
              <a:rPr lang="zh-CN" altLang="en-US" sz="1600" dirty="0" smtClean="0"/>
              <a:t>贡献、研究生的在读经验，</a:t>
            </a:r>
            <a:r>
              <a:rPr lang="zh-CN" altLang="en-US" sz="1600" dirty="0" smtClean="0"/>
              <a:t>等等</a:t>
            </a:r>
            <a:endParaRPr lang="zh-CN" altLang="en-US" sz="1600"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感谢</a:t>
            </a:r>
            <a:endParaRPr lang="zh-CN" altLang="en-US" dirty="0"/>
          </a:p>
        </p:txBody>
      </p:sp>
      <p:sp>
        <p:nvSpPr>
          <p:cNvPr id="3" name="内容占位符 2"/>
          <p:cNvSpPr>
            <a:spLocks noGrp="1"/>
          </p:cNvSpPr>
          <p:nvPr>
            <p:ph idx="1"/>
          </p:nvPr>
        </p:nvSpPr>
        <p:spPr/>
        <p:txBody>
          <a:bodyPr/>
          <a:lstStyle/>
          <a:p>
            <a:r>
              <a:rPr lang="zh-CN" altLang="en-US" dirty="0" smtClean="0"/>
              <a:t>敬请</a:t>
            </a:r>
            <a:r>
              <a:rPr lang="zh-CN" altLang="en-US" dirty="0" smtClean="0"/>
              <a:t>指正</a:t>
            </a:r>
            <a:endParaRPr lang="en-US" altLang="zh-CN" dirty="0" smtClean="0"/>
          </a:p>
          <a:p>
            <a:pPr>
              <a:buNone/>
            </a:pPr>
            <a:r>
              <a:rPr lang="en-US" altLang="zh-CN" dirty="0" smtClean="0"/>
              <a:t>shenwenqin@pku.edu.cn</a:t>
            </a:r>
            <a:endParaRPr lang="en-US" altLang="zh-CN" dirty="0" smtClean="0"/>
          </a:p>
          <a:p>
            <a:endParaRPr lang="en-US" altLang="zh-CN" dirty="0" smtClean="0"/>
          </a:p>
        </p:txBody>
      </p:sp>
      <p:pic>
        <p:nvPicPr>
          <p:cNvPr id="4" name="图片 3"/>
          <p:cNvPicPr/>
          <p:nvPr/>
        </p:nvPicPr>
        <p:blipFill>
          <a:blip r:embed="rId2" cstate="print"/>
          <a:srcRect/>
          <a:stretch>
            <a:fillRect/>
          </a:stretch>
        </p:blipFill>
        <p:spPr bwMode="auto">
          <a:xfrm>
            <a:off x="5724128" y="2852936"/>
            <a:ext cx="2847975" cy="3562350"/>
          </a:xfrm>
          <a:prstGeom prst="rect">
            <a:avLst/>
          </a:prstGeom>
          <a:noFill/>
          <a:ln w="9525">
            <a:noFill/>
            <a:miter lim="800000"/>
            <a:headEnd/>
            <a:tailEnd/>
          </a:ln>
        </p:spPr>
      </p:pic>
    </p:spTree>
  </p:cSld>
  <p:clrMapOvr>
    <a:masterClrMapping/>
  </p:clrMapOvr>
  <p:transition/>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3680</TotalTime>
  <Words>1425</Words>
  <Application>Microsoft Office PowerPoint</Application>
  <PresentationFormat>全屏显示(4:3)</PresentationFormat>
  <Paragraphs>94</Paragraphs>
  <Slides>14</Slides>
  <Notes>1</Notes>
  <HiddenSlides>0</HiddenSlides>
  <MMClips>0</MMClips>
  <ScaleCrop>false</ScaleCrop>
  <HeadingPairs>
    <vt:vector size="6" baseType="variant">
      <vt:variant>
        <vt:lpstr>主题</vt:lpstr>
      </vt:variant>
      <vt:variant>
        <vt:i4>1</vt:i4>
      </vt:variant>
      <vt:variant>
        <vt:lpstr>幻灯片标题</vt:lpstr>
      </vt:variant>
      <vt:variant>
        <vt:i4>14</vt:i4>
      </vt:variant>
      <vt:variant>
        <vt:lpstr>自定义放映</vt:lpstr>
      </vt:variant>
      <vt:variant>
        <vt:i4>1</vt:i4>
      </vt:variant>
    </vt:vector>
  </HeadingPairs>
  <TitlesOfParts>
    <vt:vector size="16" baseType="lpstr">
      <vt:lpstr>默认设计模板</vt:lpstr>
      <vt:lpstr>研究生教育研究：一个领域的全球构建及其变迁</vt:lpstr>
      <vt:lpstr>分析框架</vt:lpstr>
      <vt:lpstr>研究生教育研究的萌芽：20世纪50年代之前</vt:lpstr>
      <vt:lpstr>研究生教育扩张与相关研究的兴起：二十世纪60年代</vt:lpstr>
      <vt:lpstr>二十世纪60年代的代表性著作及其意义</vt:lpstr>
      <vt:lpstr>扩张后的危机与政策研究：20世纪70年代</vt:lpstr>
      <vt:lpstr>学术共同体的形成：20世纪70年代的代表性学者</vt:lpstr>
      <vt:lpstr>相对沉寂期及其发展：20世纪80年代</vt:lpstr>
      <vt:lpstr>国际比较视野下的研究生教育研究：20世纪90年代</vt:lpstr>
      <vt:lpstr>新世纪以来的趋势</vt:lpstr>
      <vt:lpstr>新世纪以来的趋势（二）</vt:lpstr>
      <vt:lpstr>不同国家研究关注点的差异</vt:lpstr>
      <vt:lpstr>研究生教育研究的展望</vt:lpstr>
      <vt:lpstr>感谢</vt:lpstr>
      <vt:lpstr>自定义放映 1</vt:lpstr>
    </vt:vector>
  </TitlesOfParts>
  <Company>微软中国</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微软用户</dc:creator>
  <cp:lastModifiedBy>Vlife</cp:lastModifiedBy>
  <cp:revision>173</cp:revision>
  <dcterms:created xsi:type="dcterms:W3CDTF">2009-09-21T01:13:20Z</dcterms:created>
  <dcterms:modified xsi:type="dcterms:W3CDTF">2014-12-22T15:58:53Z</dcterms:modified>
</cp:coreProperties>
</file>